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84" r:id="rId3"/>
    <p:sldId id="286" r:id="rId4"/>
    <p:sldId id="289" r:id="rId5"/>
    <p:sldId id="257" r:id="rId6"/>
    <p:sldId id="258" r:id="rId7"/>
    <p:sldId id="259" r:id="rId8"/>
    <p:sldId id="260" r:id="rId9"/>
    <p:sldId id="261" r:id="rId10"/>
    <p:sldId id="282" r:id="rId11"/>
    <p:sldId id="262" r:id="rId12"/>
    <p:sldId id="272" r:id="rId13"/>
    <p:sldId id="279" r:id="rId14"/>
    <p:sldId id="274" r:id="rId15"/>
    <p:sldId id="277" r:id="rId16"/>
    <p:sldId id="266" r:id="rId17"/>
    <p:sldId id="278" r:id="rId18"/>
    <p:sldId id="276" r:id="rId19"/>
    <p:sldId id="269" r:id="rId20"/>
    <p:sldId id="271" r:id="rId21"/>
    <p:sldId id="291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0DB57-BF7B-4F3C-9E59-04FAE5323E8F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1BA0C-B7BA-4549-BE4B-21DE9AF5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2BE5-B4A1-4A2B-B464-75590FCE2C33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099F-97D4-40A7-9B79-1AF8BE205F71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E612-C959-4C2F-8534-12726CA89954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B98E-4351-4FA5-B15F-4CF0870E5EBF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DF99-2699-4419-8DC2-CBFE730D7202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B609-2AF5-456B-B0BE-CF6805D3500B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E3C3-DF6D-469C-A3FB-8FE0D67463F0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A5C6-931C-4454-A87B-EA53B5A4B6D8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84CD-C639-4D6C-9521-DBC2D8EAEC50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901C-28D9-495F-B840-6AB7FBA181C0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3535-772F-4225-8D81-520AB2A38EF7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261C-0740-49AB-8389-B9FE8E17ED7B}" type="datetime1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citizen.nnov.ru/likbez/tretiiuroven/vozrasnay-sertifikazi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39552" y="404664"/>
            <a:ext cx="8014222" cy="6253286"/>
            <a:chOff x="702339" y="404664"/>
            <a:chExt cx="8014222" cy="6253286"/>
          </a:xfrm>
        </p:grpSpPr>
        <p:pic>
          <p:nvPicPr>
            <p:cNvPr id="8" name="Picture 3" descr="C:\Users\Преподаватель\Desktop\i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09940">
              <a:off x="702339" y="4585113"/>
              <a:ext cx="1438093" cy="1685265"/>
            </a:xfrm>
            <a:prstGeom prst="rect">
              <a:avLst/>
            </a:prstGeom>
            <a:noFill/>
          </p:spPr>
        </p:pic>
        <p:grpSp>
          <p:nvGrpSpPr>
            <p:cNvPr id="16" name="Группа 15"/>
            <p:cNvGrpSpPr/>
            <p:nvPr/>
          </p:nvGrpSpPr>
          <p:grpSpPr>
            <a:xfrm>
              <a:off x="2195736" y="404664"/>
              <a:ext cx="6520825" cy="6253286"/>
              <a:chOff x="2195736" y="404664"/>
              <a:chExt cx="6520825" cy="6253286"/>
            </a:xfrm>
          </p:grpSpPr>
          <p:pic>
            <p:nvPicPr>
              <p:cNvPr id="6" name="Picture 2" descr="C:\Users\Преподаватель\Desktop\i89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19872" y="4293096"/>
                <a:ext cx="2520280" cy="2185214"/>
              </a:xfrm>
              <a:prstGeom prst="rect">
                <a:avLst/>
              </a:prstGeom>
              <a:noFill/>
            </p:spPr>
          </p:pic>
          <p:grpSp>
            <p:nvGrpSpPr>
              <p:cNvPr id="15" name="Группа 14"/>
              <p:cNvGrpSpPr/>
              <p:nvPr/>
            </p:nvGrpSpPr>
            <p:grpSpPr>
              <a:xfrm>
                <a:off x="2195736" y="404664"/>
                <a:ext cx="6520825" cy="6253286"/>
                <a:chOff x="2195736" y="404664"/>
                <a:chExt cx="6520825" cy="6253286"/>
              </a:xfrm>
            </p:grpSpPr>
            <p:pic>
              <p:nvPicPr>
                <p:cNvPr id="10" name="Picture 5" descr="C:\Users\Преподаватель\Desktop\i4.jp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444208" y="4869160"/>
                  <a:ext cx="1788790" cy="1788790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4" name="Группа 13"/>
                <p:cNvGrpSpPr/>
                <p:nvPr/>
              </p:nvGrpSpPr>
              <p:grpSpPr>
                <a:xfrm>
                  <a:off x="2195736" y="404664"/>
                  <a:ext cx="6520825" cy="4320046"/>
                  <a:chOff x="2195736" y="404664"/>
                  <a:chExt cx="6520825" cy="4320046"/>
                </a:xfrm>
              </p:grpSpPr>
              <p:pic>
                <p:nvPicPr>
                  <p:cNvPr id="9" name="Picture 4" descr="C:\Users\Преподаватель\Desktop\i80.jp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 rot="386981">
                    <a:off x="7315538" y="2778845"/>
                    <a:ext cx="1401023" cy="1945865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2195736" y="404664"/>
                    <a:ext cx="4536504" cy="4176464"/>
                    <a:chOff x="2195736" y="404664"/>
                    <a:chExt cx="4536504" cy="4176464"/>
                  </a:xfrm>
                </p:grpSpPr>
                <p:sp>
                  <p:nvSpPr>
                    <p:cNvPr id="11" name="Заголовок 1"/>
                    <p:cNvSpPr txBox="1">
                      <a:spLocks/>
                    </p:cNvSpPr>
                    <p:nvPr/>
                  </p:nvSpPr>
                  <p:spPr>
                    <a:xfrm>
                      <a:off x="2195736" y="1196752"/>
                      <a:ext cx="4536504" cy="3384376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rm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Franklin Gothic Heavy" pitchFamily="34" charset="0"/>
                          <a:ea typeface="+mj-ea"/>
                          <a:cs typeface="+mj-cs"/>
                        </a:rPr>
                        <a:t>Советы  для  родителей  по  определению вредности  компьютерной  игры.</a:t>
                      </a: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Franklin Gothic Heavy" pitchFamily="34" charset="0"/>
                        <a:ea typeface="+mj-ea"/>
                        <a:cs typeface="+mj-cs"/>
                      </a:endParaRPr>
                    </a:p>
                  </p:txBody>
                </p:sp>
                <p:pic>
                  <p:nvPicPr>
                    <p:cNvPr id="12" name="Picture 2" descr="C:\Users\Преподаватель\Desktop\i5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627784" y="404664"/>
                      <a:ext cx="3312368" cy="1428750"/>
                    </a:xfrm>
                    <a:prstGeom prst="rect">
                      <a:avLst/>
                    </a:prstGeom>
                    <a:noFill/>
                  </p:spPr>
                </p:pic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736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u="sng" dirty="0" err="1" smtClean="0">
                <a:solidFill>
                  <a:srgbClr val="002060"/>
                </a:solidFill>
                <a:latin typeface="Arial Black" pitchFamily="34" charset="0"/>
              </a:rPr>
              <a:t>Pan</a:t>
            </a:r>
            <a:r>
              <a:rPr lang="ru-RU" sz="2000" u="sng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000" u="sng" dirty="0" err="1" smtClean="0">
                <a:solidFill>
                  <a:srgbClr val="002060"/>
                </a:solidFill>
                <a:latin typeface="Arial Black" pitchFamily="34" charset="0"/>
              </a:rPr>
              <a:t>European</a:t>
            </a:r>
            <a:r>
              <a:rPr lang="ru-RU" sz="2000" u="sng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000" u="sng" dirty="0" err="1" smtClean="0">
                <a:solidFill>
                  <a:srgbClr val="002060"/>
                </a:solidFill>
                <a:latin typeface="Arial Black" pitchFamily="34" charset="0"/>
              </a:rPr>
              <a:t>Game</a:t>
            </a:r>
            <a:r>
              <a:rPr lang="ru-RU" sz="2000" u="sng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000" u="sng" dirty="0" err="1" smtClean="0">
                <a:solidFill>
                  <a:srgbClr val="002060"/>
                </a:solidFill>
                <a:latin typeface="Arial Black" pitchFamily="34" charset="0"/>
              </a:rPr>
              <a:t>Information</a:t>
            </a:r>
            <a:r>
              <a:rPr lang="ru-RU" sz="2000" u="sng" dirty="0" smtClean="0">
                <a:solidFill>
                  <a:srgbClr val="002060"/>
                </a:solidFill>
                <a:latin typeface="Arial Black" pitchFamily="34" charset="0"/>
              </a:rPr>
              <a:t> (PEGI) </a:t>
            </a:r>
            <a:r>
              <a:rPr lang="ru-RU" sz="1600" dirty="0" smtClean="0">
                <a:latin typeface="Arial Black" pitchFamily="34" charset="0"/>
              </a:rPr>
              <a:t>— европейская рейтинговая система компьютерных и видеоигр и другого развлекательного программного обеспечения.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Arial Black" pitchFamily="34" charset="0"/>
              </a:rPr>
              <a:t>Система используется в 30 европейских странах, хотя не является средством цензуры и не накладывает ограничений на продажи.</a:t>
            </a: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Рейтинг игры напечатан на упаковке, содержится в рекламе и указан на сайте игры. Он состоит из двух частей — оценки ограничений для компьютерной игры по возрасту и от одного до семи предупреждающих описаний игры. </a:t>
            </a:r>
            <a:endParaRPr lang="ru-RU" sz="1600" dirty="0">
              <a:latin typeface="Arial Black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67544" y="476672"/>
            <a:ext cx="8177453" cy="2880320"/>
            <a:chOff x="467544" y="476672"/>
            <a:chExt cx="8177453" cy="2880320"/>
          </a:xfrm>
        </p:grpSpPr>
        <p:pic>
          <p:nvPicPr>
            <p:cNvPr id="4" name="Picture 2" descr="C:\Users\Преподаватель\Desktop\i9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4" y="476672"/>
              <a:ext cx="3312368" cy="1380153"/>
            </a:xfrm>
            <a:prstGeom prst="rect">
              <a:avLst/>
            </a:prstGeom>
            <a:noFill/>
          </p:spPr>
        </p:pic>
        <p:pic>
          <p:nvPicPr>
            <p:cNvPr id="5" name="Picture 3" descr="C:\Users\Преподаватель\Desktop\i1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936" y="1340768"/>
              <a:ext cx="4649061" cy="2016224"/>
            </a:xfrm>
            <a:prstGeom prst="rect">
              <a:avLst/>
            </a:prstGeom>
            <a:noFill/>
          </p:spPr>
        </p:pic>
      </p:grp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467544" y="188640"/>
            <a:ext cx="8280920" cy="6336704"/>
            <a:chOff x="467544" y="188640"/>
            <a:chExt cx="8280920" cy="6336704"/>
          </a:xfrm>
        </p:grpSpPr>
        <p:graphicFrame>
          <p:nvGraphicFramePr>
            <p:cNvPr id="2" name="Содержимое 3"/>
            <p:cNvGraphicFramePr>
              <a:graphicFrameLocks/>
            </p:cNvGraphicFramePr>
            <p:nvPr/>
          </p:nvGraphicFramePr>
          <p:xfrm>
            <a:off x="2195736" y="1772816"/>
            <a:ext cx="5976664" cy="4724400"/>
          </p:xfrm>
          <a:graphic>
            <a:graphicData uri="http://schemas.openxmlformats.org/drawingml/2006/table">
              <a:tbl>
                <a:tblPr firstRow="1" bandRow="1">
                  <a:tableStyleId>{BDBED569-4797-4DF1-A0F4-6AAB3CD982D8}</a:tableStyleId>
                </a:tblPr>
                <a:tblGrid>
                  <a:gridCol w="5976664"/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ru-RU" sz="2800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Для детей старше 3-х лет</a:t>
                        </a:r>
                      </a:p>
                      <a:p>
                        <a:endParaRPr lang="ru-RU" sz="28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Для детей старше </a:t>
                        </a:r>
                        <a:r>
                          <a:rPr lang="ru-RU" sz="2800" b="1" baseline="0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7-ми</a:t>
                        </a: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лет</a:t>
                        </a:r>
                      </a:p>
                      <a:p>
                        <a:endParaRPr lang="ru-RU" sz="2800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Для детей старше </a:t>
                        </a:r>
                        <a:r>
                          <a:rPr lang="ru-RU" sz="2800" b="1" baseline="0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11-ти</a:t>
                        </a: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лет</a:t>
                        </a:r>
                      </a:p>
                      <a:p>
                        <a:endParaRPr lang="ru-RU" sz="28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Для детей старше </a:t>
                        </a:r>
                        <a:r>
                          <a:rPr lang="ru-RU" sz="2800" b="1" baseline="0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12-ти</a:t>
                        </a: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лет</a:t>
                        </a:r>
                      </a:p>
                      <a:p>
                        <a:endParaRPr lang="ru-RU" sz="28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endParaRPr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Для </a:t>
                        </a:r>
                        <a:r>
                          <a:rPr lang="ru-RU" sz="2800" b="1" baseline="0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подростков</a:t>
                        </a: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старше </a:t>
                        </a:r>
                        <a:r>
                          <a:rPr lang="ru-RU" sz="2800" b="1" baseline="0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16-ти</a:t>
                        </a:r>
                        <a:r>
                          <a:rPr lang="ru-RU" sz="2800" b="1" dirty="0" smtClean="0">
                            <a:latin typeface="Arial Unicode MS" pitchFamily="34" charset="-128"/>
                            <a:ea typeface="Arial Unicode MS" pitchFamily="34" charset="-128"/>
                            <a:cs typeface="Arial Unicode MS" pitchFamily="34" charset="-128"/>
                          </a:rPr>
                          <a:t> лет</a:t>
                        </a:r>
                      </a:p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ru-RU" sz="2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endParaRPr>
                      </a:p>
                    </a:txBody>
                    <a:tcPr/>
                  </a:tc>
                </a:tr>
              </a:tbl>
            </a:graphicData>
          </a:graphic>
        </p:graphicFrame>
        <p:grpSp>
          <p:nvGrpSpPr>
            <p:cNvPr id="18" name="Группа 17"/>
            <p:cNvGrpSpPr/>
            <p:nvPr/>
          </p:nvGrpSpPr>
          <p:grpSpPr>
            <a:xfrm>
              <a:off x="467544" y="188640"/>
              <a:ext cx="8280920" cy="6336704"/>
              <a:chOff x="467544" y="188640"/>
              <a:chExt cx="8280920" cy="6336704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971600" y="5589240"/>
                <a:ext cx="1152128" cy="93610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b="1" dirty="0" smtClean="0">
                    <a:solidFill>
                      <a:schemeClr val="bg1"/>
                    </a:solidFill>
                    <a:latin typeface="Georgia" pitchFamily="18" charset="0"/>
                  </a:rPr>
                  <a:t>16+</a:t>
                </a:r>
                <a:endParaRPr lang="ru-RU" sz="3600" b="1" dirty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grpSp>
            <p:nvGrpSpPr>
              <p:cNvPr id="17" name="Группа 16"/>
              <p:cNvGrpSpPr/>
              <p:nvPr/>
            </p:nvGrpSpPr>
            <p:grpSpPr>
              <a:xfrm>
                <a:off x="467544" y="188640"/>
                <a:ext cx="8280920" cy="5400600"/>
                <a:chOff x="467544" y="188640"/>
                <a:chExt cx="8280920" cy="5400600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971600" y="4581128"/>
                  <a:ext cx="1152128" cy="1008112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3600" b="1" dirty="0" smtClean="0">
                      <a:solidFill>
                        <a:schemeClr val="bg1"/>
                      </a:solidFill>
                      <a:latin typeface="Georgia" pitchFamily="18" charset="0"/>
                    </a:rPr>
                    <a:t>12+</a:t>
                  </a:r>
                  <a:endParaRPr lang="ru-RU" sz="3600" b="1" dirty="0">
                    <a:solidFill>
                      <a:schemeClr val="bg1"/>
                    </a:solidFill>
                    <a:latin typeface="Georgia" pitchFamily="18" charset="0"/>
                  </a:endParaRPr>
                </a:p>
              </p:txBody>
            </p:sp>
            <p:grpSp>
              <p:nvGrpSpPr>
                <p:cNvPr id="16" name="Группа 15"/>
                <p:cNvGrpSpPr/>
                <p:nvPr/>
              </p:nvGrpSpPr>
              <p:grpSpPr>
                <a:xfrm>
                  <a:off x="467544" y="188640"/>
                  <a:ext cx="8280920" cy="4392488"/>
                  <a:chOff x="467544" y="188640"/>
                  <a:chExt cx="8280920" cy="4392488"/>
                </a:xfrm>
              </p:grpSpPr>
              <p:sp>
                <p:nvSpPr>
                  <p:cNvPr id="6" name="Прямоугольник 5"/>
                  <p:cNvSpPr/>
                  <p:nvPr/>
                </p:nvSpPr>
                <p:spPr>
                  <a:xfrm>
                    <a:off x="971600" y="3645024"/>
                    <a:ext cx="1152128" cy="93610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3600" b="1" dirty="0" smtClean="0">
                        <a:solidFill>
                          <a:schemeClr val="bg1"/>
                        </a:solidFill>
                        <a:latin typeface="Georgia" pitchFamily="18" charset="0"/>
                      </a:rPr>
                      <a:t>11+</a:t>
                    </a:r>
                    <a:endParaRPr lang="ru-RU" sz="3600" b="1" dirty="0">
                      <a:solidFill>
                        <a:schemeClr val="bg1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5" name="Группа 14"/>
                  <p:cNvGrpSpPr/>
                  <p:nvPr/>
                </p:nvGrpSpPr>
                <p:grpSpPr>
                  <a:xfrm>
                    <a:off x="467544" y="188640"/>
                    <a:ext cx="8280920" cy="3434680"/>
                    <a:chOff x="467544" y="188640"/>
                    <a:chExt cx="8280920" cy="3434680"/>
                  </a:xfrm>
                </p:grpSpPr>
                <p:sp>
                  <p:nvSpPr>
                    <p:cNvPr id="5" name="Прямоугольник 4"/>
                    <p:cNvSpPr/>
                    <p:nvPr/>
                  </p:nvSpPr>
                  <p:spPr>
                    <a:xfrm>
                      <a:off x="971600" y="2708920"/>
                      <a:ext cx="1152128" cy="9144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7+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p:txBody>
                </p:sp>
                <p:grpSp>
                  <p:nvGrpSpPr>
                    <p:cNvPr id="14" name="Группа 13"/>
                    <p:cNvGrpSpPr/>
                    <p:nvPr/>
                  </p:nvGrpSpPr>
                  <p:grpSpPr>
                    <a:xfrm>
                      <a:off x="467544" y="188640"/>
                      <a:ext cx="8280920" cy="2498576"/>
                      <a:chOff x="467544" y="188640"/>
                      <a:chExt cx="8280920" cy="2498576"/>
                    </a:xfrm>
                  </p:grpSpPr>
                  <p:sp>
                    <p:nvSpPr>
                      <p:cNvPr id="4" name="Прямоугольник 3"/>
                      <p:cNvSpPr/>
                      <p:nvPr/>
                    </p:nvSpPr>
                    <p:spPr>
                      <a:xfrm>
                        <a:off x="971600" y="1772816"/>
                        <a:ext cx="1152128" cy="914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ru-RU" sz="3600" b="1" dirty="0" smtClean="0">
                            <a:solidFill>
                              <a:schemeClr val="bg1"/>
                            </a:solidFill>
                            <a:latin typeface="Georgia" pitchFamily="18" charset="0"/>
                          </a:rPr>
                          <a:t>3+</a:t>
                        </a:r>
                        <a:endParaRPr lang="ru-RU" sz="3600" b="1" dirty="0">
                          <a:solidFill>
                            <a:schemeClr val="bg1"/>
                          </a:solidFill>
                          <a:latin typeface="Georgia" pitchFamily="18" charset="0"/>
                        </a:endParaRPr>
                      </a:p>
                    </p:txBody>
                  </p:sp>
                  <p:grpSp>
                    <p:nvGrpSpPr>
                      <p:cNvPr id="13" name="Группа 12"/>
                      <p:cNvGrpSpPr/>
                      <p:nvPr/>
                    </p:nvGrpSpPr>
                    <p:grpSpPr>
                      <a:xfrm>
                        <a:off x="467544" y="188640"/>
                        <a:ext cx="8280920" cy="1584176"/>
                        <a:chOff x="467544" y="188640"/>
                        <a:chExt cx="8280920" cy="1584176"/>
                      </a:xfrm>
                    </p:grpSpPr>
                    <p:sp>
                      <p:nvSpPr>
                        <p:cNvPr id="3" name="Заголовок 1"/>
                        <p:cNvSpPr txBox="1">
                          <a:spLocks/>
                        </p:cNvSpPr>
                        <p:nvPr/>
                      </p:nvSpPr>
                      <p:spPr>
                        <a:xfrm>
                          <a:off x="467544" y="188640"/>
                          <a:ext cx="8280920" cy="1143000"/>
                        </a:xfrm>
                        <a:prstGeom prst="rect">
                          <a:avLst/>
                        </a:prstGeom>
                      </p:spPr>
                      <p:txBody>
                        <a:bodyPr>
                          <a:noAutofit/>
                        </a:bodyPr>
                        <a:lstStyle/>
                        <a:p>
                          <a:pPr lvl="0" algn="ctr">
                            <a:spcBef>
                              <a:spcPct val="0"/>
                            </a:spcBef>
                          </a:pPr>
                          <a:r>
                            <a:rPr kumimoji="0" lang="ru-RU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3300"/>
                              </a:solidFill>
                              <a:effectLst/>
                              <a:uLnTx/>
                              <a:uFillTx/>
                              <a:latin typeface="Franklin Gothic Heavy" pitchFamily="34" charset="0"/>
                              <a:ea typeface="+mj-ea"/>
                              <a:cs typeface="+mj-cs"/>
                            </a:rPr>
                            <a:t>Возрастные </a:t>
                          </a:r>
                          <a:r>
                            <a:rPr kumimoji="0" lang="ru-RU" sz="3200" b="0" i="0" u="none" strike="noStrike" kern="1200" cap="none" spc="0" normalizeH="0" noProof="0" dirty="0" smtClean="0">
                              <a:ln>
                                <a:noFill/>
                              </a:ln>
                              <a:solidFill>
                                <a:srgbClr val="003300"/>
                              </a:solidFill>
                              <a:effectLst/>
                              <a:uLnTx/>
                              <a:uFillTx/>
                              <a:latin typeface="Franklin Gothic Heavy" pitchFamily="34" charset="0"/>
                              <a:ea typeface="+mj-ea"/>
                              <a:cs typeface="+mj-cs"/>
                            </a:rPr>
                            <a:t> группы для</a:t>
                          </a:r>
                          <a:r>
                            <a:rPr kumimoji="0" lang="ru-RU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3300"/>
                              </a:solidFill>
                              <a:effectLst/>
                              <a:uLnTx/>
                              <a:uFillTx/>
                              <a:latin typeface="Franklin Gothic Heavy" pitchFamily="34" charset="0"/>
                              <a:ea typeface="+mj-ea"/>
                              <a:cs typeface="+mj-cs"/>
                            </a:rPr>
                            <a:t> компьютерных игр</a:t>
                          </a:r>
                          <a:r>
                            <a:rPr kumimoji="0" lang="ru-RU" sz="3200" b="0" i="0" u="none" strike="noStrike" kern="1200" cap="none" spc="0" normalizeH="0" noProof="0" dirty="0" smtClean="0">
                              <a:ln>
                                <a:noFill/>
                              </a:ln>
                              <a:solidFill>
                                <a:srgbClr val="003300"/>
                              </a:solidFill>
                              <a:effectLst/>
                              <a:uLnTx/>
                              <a:uFillTx/>
                              <a:latin typeface="Franklin Gothic Heavy" pitchFamily="34" charset="0"/>
                              <a:ea typeface="+mj-ea"/>
                              <a:cs typeface="+mj-cs"/>
                            </a:rPr>
                            <a:t> (</a:t>
                          </a:r>
                          <a:r>
                            <a:rPr lang="ru-RU" sz="2800" b="1" i="1" dirty="0" smtClean="0">
                              <a:solidFill>
                                <a:srgbClr val="003300"/>
                              </a:solidFill>
                              <a:latin typeface="Franklin Gothic Heavy" pitchFamily="34" charset="0"/>
                            </a:rPr>
                            <a:t>определены экспертами </a:t>
                          </a:r>
                          <a:r>
                            <a:rPr lang="ru-RU" sz="3200" b="1" dirty="0" smtClean="0">
                              <a:solidFill>
                                <a:srgbClr val="FF0000"/>
                              </a:solidFill>
                              <a:latin typeface="Franklin Gothic Heavy" pitchFamily="34" charset="0"/>
                            </a:rPr>
                            <a:t>PEGI</a:t>
                          </a:r>
                          <a:r>
                            <a:rPr lang="ru-RU" sz="3200" b="1" dirty="0" smtClean="0">
                              <a:solidFill>
                                <a:srgbClr val="003300"/>
                              </a:solidFill>
                              <a:latin typeface="Franklin Gothic Heavy" pitchFamily="34" charset="0"/>
                            </a:rPr>
                            <a:t> ).</a:t>
                          </a:r>
                          <a:endParaRPr kumimoji="0" lang="ru-RU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3300"/>
                            </a:solidFill>
                            <a:effectLst/>
                            <a:uLnTx/>
                            <a:uFillTx/>
                            <a:latin typeface="Franklin Gothic Heavy" pitchFamily="34" charset="0"/>
                            <a:ea typeface="+mj-ea"/>
                            <a:cs typeface="+mj-cs"/>
                          </a:endParaRPr>
                        </a:p>
                      </p:txBody>
                    </p:sp>
                    <p:sp>
                      <p:nvSpPr>
                        <p:cNvPr id="9" name="Прямоугольник 8"/>
                        <p:cNvSpPr/>
                        <p:nvPr/>
                      </p:nvSpPr>
                      <p:spPr>
                        <a:xfrm>
                          <a:off x="611560" y="1124744"/>
                          <a:ext cx="1656184" cy="6480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2400" b="1" dirty="0" smtClean="0">
                              <a:solidFill>
                                <a:schemeClr val="tx1"/>
                              </a:solidFill>
                              <a:latin typeface="Georgia" pitchFamily="18" charset="0"/>
                            </a:rPr>
                            <a:t>Логотип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Georgia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реподаватель\Desktop\i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776864" cy="520745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1844824"/>
            <a:ext cx="2520280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Сквернословие</a:t>
            </a:r>
          </a:p>
          <a:p>
            <a:pPr algn="ctr"/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852936"/>
            <a:ext cx="2520280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Дискриминация</a:t>
            </a:r>
          </a:p>
          <a:p>
            <a:pPr algn="ctr"/>
            <a:endParaRPr lang="ru-RU" sz="20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4221088"/>
            <a:ext cx="2376264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Наркотики</a:t>
            </a:r>
          </a:p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5301208"/>
            <a:ext cx="2376264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Страх</a:t>
            </a:r>
          </a:p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1844824"/>
            <a:ext cx="2376264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Азартные игры</a:t>
            </a:r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2852936"/>
            <a:ext cx="2592288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Непристойности</a:t>
            </a:r>
          </a:p>
          <a:p>
            <a:pPr algn="ctr"/>
            <a:endParaRPr lang="ru-RU" sz="20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4149080"/>
            <a:ext cx="2376264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Насилие</a:t>
            </a:r>
          </a:p>
          <a:p>
            <a:pPr algn="ctr"/>
            <a:endParaRPr lang="ru-RU" sz="20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/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5301208"/>
            <a:ext cx="2376264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Онлайн</a:t>
            </a:r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игра</a:t>
            </a:r>
          </a:p>
          <a:p>
            <a:pPr algn="ctr"/>
            <a:endParaRPr lang="ru-RU" sz="20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827584" y="260648"/>
              <a:ext cx="7355160" cy="114300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solidFill>
                    <a:srgbClr val="003300"/>
                  </a:solidFill>
                  <a:latin typeface="Franklin Gothic Heavy" pitchFamily="34" charset="0"/>
                  <a:ea typeface="+mj-ea"/>
                  <a:cs typeface="+mj-cs"/>
                </a:rPr>
                <a:t>Группы </a:t>
              </a: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Franklin Gothic Heavy" pitchFamily="34" charset="0"/>
                  <a:ea typeface="+mj-ea"/>
                  <a:cs typeface="+mj-cs"/>
                </a:rPr>
                <a:t> компьютерных игр по содержанию</a:t>
              </a: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endParaRPr>
            </a:p>
          </p:txBody>
        </p:sp>
        <p:sp>
          <p:nvSpPr>
            <p:cNvPr id="14" name="Рамка 13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628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Franklin Gothic Heavy" pitchFamily="34" charset="0"/>
              </a:rPr>
              <a:t>Сертификация компьютерных игр</a:t>
            </a:r>
            <a:endParaRPr lang="ru-RU" sz="3200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800" dirty="0" smtClean="0">
                <a:latin typeface="Arial Black" pitchFamily="34" charset="0"/>
              </a:rPr>
              <a:t>Особое внимание на сертификацию компьютерных игр администрацию США заставила обратить их связь с проблемой подросткового насилия. Социологи подсчитали, что типичный американский подросток к 18 годам видит около 200000 актов насилия и 40000 убийств.</a:t>
            </a:r>
          </a:p>
          <a:p>
            <a:pPr>
              <a:buBlip>
                <a:blip r:embed="rId2"/>
              </a:buBlip>
            </a:pPr>
            <a:r>
              <a:rPr lang="ru-RU" sz="2000" u="sng" dirty="0" err="1" smtClean="0">
                <a:solidFill>
                  <a:srgbClr val="C00000"/>
                </a:solidFill>
                <a:latin typeface="Arial Black" pitchFamily="34" charset="0"/>
              </a:rPr>
              <a:t>Entertainment</a:t>
            </a:r>
            <a:r>
              <a:rPr lang="ru-RU" sz="2000" u="sng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000" u="sng" dirty="0" err="1" smtClean="0">
                <a:solidFill>
                  <a:srgbClr val="C00000"/>
                </a:solidFill>
                <a:latin typeface="Arial Black" pitchFamily="34" charset="0"/>
              </a:rPr>
              <a:t>Software</a:t>
            </a:r>
            <a:r>
              <a:rPr lang="ru-RU" sz="2000" u="sng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000" u="sng" dirty="0" err="1" smtClean="0">
                <a:solidFill>
                  <a:srgbClr val="C00000"/>
                </a:solidFill>
                <a:latin typeface="Arial Black" pitchFamily="34" charset="0"/>
              </a:rPr>
              <a:t>Rating</a:t>
            </a:r>
            <a:r>
              <a:rPr lang="ru-RU" sz="2000" u="sng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000" u="sng" dirty="0" err="1" smtClean="0">
                <a:solidFill>
                  <a:srgbClr val="C00000"/>
                </a:solidFill>
                <a:latin typeface="Arial Black" pitchFamily="34" charset="0"/>
              </a:rPr>
              <a:t>Board</a:t>
            </a:r>
            <a:r>
              <a:rPr lang="ru-RU" sz="2000" u="sng" dirty="0" smtClean="0">
                <a:solidFill>
                  <a:srgbClr val="C00000"/>
                </a:solidFill>
                <a:latin typeface="Arial Black" pitchFamily="34" charset="0"/>
              </a:rPr>
              <a:t> (ESRB) </a:t>
            </a:r>
            <a:r>
              <a:rPr lang="ru-RU" sz="1800" dirty="0" smtClean="0">
                <a:latin typeface="Arial Black" pitchFamily="34" charset="0"/>
              </a:rPr>
              <a:t>— негосударственная организация, основное направление деятельности которой состоит в принятии и определение рейтингов для компьютерных и видеоигр (и другого развлекательного программного обеспечения) в США и Канаде.</a:t>
            </a:r>
          </a:p>
          <a:p>
            <a:pPr>
              <a:buBlip>
                <a:blip r:embed="rId2"/>
              </a:buBlip>
            </a:pPr>
            <a:r>
              <a:rPr lang="ru-RU" sz="1800" dirty="0" smtClean="0">
                <a:latin typeface="Arial Black" pitchFamily="34" charset="0"/>
              </a:rPr>
              <a:t>Рейтинг игр ESRB основан на их содержании (аналогично рейтинговым системам кинофильмов). Рейтинг игры напечатан на упаковке, содержится в её рекламе и указан на сайте игры. 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19256" cy="15701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Franklin Gothic Heavy" pitchFamily="34" charset="0"/>
              </a:rPr>
              <a:t>Эксперты ESRB дают  маркировки-рекомендации: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717032"/>
            <a:ext cx="8229600" cy="28083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latin typeface="Arial Black" pitchFamily="34" charset="0"/>
              </a:rPr>
              <a:t>Рейтинг представляет собой специальный значок-маркировку и краткое описание содержания. Знак рейтинга обычно располагается в нижнем углу на лицевой стороне упаковки и определяет наиболее подходящую возрастную категорию для игры. Описание содержимого располагается на обратной стороне коробки и перечисляет некоторые элементы содержания игры.</a:t>
            </a:r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Рамка 3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628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5" name="Picture 2" descr="C:\Users\Преподаватель\Desktop\i8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9792" y="404664"/>
              <a:ext cx="3507854" cy="2160240"/>
            </a:xfrm>
            <a:prstGeom prst="rect">
              <a:avLst/>
            </a:prstGeom>
            <a:noFill/>
          </p:spPr>
        </p:pic>
      </p:grp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Преподаватель\Desktop\i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4032448" cy="3240360"/>
          </a:xfrm>
          <a:prstGeom prst="rect">
            <a:avLst/>
          </a:prstGeom>
          <a:noFill/>
        </p:spPr>
      </p:pic>
      <p:grpSp>
        <p:nvGrpSpPr>
          <p:cNvPr id="32" name="Группа 3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Содержимое 8"/>
            <p:cNvSpPr txBox="1">
              <a:spLocks/>
            </p:cNvSpPr>
            <p:nvPr/>
          </p:nvSpPr>
          <p:spPr>
            <a:xfrm>
              <a:off x="5292080" y="5013176"/>
              <a:ext cx="3456384" cy="10367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6. «Рейтинг ожидается.» Продукт отправлен в</a:t>
              </a: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ESRB и ожидает присвоение рейтинга.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1" name="Содержимое 7"/>
              <p:cNvSpPr txBox="1">
                <a:spLocks/>
              </p:cNvSpPr>
              <p:nvPr/>
            </p:nvSpPr>
            <p:spPr>
              <a:xfrm>
                <a:off x="323528" y="4941168"/>
                <a:ext cx="5112568" cy="14401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ru-RU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  <a:ea typeface="+mn-ea"/>
                    <a:cs typeface="+mn-cs"/>
                  </a:rPr>
                  <a:t>5. «Только для взрослых.» Самое жёсткое возрастное ограничение, т.к. имеются сцены жестокого насилия и откровенного сексуального содержания, обнажение. </a:t>
                </a:r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10" name="Содержимое 6"/>
                <p:cNvSpPr txBox="1">
                  <a:spLocks/>
                </p:cNvSpPr>
                <p:nvPr/>
              </p:nvSpPr>
              <p:spPr>
                <a:xfrm>
                  <a:off x="323528" y="3789040"/>
                  <a:ext cx="4038600" cy="125273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ru-RU" sz="1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4. «От 17-ти лет.» Игра может содержать жестокое насилие, большое количество крови, непристойности.</a:t>
                  </a:r>
                  <a:endParaRPr kumimoji="0" lang="ru-R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9" name="Группа 28"/>
                <p:cNvGrpSpPr/>
                <p:nvPr/>
              </p:nvGrpSpPr>
              <p:grpSpPr>
                <a:xfrm>
                  <a:off x="0" y="0"/>
                  <a:ext cx="9144000" cy="6858000"/>
                  <a:chOff x="0" y="0"/>
                  <a:chExt cx="9144000" cy="6858000"/>
                </a:xfrm>
              </p:grpSpPr>
              <p:sp>
                <p:nvSpPr>
                  <p:cNvPr id="9" name="Содержимое 5"/>
                  <p:cNvSpPr txBox="1">
                    <a:spLocks/>
                  </p:cNvSpPr>
                  <p:nvPr/>
                </p:nvSpPr>
                <p:spPr>
                  <a:xfrm>
                    <a:off x="4283968" y="3140968"/>
                    <a:ext cx="4320480" cy="1900808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Black" pitchFamily="34" charset="0"/>
                        <a:ea typeface="+mn-ea"/>
                        <a:cs typeface="+mn-cs"/>
                      </a:rPr>
                      <a:t>3. «Для всех старше 10 лет.» Игра может содержать мультипликацию, сцены мягкого насилия, или нечастое появление крови, или несколько откровенные сцены.</a:t>
                    </a:r>
                    <a:endParaRPr kumimoji="0" lang="ru-RU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8" name="Группа 27"/>
                  <p:cNvGrpSpPr/>
                  <p:nvPr/>
                </p:nvGrpSpPr>
                <p:grpSpPr>
                  <a:xfrm>
                    <a:off x="0" y="0"/>
                    <a:ext cx="9144000" cy="6858000"/>
                    <a:chOff x="0" y="0"/>
                    <a:chExt cx="9144000" cy="6858000"/>
                  </a:xfrm>
                </p:grpSpPr>
                <p:sp>
                  <p:nvSpPr>
                    <p:cNvPr id="8" name="Содержимое 4"/>
                    <p:cNvSpPr txBox="1">
                      <a:spLocks/>
                    </p:cNvSpPr>
                    <p:nvPr/>
                  </p:nvSpPr>
                  <p:spPr>
                    <a:xfrm>
                      <a:off x="4355976" y="1988840"/>
                      <a:ext cx="4392488" cy="1396752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>
                      <a:normAutofit/>
                    </a:bodyPr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rPr>
                        <a:t>2. «Для всех.» Игра подходит детям старше 6-ти лет, содержит минимум насилия. В основном комедийного характера.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Black" pitchFamily="34" charset="0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27" name="Группа 26"/>
                    <p:cNvGrpSpPr/>
                    <p:nvPr/>
                  </p:nvGrpSpPr>
                  <p:grpSpPr>
                    <a:xfrm>
                      <a:off x="0" y="0"/>
                      <a:ext cx="9144000" cy="6858000"/>
                      <a:chOff x="0" y="0"/>
                      <a:chExt cx="9144000" cy="6858000"/>
                    </a:xfrm>
                  </p:grpSpPr>
                  <p:sp>
                    <p:nvSpPr>
                      <p:cNvPr id="7" name="Содержимое 2"/>
                      <p:cNvSpPr txBox="1">
                        <a:spLocks/>
                      </p:cNvSpPr>
                      <p:nvPr/>
                    </p:nvSpPr>
                    <p:spPr>
                      <a:xfrm>
                        <a:off x="4355976" y="404664"/>
                        <a:ext cx="4464496" cy="1872208"/>
                      </a:xfrm>
                      <a:prstGeom prst="rect">
                        <a:avLst/>
                      </a:prstGeom>
                    </p:spPr>
                    <p:txBody>
                      <a:bodyPr vert="horz" lIns="91440" tIns="45720" rIns="91440" bIns="45720" rtlCol="0">
                        <a:normAutofit/>
                      </a:bodyPr>
                      <a:lstStyle/>
                      <a:p>
                        <a:pPr marL="514350" marR="0" lvl="0" indent="-5143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+mj-lt"/>
                          <a:buAutoNum type="arabicPeriod"/>
                          <a:tabLst/>
                          <a:defRPr/>
                        </a:pPr>
                        <a:r>
                          <a:rPr kumimoji="0" lang="ru-RU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 Black" pitchFamily="34" charset="0"/>
                            <a:ea typeface="+mn-ea"/>
                            <a:cs typeface="+mn-cs"/>
                          </a:rPr>
                          <a:t>«Для детей младшего возраста.»Игра подходит для детей от 3-х лет и старше и содержит материал, который родители могли бы счесть неподходящим.</a:t>
                        </a:r>
                        <a:endPara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6" name="Группа 25"/>
                      <p:cNvGrpSpPr/>
                      <p:nvPr/>
                    </p:nvGrpSpPr>
                    <p:grpSpPr>
                      <a:xfrm>
                        <a:off x="0" y="0"/>
                        <a:ext cx="9144000" cy="6858000"/>
                        <a:chOff x="0" y="0"/>
                        <a:chExt cx="9144000" cy="6858000"/>
                      </a:xfrm>
                    </p:grpSpPr>
                    <p:sp>
                      <p:nvSpPr>
                        <p:cNvPr id="16" name="Прямоугольник 15"/>
                        <p:cNvSpPr/>
                        <p:nvPr/>
                      </p:nvSpPr>
                      <p:spPr>
                        <a:xfrm>
                          <a:off x="323528" y="2060848"/>
                          <a:ext cx="504056" cy="5040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2400" dirty="0" smtClean="0">
                              <a:solidFill>
                                <a:srgbClr val="FF0000"/>
                              </a:solidFill>
                              <a:latin typeface="Arial Black" pitchFamily="34" charset="0"/>
                            </a:rPr>
                            <a:t>4</a:t>
                          </a:r>
                          <a:endParaRPr lang="ru-RU" sz="2400" dirty="0">
                            <a:solidFill>
                              <a:srgbClr val="FF0000"/>
                            </a:solidFill>
                            <a:latin typeface="Arial Black" pitchFamily="34" charset="0"/>
                          </a:endParaRPr>
                        </a:p>
                      </p:txBody>
                    </p:sp>
                    <p:grpSp>
                      <p:nvGrpSpPr>
                        <p:cNvPr id="25" name="Группа 24"/>
                        <p:cNvGrpSpPr/>
                        <p:nvPr/>
                      </p:nvGrpSpPr>
                      <p:grpSpPr>
                        <a:xfrm>
                          <a:off x="0" y="0"/>
                          <a:ext cx="9144000" cy="6858000"/>
                          <a:chOff x="0" y="0"/>
                          <a:chExt cx="9144000" cy="6858000"/>
                        </a:xfrm>
                      </p:grpSpPr>
                      <p:sp>
                        <p:nvSpPr>
                          <p:cNvPr id="17" name="Прямоугольник 16"/>
                          <p:cNvSpPr/>
                          <p:nvPr/>
                        </p:nvSpPr>
                        <p:spPr>
                          <a:xfrm>
                            <a:off x="1547664" y="2060848"/>
                            <a:ext cx="504056" cy="5040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ru-RU" sz="2400" dirty="0" smtClean="0">
                                <a:solidFill>
                                  <a:srgbClr val="FF0000"/>
                                </a:solidFill>
                                <a:latin typeface="Arial Black" pitchFamily="34" charset="0"/>
                              </a:rPr>
                              <a:t>5</a:t>
                            </a:r>
                            <a:endParaRPr lang="ru-RU" sz="2400" dirty="0">
                              <a:solidFill>
                                <a:srgbClr val="FF0000"/>
                              </a:solidFill>
                              <a:latin typeface="Arial Black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24" name="Группа 23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9144000" cy="6858000"/>
                            <a:chOff x="0" y="0"/>
                            <a:chExt cx="9144000" cy="6858000"/>
                          </a:xfrm>
                        </p:grpSpPr>
                        <p:sp>
                          <p:nvSpPr>
                            <p:cNvPr id="18" name="Прямоугольник 17"/>
                            <p:cNvSpPr/>
                            <p:nvPr/>
                          </p:nvSpPr>
                          <p:spPr>
                            <a:xfrm>
                              <a:off x="2843808" y="2060848"/>
                              <a:ext cx="504056" cy="50405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ru-RU" sz="2400" dirty="0" smtClean="0">
                                  <a:solidFill>
                                    <a:srgbClr val="FF0000"/>
                                  </a:solidFill>
                                  <a:latin typeface="Arial Black" pitchFamily="34" charset="0"/>
                                </a:rPr>
                                <a:t>6</a:t>
                              </a:r>
                              <a:endParaRPr lang="ru-RU" sz="2400" dirty="0">
                                <a:solidFill>
                                  <a:srgbClr val="FF0000"/>
                                </a:solidFill>
                                <a:latin typeface="Arial Black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23" name="Группа 22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9144000" cy="6858000"/>
                              <a:chOff x="0" y="0"/>
                              <a:chExt cx="9144000" cy="6858000"/>
                            </a:xfrm>
                          </p:grpSpPr>
                          <p:sp>
                            <p:nvSpPr>
                              <p:cNvPr id="15" name="Прямоугольник 14"/>
                              <p:cNvSpPr/>
                              <p:nvPr/>
                            </p:nvSpPr>
                            <p:spPr>
                              <a:xfrm>
                                <a:off x="2699792" y="476672"/>
                                <a:ext cx="504056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2400" dirty="0" smtClean="0">
                                    <a:solidFill>
                                      <a:srgbClr val="FF0000"/>
                                    </a:solidFill>
                                    <a:latin typeface="Arial Black" pitchFamily="34" charset="0"/>
                                  </a:rPr>
                                  <a:t>3</a:t>
                                </a:r>
                                <a:endParaRPr lang="ru-RU" sz="2400" dirty="0">
                                  <a:solidFill>
                                    <a:srgbClr val="FF0000"/>
                                  </a:solidFill>
                                  <a:latin typeface="Arial Black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2" name="Группа 21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9144000" cy="6858000"/>
                                <a:chOff x="0" y="0"/>
                                <a:chExt cx="9144000" cy="6858000"/>
                              </a:xfrm>
                            </p:grpSpPr>
                            <p:sp>
                              <p:nvSpPr>
                                <p:cNvPr id="14" name="Прямоугольник 13"/>
                                <p:cNvSpPr/>
                                <p:nvPr/>
                              </p:nvSpPr>
                              <p:spPr>
                                <a:xfrm>
                                  <a:off x="1475656" y="476672"/>
                                  <a:ext cx="504056" cy="50405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ru-RU" sz="2400" dirty="0" smtClean="0">
                                      <a:solidFill>
                                        <a:srgbClr val="FF0000"/>
                                      </a:solidFill>
                                      <a:latin typeface="Arial Black" pitchFamily="34" charset="0"/>
                                    </a:rPr>
                                    <a:t>2</a:t>
                                  </a:r>
                                  <a:endParaRPr lang="ru-RU" sz="2400" dirty="0">
                                    <a:solidFill>
                                      <a:srgbClr val="FF0000"/>
                                    </a:solidFill>
                                    <a:latin typeface="Arial Black" pitchFamily="34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1" name="Группа 2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9144000" cy="6858000"/>
                                  <a:chOff x="0" y="0"/>
                                  <a:chExt cx="9144000" cy="6858000"/>
                                </a:xfrm>
                              </p:grpSpPr>
                              <p:sp>
                                <p:nvSpPr>
                                  <p:cNvPr id="13" name="Прямоугольник 12"/>
                                  <p:cNvSpPr/>
                                  <p:nvPr/>
                                </p:nvSpPr>
                                <p:spPr>
                                  <a:xfrm>
                                    <a:off x="251520" y="476672"/>
                                    <a:ext cx="504056" cy="504056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ru-RU" sz="2400" dirty="0" smtClean="0">
                                        <a:solidFill>
                                          <a:srgbClr val="FF0000"/>
                                        </a:solidFill>
                                        <a:latin typeface="Arial Black" pitchFamily="34" charset="0"/>
                                      </a:rPr>
                                      <a:t>1</a:t>
                                    </a:r>
                                    <a:endParaRPr lang="ru-RU" sz="2400" dirty="0">
                                      <a:solidFill>
                                        <a:srgbClr val="FF0000"/>
                                      </a:solidFill>
                                      <a:latin typeface="Arial Black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9" name="Рамка 18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9144000" cy="6858000"/>
                                  </a:xfrm>
                                  <a:prstGeom prst="frame">
                                    <a:avLst>
                                      <a:gd name="adj1" fmla="val 1628"/>
                                    </a:avLst>
                                  </a:prstGeom>
                                  <a:solidFill>
                                    <a:schemeClr val="accent2">
                                      <a:lumMod val="20000"/>
                                      <a:lumOff val="80000"/>
                                    </a:schemeClr>
                                  </a:solidFill>
                                  <a:ln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ru-RU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Содержимое 2"/>
            <p:cNvSpPr txBox="1">
              <a:spLocks/>
            </p:cNvSpPr>
            <p:nvPr/>
          </p:nvSpPr>
          <p:spPr>
            <a:xfrm>
              <a:off x="457200" y="1268760"/>
              <a:ext cx="8229600" cy="4857403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2"/>
                </a:buBlip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В России система рейтингов появилась только в 2012 году.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3"/>
                </a:buBlip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1 сентября в силу вступил закон 436-ФЗ "О защите детей от информации, причиняющей вред их здоровью и развитию".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4"/>
                </a:buBlip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Теперь на каждой коробке с игрой должно быть указано возрастное ограничение.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2" name="Заголовок 1"/>
              <p:cNvSpPr txBox="1">
                <a:spLocks/>
              </p:cNvSpPr>
              <p:nvPr/>
            </p:nvSpPr>
            <p:spPr>
              <a:xfrm>
                <a:off x="323528" y="332656"/>
                <a:ext cx="8534400" cy="758952"/>
              </a:xfrm>
              <a:prstGeom prst="rect">
                <a:avLst/>
              </a:prstGeom>
            </p:spPr>
            <p:txBody>
              <a:bodyPr vert="horz" anchor="b">
                <a:normAutofit fontScale="925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3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Franklin Gothic Heavy" pitchFamily="34" charset="0"/>
                    <a:ea typeface="+mj-ea"/>
                    <a:cs typeface="+mj-cs"/>
                  </a:rPr>
                  <a:t>Возрастные категории компьютерных игр</a:t>
                </a:r>
                <a:endParaRPr kumimoji="0" lang="ru-RU" sz="33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Franklin Gothic Heavy" pitchFamily="34" charset="0"/>
                  <a:ea typeface="+mj-ea"/>
                  <a:cs typeface="+mj-cs"/>
                </a:endParaRPr>
              </a:p>
            </p:txBody>
          </p:sp>
          <p:sp>
            <p:nvSpPr>
              <p:cNvPr id="4" name="Рамка 3"/>
              <p:cNvSpPr/>
              <p:nvPr/>
            </p:nvSpPr>
            <p:spPr>
              <a:xfrm>
                <a:off x="0" y="0"/>
                <a:ext cx="9144000" cy="6858000"/>
              </a:xfrm>
              <a:prstGeom prst="frame">
                <a:avLst>
                  <a:gd name="adj1" fmla="val 1628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Содержимое 17"/>
            <p:cNvSpPr txBox="1">
              <a:spLocks/>
            </p:cNvSpPr>
            <p:nvPr/>
          </p:nvSpPr>
          <p:spPr>
            <a:xfrm>
              <a:off x="467544" y="2852936"/>
              <a:ext cx="8219256" cy="290892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2"/>
                </a:buBlip>
                <a:tabLst/>
                <a:defRPr/>
              </a:pP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В России сертификация компьютерных игр пока не производится. Тем не менее, поскольку на российском рынке доминируют детские компьютерные игры зарубежных производителей (таких, как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Electronic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Arts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(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Need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For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Speed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),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id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Software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(DOOM,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Quake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),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Blizzard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Entertainment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(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WarCraft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),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Activision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(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Call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of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Duty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),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Valve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Software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(</a:t>
              </a:r>
              <a:r>
                <a:rPr kumimoji="0" lang="ru-RU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Half-Life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) и т.д.) мы можем ориентироваться на рейтинговую маркировку, нанесенную на их упаковку.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5" name="Содержимое 16"/>
              <p:cNvSpPr txBox="1">
                <a:spLocks/>
              </p:cNvSpPr>
              <p:nvPr/>
            </p:nvSpPr>
            <p:spPr>
              <a:xfrm>
                <a:off x="539552" y="1628800"/>
                <a:ext cx="7776864" cy="1224136"/>
              </a:xfrm>
              <a:prstGeom prst="rect">
                <a:avLst/>
              </a:prstGeom>
            </p:spPr>
            <p:txBody>
              <a:bodyPr/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Blip>
                    <a:blip r:embed="rId2"/>
                  </a:buBlip>
                  <a:tabLst/>
                  <a:defRPr/>
                </a:pPr>
                <a:r>
                  <a:rPr kumimoji="0" lang="ru-RU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  <a:ea typeface="Arial Unicode MS" pitchFamily="34" charset="-128"/>
                    <a:cs typeface="Arial Unicode MS" pitchFamily="34" charset="-128"/>
                  </a:rPr>
                  <a:t>В России, к сожалению, нет своей устоявшейся системы возрастного категорирования и маркировки компьютерных игр. </a:t>
                </a:r>
                <a:endPara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grpSp>
            <p:nvGrpSpPr>
              <p:cNvPr id="10" name="Группа 9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1547664" y="620688"/>
                  <a:ext cx="5612434" cy="64633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3600" b="1" cap="none" spc="0" dirty="0" smtClean="0">
                      <a:ln w="1905"/>
                      <a:solidFill>
                        <a:srgbClr val="C0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rPr>
                    <a:t>Признание в России</a:t>
                  </a:r>
                  <a:endParaRPr lang="ru-RU" sz="3600" b="1" cap="none" spc="0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endParaRPr>
                </a:p>
              </p:txBody>
            </p:sp>
            <p:sp>
              <p:nvSpPr>
                <p:cNvPr id="8" name="Рамка 7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frame">
                  <a:avLst>
                    <a:gd name="adj1" fmla="val 1628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одержимое 20"/>
          <p:cNvSpPr>
            <a:spLocks noGrp="1"/>
          </p:cNvSpPr>
          <p:nvPr>
            <p:ph sz="half" idx="1"/>
          </p:nvPr>
        </p:nvSpPr>
        <p:spPr>
          <a:xfrm>
            <a:off x="467544" y="3284984"/>
            <a:ext cx="8291264" cy="288032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800" dirty="0" smtClean="0">
                <a:latin typeface="Arial Black" pitchFamily="34" charset="0"/>
              </a:rPr>
              <a:t>Разработан проект внутриотраслевого регламента распределения игр по возрастным категориям детей – “Российская система классификации игр” (РСКИ).</a:t>
            </a:r>
          </a:p>
          <a:p>
            <a:pPr>
              <a:buBlip>
                <a:blip r:embed="rId2"/>
              </a:buBlip>
            </a:pPr>
            <a:r>
              <a:rPr lang="ru-RU" sz="1800" dirty="0" smtClean="0">
                <a:latin typeface="Arial Black" pitchFamily="34" charset="0"/>
              </a:rPr>
              <a:t>Сообщается, что по своим принципам она близка к европейской системе PEGI и аналогичным системам других стран, но учитывает требования российского законодательства. </a:t>
            </a:r>
            <a:endParaRPr lang="ru-RU" sz="1800" dirty="0">
              <a:latin typeface="Arial Black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3" name="Picture 4" descr="C:\Users\Преподаватель\Desktop\i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88224" y="476672"/>
              <a:ext cx="1872208" cy="2143749"/>
            </a:xfrm>
            <a:prstGeom prst="rect">
              <a:avLst/>
            </a:prstGeom>
            <a:noFill/>
          </p:spPr>
        </p:pic>
        <p:grpSp>
          <p:nvGrpSpPr>
            <p:cNvPr id="9" name="Группа 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24" name="Picture 3" descr="C:\Users\Преподаватель\Desktop\i3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563888" y="692696"/>
                <a:ext cx="1944216" cy="2278378"/>
              </a:xfrm>
              <a:prstGeom prst="rect">
                <a:avLst/>
              </a:prstGeom>
              <a:noFill/>
            </p:spPr>
          </p:pic>
          <p:grpSp>
            <p:nvGrpSpPr>
              <p:cNvPr id="8" name="Группа 7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pic>
              <p:nvPicPr>
                <p:cNvPr id="22" name="Picture 2" descr="C:\Users\Преподаватель\Desktop\i2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39552" y="476672"/>
                  <a:ext cx="1886610" cy="2160240"/>
                </a:xfrm>
                <a:prstGeom prst="rect">
                  <a:avLst/>
                </a:prstGeom>
                <a:noFill/>
              </p:spPr>
            </p:pic>
            <p:sp>
              <p:nvSpPr>
                <p:cNvPr id="25" name="Рамка 24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frame">
                  <a:avLst>
                    <a:gd name="adj1" fmla="val 1628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>
              <a:lum bright="-10000" contrast="-10000"/>
            </a:blip>
            <a:srcRect/>
            <a:stretch>
              <a:fillRect/>
            </a:stretch>
          </p:blipFill>
          <p:spPr bwMode="auto">
            <a:xfrm>
              <a:off x="971600" y="1628800"/>
              <a:ext cx="6995165" cy="4608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Группа 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3" name="Прямоугольник 2"/>
              <p:cNvSpPr/>
              <p:nvPr/>
            </p:nvSpPr>
            <p:spPr>
              <a:xfrm>
                <a:off x="6012160" y="908720"/>
                <a:ext cx="1800686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3200" b="1" cap="none" spc="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OZON.RU</a:t>
                </a:r>
                <a:endParaRPr lang="ru-RU" sz="3200" b="1" cap="none" spc="0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2" name="Заголовок 1"/>
                <p:cNvSpPr txBox="1">
                  <a:spLocks/>
                </p:cNvSpPr>
                <p:nvPr/>
              </p:nvSpPr>
              <p:spPr>
                <a:xfrm>
                  <a:off x="457200" y="274638"/>
                  <a:ext cx="8229600" cy="1143000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32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Franklin Gothic Heavy" pitchFamily="34" charset="0"/>
                      <a:ea typeface="+mj-ea"/>
                      <a:cs typeface="+mj-cs"/>
                    </a:rPr>
                    <a:t>Возрастной рейтинг игры можно узнать в интернете</a:t>
                  </a:r>
                  <a:endPara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Franklin Gothic Heavy" pitchFamily="34" charset="0"/>
                    <a:ea typeface="+mj-ea"/>
                    <a:cs typeface="+mj-cs"/>
                  </a:endParaRPr>
                </a:p>
              </p:txBody>
            </p:sp>
            <p:sp>
              <p:nvSpPr>
                <p:cNvPr id="5" name="Рамка 4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frame">
                  <a:avLst>
                    <a:gd name="adj1" fmla="val 1628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923112" cy="1143000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003300"/>
                </a:solidFill>
                <a:latin typeface="Franklin Gothic Heavy" pitchFamily="34" charset="0"/>
              </a:rPr>
              <a:t>Младший школьник </a:t>
            </a:r>
            <a:r>
              <a:rPr lang="ru-RU" dirty="0" smtClean="0">
                <a:solidFill>
                  <a:srgbClr val="003300"/>
                </a:solidFill>
                <a:latin typeface="Franklin Gothic Heavy" pitchFamily="34" charset="0"/>
              </a:rPr>
              <a:t/>
            </a:r>
            <a:br>
              <a:rPr lang="ru-RU" dirty="0" smtClean="0">
                <a:solidFill>
                  <a:srgbClr val="003300"/>
                </a:solidFill>
                <a:latin typeface="Franklin Gothic Heavy" pitchFamily="34" charset="0"/>
              </a:rPr>
            </a:br>
            <a:r>
              <a:rPr lang="ru-RU" sz="3100" dirty="0" smtClean="0">
                <a:solidFill>
                  <a:srgbClr val="003300"/>
                </a:solidFill>
                <a:latin typeface="Franklin Gothic Heavy" pitchFamily="34" charset="0"/>
              </a:rPr>
              <a:t>и компьютерные игры</a:t>
            </a:r>
            <a:endParaRPr lang="ru-RU" sz="3100" dirty="0">
              <a:solidFill>
                <a:srgbClr val="003300"/>
              </a:solidFill>
              <a:latin typeface="Franklin Gothic Heavy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916832"/>
            <a:ext cx="4247455" cy="83410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Segoe Print" pitchFamily="2" charset="0"/>
              </a:rPr>
              <a:t>Отрицательное влияние</a:t>
            </a:r>
            <a:endParaRPr lang="ru-RU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39552" y="2924944"/>
            <a:ext cx="4040188" cy="309634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Занимают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ребёнка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Являются 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поводом для общения со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сверстниками.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ебёнок  получает удовольствие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852936"/>
            <a:ext cx="4041775" cy="3096344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Нарушение осанки</a:t>
            </a:r>
          </a:p>
          <a:p>
            <a:pPr>
              <a:buBlip>
                <a:blip r:embed="rId3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Нарушение зрения</a:t>
            </a:r>
          </a:p>
          <a:p>
            <a:pPr>
              <a:buBlip>
                <a:blip r:embed="rId3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Снижение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иммунитета.</a:t>
            </a:r>
          </a:p>
          <a:p>
            <a:pPr>
              <a:buBlip>
                <a:blip r:embed="rId3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Возможность возникновения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зависимости.</a:t>
            </a:r>
            <a:endParaRPr lang="ru-RU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3528" y="332655"/>
            <a:ext cx="8377708" cy="2902001"/>
            <a:chOff x="323528" y="332655"/>
            <a:chExt cx="8377708" cy="2902001"/>
          </a:xfrm>
        </p:grpSpPr>
        <p:sp>
          <p:nvSpPr>
            <p:cNvPr id="9" name="Текст 2"/>
            <p:cNvSpPr txBox="1">
              <a:spLocks/>
            </p:cNvSpPr>
            <p:nvPr/>
          </p:nvSpPr>
          <p:spPr>
            <a:xfrm>
              <a:off x="323528" y="2132856"/>
              <a:ext cx="4320480" cy="1101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25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egoe Print" pitchFamily="2" charset="0"/>
                  <a:ea typeface="+mn-ea"/>
                  <a:cs typeface="+mn-cs"/>
                </a:rPr>
                <a:t>Положительное  влияние: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323528" y="332655"/>
              <a:ext cx="8377708" cy="1708091"/>
              <a:chOff x="323528" y="332655"/>
              <a:chExt cx="8377708" cy="1708091"/>
            </a:xfrm>
          </p:grpSpPr>
          <p:pic>
            <p:nvPicPr>
              <p:cNvPr id="8" name="Picture 2" descr="C:\Users\Преподаватель\Desktop\i9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3528" y="548680"/>
                <a:ext cx="1872208" cy="1248139"/>
              </a:xfrm>
              <a:prstGeom prst="rect">
                <a:avLst/>
              </a:prstGeom>
              <a:noFill/>
            </p:spPr>
          </p:pic>
          <p:pic>
            <p:nvPicPr>
              <p:cNvPr id="11" name="Picture 3" descr="C:\Users\Преподаватель\Desktop\i1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380312" y="332655"/>
                <a:ext cx="1320924" cy="1708091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3608" y="1700808"/>
              <a:ext cx="6912768" cy="485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Группа 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3" name="Прямоугольник 2"/>
              <p:cNvSpPr/>
              <p:nvPr/>
            </p:nvSpPr>
            <p:spPr>
              <a:xfrm>
                <a:off x="6084168" y="908720"/>
                <a:ext cx="2354106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3200" b="1" cap="none" spc="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PlayMade.ru</a:t>
                </a:r>
                <a:endParaRPr lang="ru-RU" sz="3200" b="1" cap="none" spc="0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2" name="Заголовок 1"/>
                <p:cNvSpPr txBox="1">
                  <a:spLocks/>
                </p:cNvSpPr>
                <p:nvPr/>
              </p:nvSpPr>
              <p:spPr>
                <a:xfrm>
                  <a:off x="457200" y="274638"/>
                  <a:ext cx="8229600" cy="1143000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32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Franklin Gothic Heavy" pitchFamily="34" charset="0"/>
                      <a:ea typeface="+mj-ea"/>
                      <a:cs typeface="+mj-cs"/>
                    </a:rPr>
                    <a:t>Возрастной рейтинг игры можно узнать в интернете</a:t>
                  </a:r>
                  <a:endPara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Franklin Gothic Heavy" pitchFamily="34" charset="0"/>
                    <a:ea typeface="+mj-ea"/>
                    <a:cs typeface="+mj-cs"/>
                  </a:endParaRPr>
                </a:p>
              </p:txBody>
            </p:sp>
            <p:sp>
              <p:nvSpPr>
                <p:cNvPr id="5" name="Рамка 4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frame">
                  <a:avLst>
                    <a:gd name="adj1" fmla="val 1628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7248" cy="18722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Franklin Gothic Heavy" pitchFamily="34" charset="0"/>
              </a:rPr>
              <a:t>Развлечения не  должны стать единственным занятием ребёнка.</a:t>
            </a:r>
            <a:br>
              <a:rPr lang="ru-RU" sz="3600" dirty="0" smtClean="0">
                <a:solidFill>
                  <a:srgbClr val="C00000"/>
                </a:solidFill>
                <a:latin typeface="Franklin Gothic Heavy" pitchFamily="34" charset="0"/>
              </a:rPr>
            </a:br>
            <a:endParaRPr lang="ru-RU" sz="3600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6203032" cy="396044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Помогите ребёнку быть успешным в реальном мире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в учёбе, в общении с окружающими.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Учите конструктивным способам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решения жизненных проблем. 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Создайте комфортные условия в семье.</a:t>
            </a:r>
          </a:p>
          <a:p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2" descr="C:\Users\Преподаватель\Desktop\i1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5301208"/>
              <a:ext cx="1296144" cy="1246292"/>
            </a:xfrm>
            <a:prstGeom prst="rect">
              <a:avLst/>
            </a:prstGeom>
            <a:noFill/>
          </p:spPr>
        </p:pic>
        <p:grpSp>
          <p:nvGrpSpPr>
            <p:cNvPr id="13" name="Группа 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grpSp>
              <p:nvGrpSpPr>
                <p:cNvPr id="11" name="Группа 10"/>
                <p:cNvGrpSpPr/>
                <p:nvPr/>
              </p:nvGrpSpPr>
              <p:grpSpPr>
                <a:xfrm>
                  <a:off x="0" y="0"/>
                  <a:ext cx="9144000" cy="6858000"/>
                  <a:chOff x="0" y="0"/>
                  <a:chExt cx="9144000" cy="6858000"/>
                </a:xfrm>
              </p:grpSpPr>
              <p:sp>
                <p:nvSpPr>
                  <p:cNvPr id="6" name="Рамка 5"/>
                  <p:cNvSpPr/>
                  <p:nvPr/>
                </p:nvSpPr>
                <p:spPr>
                  <a:xfrm>
                    <a:off x="0" y="0"/>
                    <a:ext cx="9144000" cy="6858000"/>
                  </a:xfrm>
                  <a:prstGeom prst="frame">
                    <a:avLst>
                      <a:gd name="adj1" fmla="val 1628"/>
                    </a:avLst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pic>
                <p:nvPicPr>
                  <p:cNvPr id="8" name="Picture 3" descr="C:\Users\Преподаватель\Desktop\i4.jpg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6588224" y="1628800"/>
                    <a:ext cx="2152650" cy="1428750"/>
                  </a:xfrm>
                  <a:prstGeom prst="rect">
                    <a:avLst/>
                  </a:prstGeom>
                  <a:noFill/>
                </p:spPr>
              </p:pic>
            </p:grpSp>
            <p:pic>
              <p:nvPicPr>
                <p:cNvPr id="9" name="Picture 4" descr="C:\Users\Преподаватель\Desktop\i17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660232" y="3212976"/>
                  <a:ext cx="2016224" cy="144016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0" name="Picture 2" descr="C:\Users\Преподаватель\Desktop\i13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24127" y="4797152"/>
                <a:ext cx="2120963" cy="1728192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152400" dist="12000" dir="900000" sy="98000" kx="110000" ky="200000" algn="tl" rotWithShape="0">
                  <a:srgbClr val="000000">
                    <a:alpha val="30000"/>
                  </a:srgbClr>
                </a:outerShdw>
              </a:effectLst>
              <a:scene3d>
                <a:camera prst="perspectiveRelaxed">
                  <a:rot lat="19800000" lon="1200000" rev="20820000"/>
                </a:camera>
                <a:lightRig rig="threePt" dir="t"/>
              </a:scene3d>
              <a:sp3d contourW="6350" prstMaterial="matte">
                <a:bevelT w="101600" h="101600"/>
                <a:contourClr>
                  <a:srgbClr val="969696"/>
                </a:contourClr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Franklin Gothic Heavy" pitchFamily="34" charset="0"/>
              </a:rPr>
              <a:t>Интернет источник:</a:t>
            </a:r>
            <a:endParaRPr lang="ru-RU" sz="3600" dirty="0"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324744"/>
          </a:xfrm>
        </p:spPr>
        <p:txBody>
          <a:bodyPr/>
          <a:lstStyle/>
          <a:p>
            <a:r>
              <a:rPr lang="ru-RU" sz="2800" b="1" dirty="0" smtClean="0">
                <a:hlinkClick r:id="rId2"/>
              </a:rPr>
              <a:t>http://ecitizen.nnov.ru/likbez/tretiiuroven/vozrasnay-sertifikaziy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23528" y="321246"/>
            <a:ext cx="8517632" cy="6060082"/>
            <a:chOff x="323528" y="321246"/>
            <a:chExt cx="8517632" cy="6060082"/>
          </a:xfrm>
        </p:grpSpPr>
        <p:sp>
          <p:nvSpPr>
            <p:cNvPr id="4" name="Объект 2"/>
            <p:cNvSpPr txBox="1">
              <a:spLocks/>
            </p:cNvSpPr>
            <p:nvPr/>
          </p:nvSpPr>
          <p:spPr>
            <a:xfrm>
              <a:off x="611560" y="2132856"/>
              <a:ext cx="8229600" cy="4248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2"/>
                </a:buBlip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Право на ошибки  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</a:t>
              </a:r>
              <a:r>
                <a:rPr kumimoji="0" lang="ru-RU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до бесконечности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).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2"/>
                </a:buBlip>
                <a:tabLst/>
                <a:defRPr/>
              </a:pPr>
              <a:r>
                <a:rPr lang="ru-RU" sz="2800" b="1" noProof="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Человеческая</a:t>
              </a:r>
              <a:r>
                <a:rPr kumimoji="0" lang="ru-RU" sz="28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жизнь обесценивается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kumimoji="0" lang="ru-RU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</a:t>
              </a:r>
              <a:r>
                <a:rPr lang="ru-RU" sz="2800" i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«</a:t>
              </a:r>
              <a:r>
                <a:rPr kumimoji="0" lang="ru-RU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перезагрузить»).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2"/>
                </a:buBlip>
                <a:tabLst/>
                <a:defRPr/>
              </a:pPr>
              <a:r>
                <a:rPr lang="ru-RU" sz="28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Бессмертность.</a:t>
              </a:r>
              <a:endPara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2"/>
                </a:buBlip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Управление действиями</a:t>
              </a:r>
              <a:r>
                <a:rPr kumimoji="0" lang="ru-RU" sz="28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героев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</a:t>
              </a:r>
              <a:r>
                <a:rPr kumimoji="0" lang="ru-RU" sz="28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2"/>
                </a:buBlip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Получение бонусов по достижениям  </a:t>
              </a:r>
              <a:r>
                <a:rPr kumimoji="0" lang="ru-RU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(«</a:t>
              </a:r>
              <a:r>
                <a:rPr lang="ru-RU" sz="2800" i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по ходу игры,</a:t>
              </a:r>
              <a:r>
                <a:rPr kumimoji="0" lang="ru-RU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сейчас, а не в конце игры (в</a:t>
              </a:r>
              <a:r>
                <a:rPr kumimoji="0" lang="ru-RU" sz="2800" b="0" i="1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учёбе: в конце четверти, триместра, года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).</a:t>
              </a:r>
              <a:endPara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323528" y="321246"/>
              <a:ext cx="8352928" cy="1739602"/>
              <a:chOff x="323528" y="321246"/>
              <a:chExt cx="8352928" cy="1739602"/>
            </a:xfrm>
          </p:grpSpPr>
          <p:pic>
            <p:nvPicPr>
              <p:cNvPr id="6" name="Picture 2" descr="C:\Users\Преподаватель\Desktop\i7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36854" y="321246"/>
                <a:ext cx="1739602" cy="1739602"/>
              </a:xfrm>
              <a:prstGeom prst="rect">
                <a:avLst/>
              </a:prstGeom>
              <a:noFill/>
            </p:spPr>
          </p:pic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323528" y="548680"/>
                <a:ext cx="7283152" cy="1210146"/>
              </a:xfrm>
              <a:prstGeom prst="rect">
                <a:avLst/>
              </a:prstGeom>
            </p:spPr>
            <p:txBody>
              <a:bodyPr>
                <a:normAutofit fontScale="975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Franklin Gothic Heavy" pitchFamily="34" charset="0"/>
                    <a:ea typeface="+mj-ea"/>
                    <a:cs typeface="+mj-cs"/>
                  </a:rPr>
                  <a:t>Компьютерная игра «даёт» тотальную свободу.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Franklin Gothic Heavy" pitchFamily="34" charset="0"/>
                  <a:ea typeface="+mj-ea"/>
                  <a:cs typeface="+mj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762099"/>
          </a:xfrm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Причины  возникновения </a:t>
            </a:r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зависимости.</a:t>
            </a:r>
            <a:endParaRPr lang="ru-RU" sz="1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8"/>
          </a:xfrm>
          <a:ln>
            <a:solidFill>
              <a:srgbClr val="003300"/>
            </a:solidFill>
          </a:ln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Получение удовольствия.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Незрелость коры головного мозга, отвечающей за волевые процессы.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Сохранить достижения иногда сложно.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гры 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онлайн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заменяют живое общение. 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762099"/>
          </a:xfrm>
          <a:ln>
            <a:solidFill>
              <a:srgbClr val="003300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Основные правила безопасности</a:t>
            </a:r>
            <a:endParaRPr lang="ru-RU" sz="1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9" y="2174874"/>
            <a:ext cx="4042792" cy="4422478"/>
          </a:xfrm>
          <a:ln>
            <a:solidFill>
              <a:srgbClr val="003300"/>
            </a:solidFill>
          </a:ln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u-RU" dirty="0" smtClean="0"/>
              <a:t>  </a:t>
            </a:r>
            <a:r>
              <a:rPr lang="ru-RU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Соответствие </a:t>
            </a:r>
            <a:r>
              <a:rPr lang="ru-RU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возрасту (игры -  манипуляции персонажами; лабиринты; головоломки.</a:t>
            </a:r>
          </a:p>
          <a:p>
            <a:pPr>
              <a:buBlip>
                <a:blip r:embed="rId3"/>
              </a:buBlip>
            </a:pPr>
            <a:r>
              <a:rPr lang="ru-RU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Ограничение времени ( до 30 мин).</a:t>
            </a:r>
          </a:p>
          <a:p>
            <a:pPr>
              <a:buBlip>
                <a:blip r:embed="rId3"/>
              </a:buBlip>
            </a:pPr>
            <a:r>
              <a:rPr lang="ru-RU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Использование  функции  паузы, приостанавливающей игру.   </a:t>
            </a:r>
          </a:p>
          <a:p>
            <a:pPr>
              <a:buBlip>
                <a:blip r:embed="rId3"/>
              </a:buBlip>
            </a:pPr>
            <a:r>
              <a:rPr lang="ru-RU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Комфортное  место работы. 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23528" y="260648"/>
            <a:ext cx="7776864" cy="1143000"/>
            <a:chOff x="323528" y="260648"/>
            <a:chExt cx="7776864" cy="1143000"/>
          </a:xfrm>
        </p:grpSpPr>
        <p:pic>
          <p:nvPicPr>
            <p:cNvPr id="9" name="Picture 2" descr="C:\Users\Преподаватель\Desktop\i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3528" y="260648"/>
              <a:ext cx="1296144" cy="972108"/>
            </a:xfrm>
            <a:prstGeom prst="rect">
              <a:avLst/>
            </a:prstGeom>
            <a:noFill/>
          </p:spPr>
        </p:pic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1835696" y="260648"/>
              <a:ext cx="6264696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Franklin Gothic Heavy" pitchFamily="34" charset="0"/>
                  <a:ea typeface="+mj-ea"/>
                  <a:cs typeface="+mj-cs"/>
                </a:rPr>
                <a:t>Компьютерные игры…</a:t>
              </a: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Franklin Gothic Heavy" pitchFamily="34" charset="0"/>
              </a:rPr>
              <a:t>Жанры компьютерных </a:t>
            </a:r>
            <a:r>
              <a:rPr lang="ru-RU" dirty="0" smtClean="0">
                <a:solidFill>
                  <a:srgbClr val="002060"/>
                </a:solidFill>
                <a:latin typeface="Franklin Gothic Heavy" pitchFamily="34" charset="0"/>
              </a:rPr>
              <a:t>игр: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экшн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3D-action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(поединки, 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стрелялки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стратегии (экономические, военные, исторические, фантастические);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симуляторы (авто, авиа, спортивные);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приключения, 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quest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ролевые,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RPG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логические (головоломки, 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пазлы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имитация настольных игр (шашки, шахматы и т.д.).</a:t>
            </a:r>
          </a:p>
          <a:p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Положительное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влияние: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ranklin Gothic Heavy" pitchFamily="34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способствуют развитию логического мышления (логические головоломки);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развивают умение планировать (стратегии);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помогают освоить новые знания (обучающие);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демонстрация полезных умений (симуляторы);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развитие мелкой моторики и реакции (экшн).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51520" y="332656"/>
            <a:ext cx="8534400" cy="5832648"/>
            <a:chOff x="251520" y="332656"/>
            <a:chExt cx="8534400" cy="5832648"/>
          </a:xfrm>
        </p:grpSpPr>
        <p:sp>
          <p:nvSpPr>
            <p:cNvPr id="3" name="Содержимое 2"/>
            <p:cNvSpPr txBox="1">
              <a:spLocks/>
            </p:cNvSpPr>
            <p:nvPr/>
          </p:nvSpPr>
          <p:spPr>
            <a:xfrm>
              <a:off x="899592" y="2348880"/>
              <a:ext cx="7427168" cy="3816424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 </a:t>
              </a: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Работа с изображениями на индивидуальном мониторе компьютера и клавиатурой: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2"/>
                </a:buBlip>
                <a:tabLst/>
                <a:defRPr/>
              </a:pP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1-4 </a:t>
              </a:r>
              <a:r>
                <a:rPr kumimoji="0" lang="ru-RU" sz="3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кл</a:t>
              </a: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. – 15 мин.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2"/>
                </a:buBlip>
                <a:tabLst/>
                <a:defRPr/>
              </a:pP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5-7 </a:t>
              </a:r>
              <a:r>
                <a:rPr kumimoji="0" lang="ru-RU" sz="3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кл</a:t>
              </a: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. – 20 мин.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2"/>
                </a:buBlip>
                <a:tabLst/>
                <a:defRPr/>
              </a:pP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8-11 </a:t>
              </a:r>
              <a:r>
                <a:rPr kumimoji="0" lang="ru-RU" sz="3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кл</a:t>
              </a: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. – 25 мин.</a:t>
              </a:r>
              <a:endPara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251520" y="332656"/>
              <a:ext cx="8534400" cy="1726451"/>
              <a:chOff x="251520" y="332656"/>
              <a:chExt cx="8534400" cy="1726451"/>
            </a:xfrm>
          </p:grpSpPr>
          <p:sp>
            <p:nvSpPr>
              <p:cNvPr id="2" name="Заголовок 1"/>
              <p:cNvSpPr txBox="1">
                <a:spLocks/>
              </p:cNvSpPr>
              <p:nvPr/>
            </p:nvSpPr>
            <p:spPr>
              <a:xfrm>
                <a:off x="251520" y="332656"/>
                <a:ext cx="8534400" cy="100811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Franklin Gothic Heavy" pitchFamily="34" charset="0"/>
                    <a:ea typeface="+mj-ea"/>
                    <a:cs typeface="+mj-cs"/>
                  </a:rPr>
                  <a:t>Продолжительность непрерывного применения технических средств обучения на уроках</a:t>
                </a:r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Franklin Gothic Heavy" pitchFamily="34" charset="0"/>
                  <a:ea typeface="+mj-ea"/>
                  <a:cs typeface="+mj-cs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843808" y="1412776"/>
                <a:ext cx="5472608" cy="64633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3600" b="1" i="1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 </a:t>
                </a:r>
                <a:r>
                  <a:rPr lang="ru-RU" sz="3600" b="1" i="1" dirty="0" err="1" smtClean="0">
                    <a:latin typeface="Book Antiqua" pitchFamily="18" charset="0"/>
                    <a:ea typeface="Arial Unicode MS" pitchFamily="34" charset="-128"/>
                    <a:cs typeface="Arial Unicode MS" pitchFamily="34" charset="-128"/>
                  </a:rPr>
                  <a:t>СанПиН</a:t>
                </a:r>
                <a:r>
                  <a:rPr lang="ru-RU" sz="3600" b="1" i="1" dirty="0" smtClean="0">
                    <a:latin typeface="Book Antiqua" pitchFamily="18" charset="0"/>
                    <a:ea typeface="Arial Unicode MS" pitchFamily="34" charset="-128"/>
                    <a:cs typeface="Arial Unicode MS" pitchFamily="34" charset="-128"/>
                  </a:rPr>
                  <a:t>  2.4.2.2821-10</a:t>
                </a:r>
                <a:endParaRPr lang="ru-RU" sz="3600" i="1" dirty="0">
                  <a:latin typeface="Book Antiqua" pitchFamily="18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47667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Негативное воздействие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Heavy" pitchFamily="34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899592" y="1556792"/>
            <a:ext cx="7474024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вредные излучения при работе за компьютером;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ухудшение зрения;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заболевания мышц и суставов;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влияние на нервную систему человека;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психологическая зависимость.</a:t>
            </a: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2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476672"/>
            <a:ext cx="8229600" cy="11807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Heavy" pitchFamily="34" charset="0"/>
                <a:ea typeface="+mn-ea"/>
                <a:cs typeface="+mn-cs"/>
              </a:rPr>
              <a:t>Общепризнанные системы возрастного категорирования компьютерных игр: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ranklin Gothic Heavy" pitchFamily="34" charset="0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европейская</a:t>
            </a: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(Pan European Game Information - PEGI);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американская</a:t>
            </a: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(Entertainment Software Rating Board - ESRB, действует в США и Канаде);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японская</a:t>
            </a: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(Computer Entertainment Rating Organization - CERO). 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1062</Words>
  <Application>Microsoft Office PowerPoint</Application>
  <PresentationFormat>Экран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Младший школьник  и компьютерные игры</vt:lpstr>
      <vt:lpstr>Слайд 3</vt:lpstr>
      <vt:lpstr>Слайд 4</vt:lpstr>
      <vt:lpstr>Жанры компьютерных игр: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Сертификация компьютерных игр</vt:lpstr>
      <vt:lpstr>Эксперты ESRB дают  маркировки-рекомендации: </vt:lpstr>
      <vt:lpstr>Слайд 15</vt:lpstr>
      <vt:lpstr>Слайд 16</vt:lpstr>
      <vt:lpstr>Слайд 17</vt:lpstr>
      <vt:lpstr>Слайд 18</vt:lpstr>
      <vt:lpstr>Слайд 19</vt:lpstr>
      <vt:lpstr>Слайд 20</vt:lpstr>
      <vt:lpstr>Развлечения не  должны стать единственным занятием ребёнка. </vt:lpstr>
      <vt:lpstr>Интернет 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39</cp:revision>
  <dcterms:created xsi:type="dcterms:W3CDTF">2013-06-21T20:05:44Z</dcterms:created>
  <dcterms:modified xsi:type="dcterms:W3CDTF">2013-06-22T07:27:05Z</dcterms:modified>
</cp:coreProperties>
</file>