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80" r:id="rId9"/>
    <p:sldId id="268" r:id="rId10"/>
    <p:sldId id="269" r:id="rId11"/>
    <p:sldId id="270" r:id="rId12"/>
    <p:sldId id="271" r:id="rId13"/>
    <p:sldId id="274" r:id="rId14"/>
    <p:sldId id="28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02E2-8E39-452E-B2E0-562FD1778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313A6-2D32-4CCD-ABB4-53407354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B5DD-6BEB-4B45-A2F0-4A53DE21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71DB0-B0A1-4AA8-92F3-A460CB6BD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3EB9-6876-451D-8AB8-DF05A3166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3FF0-BB35-4509-B239-871912715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4599-1D70-4251-89C7-DD3B970BE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B1B8-CDDE-42FA-AA6C-5FB193C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13F9-AC0D-456B-A91A-F5431CFC3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37A-4A43-48D9-8C21-4B228E6F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FEA1-5F2C-4050-BDFC-819F50401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6577-DF79-4426-BA26-166317F48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28D5-8B64-4864-BE9B-A31CE71CF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g-fotki.yandex.ru/get/2711/lenuschkam.c0/0_27356_3053277a_X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072.radikal.ru/0909/b7/b5035186bcbe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gictail.ru/Ramochki/School/index_files/original_images/p000004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hotoshopia.ru/news/uploads/posts/2010-01/1264787676__kostyum-dlya-fotomontazha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0lik.ru/uploads/posts/2010-09/1283493701_0lik.ru_shkolniy-vals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llday.ru/uploads/posts/2010-08/1282717278_den-znaniy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photoshopmania.ucoz.ru/_ld/3/41089545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msuslin/narod" TargetMode="External"/><Relationship Id="rId3" Type="http://schemas.openxmlformats.org/officeDocument/2006/relationships/image" Target="../media/image6.jpeg"/><Relationship Id="rId7" Type="http://schemas.openxmlformats.org/officeDocument/2006/relationships/hyperlink" Target="http://www/" TargetMode="External"/><Relationship Id="rId2" Type="http://schemas.openxmlformats.org/officeDocument/2006/relationships/hyperlink" Target="http://allday.ru/uploads/posts/2010-08/1282717278_den-znaniy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lyaksa.net/" TargetMode="External"/><Relationship Id="rId5" Type="http://schemas.openxmlformats.org/officeDocument/2006/relationships/hyperlink" Target="http://www.solnet.ee/games/10" TargetMode="External"/><Relationship Id="rId4" Type="http://schemas.openxmlformats.org/officeDocument/2006/relationships/hyperlink" Target="http://festival.i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3" name="Picture 5" descr="Картинка 12 из 2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88913"/>
            <a:ext cx="4427538" cy="720725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643438" y="188913"/>
            <a:ext cx="3960812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WordArt 9"/>
          <p:cNvSpPr>
            <a:spLocks noChangeArrowheads="1" noChangeShapeType="1" noTextEdit="1"/>
          </p:cNvSpPr>
          <p:nvPr/>
        </p:nvSpPr>
        <p:spPr bwMode="auto">
          <a:xfrm>
            <a:off x="250825" y="1412875"/>
            <a:ext cx="3455988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МОУ </a:t>
            </a:r>
          </a:p>
          <a:p>
            <a:pPr algn="ctr"/>
            <a:r>
              <a:rPr lang="ru-RU" sz="3600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"Зензелинская СОШ"</a:t>
            </a:r>
          </a:p>
          <a:p>
            <a:pPr algn="ctr"/>
            <a:r>
              <a:rPr lang="ru-RU" sz="3600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Лиманского района</a:t>
            </a:r>
          </a:p>
          <a:p>
            <a:pPr algn="ctr"/>
            <a:r>
              <a:rPr lang="ru-RU" sz="3600" kern="10">
                <a:ln w="317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Астраханской области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18002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9933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2010-2011 уч.год</a:t>
            </a:r>
          </a:p>
        </p:txBody>
      </p:sp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4067175" y="3860800"/>
            <a:ext cx="4679950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Секция </a:t>
            </a:r>
          </a:p>
          <a:p>
            <a:pPr algn="ctr"/>
            <a:r>
              <a:rPr lang="ru-RU" sz="3600" kern="10">
                <a:ln w="317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 информатике</a:t>
            </a:r>
          </a:p>
          <a:p>
            <a:pPr algn="ctr"/>
            <a:r>
              <a:rPr lang="ru-RU" sz="3600" kern="10">
                <a:ln w="317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"Инфознайка"</a:t>
            </a:r>
          </a:p>
          <a:p>
            <a:pPr algn="ctr"/>
            <a:r>
              <a:rPr lang="ru-RU" sz="3600" kern="10">
                <a:ln w="317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Руководитель: Пивоварова А.А.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4859338" y="476250"/>
            <a:ext cx="3529012" cy="1728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17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Научное общество</a:t>
            </a:r>
          </a:p>
          <a:p>
            <a:pPr algn="ctr"/>
            <a:r>
              <a:rPr lang="ru-RU" sz="3600" kern="10">
                <a:ln w="317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"Клуб знатоков"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3" name="Picture 3" descr="p0000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0"/>
            <a:ext cx="9467850" cy="6858000"/>
          </a:xfrm>
          <a:prstGeom prst="rect">
            <a:avLst/>
          </a:prstGeom>
          <a:noFill/>
        </p:spPr>
      </p:pic>
      <p:graphicFrame>
        <p:nvGraphicFramePr>
          <p:cNvPr id="20509" name="Group 29"/>
          <p:cNvGraphicFramePr>
            <a:graphicFrameLocks noGrp="1"/>
          </p:cNvGraphicFramePr>
          <p:nvPr>
            <p:ph idx="1"/>
          </p:nvPr>
        </p:nvGraphicFramePr>
        <p:xfrm>
          <a:off x="1476375" y="2997200"/>
          <a:ext cx="4895850" cy="2781300"/>
        </p:xfrm>
        <a:graphic>
          <a:graphicData uri="http://schemas.openxmlformats.org/drawingml/2006/table">
            <a:tbl>
              <a:tblPr/>
              <a:tblGrid>
                <a:gridCol w="358775"/>
                <a:gridCol w="1657350"/>
                <a:gridCol w="1368425"/>
                <a:gridCol w="1511300"/>
              </a:tblGrid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заседания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Цель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5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Участие в проекте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Подготовка материалов для школьной научно-практической конференции. Анализ результатов олимпиад.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Совета НОУ, руководители секций, учителя – предметники, руководители методических объединений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01" name="AutoShape 21"/>
          <p:cNvSpPr>
            <a:spLocks noChangeArrowheads="1"/>
          </p:cNvSpPr>
          <p:nvPr/>
        </p:nvSpPr>
        <p:spPr bwMode="auto">
          <a:xfrm>
            <a:off x="1908175" y="1268413"/>
            <a:ext cx="4032250" cy="10795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0502" name="WordArt 22"/>
          <p:cNvSpPr>
            <a:spLocks noChangeArrowheads="1" noChangeShapeType="1" noTextEdit="1"/>
          </p:cNvSpPr>
          <p:nvPr/>
        </p:nvSpPr>
        <p:spPr bwMode="auto">
          <a:xfrm>
            <a:off x="2195513" y="1557338"/>
            <a:ext cx="32400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 работы: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2 четверть</a:t>
            </a:r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 rot="728571">
            <a:off x="6157913" y="892175"/>
            <a:ext cx="2986087" cy="172878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«Инфознайка»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7" name="Picture 3" descr="p0000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0"/>
            <a:ext cx="9467850" cy="6858000"/>
          </a:xfrm>
          <a:prstGeom prst="rect">
            <a:avLst/>
          </a:prstGeom>
          <a:noFill/>
        </p:spPr>
      </p:pic>
      <p:graphicFrame>
        <p:nvGraphicFramePr>
          <p:cNvPr id="21533" name="Group 29"/>
          <p:cNvGraphicFramePr>
            <a:graphicFrameLocks noGrp="1"/>
          </p:cNvGraphicFramePr>
          <p:nvPr>
            <p:ph idx="1"/>
          </p:nvPr>
        </p:nvGraphicFramePr>
        <p:xfrm>
          <a:off x="1476375" y="2997200"/>
          <a:ext cx="4895850" cy="2994660"/>
        </p:xfrm>
        <a:graphic>
          <a:graphicData uri="http://schemas.openxmlformats.org/drawingml/2006/table">
            <a:tbl>
              <a:tblPr/>
              <a:tblGrid>
                <a:gridCol w="358775"/>
                <a:gridCol w="1512888"/>
                <a:gridCol w="1512887"/>
                <a:gridCol w="1511300"/>
              </a:tblGrid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заседания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Цель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Проведение школьной научно-практической конференции. Анализ результатов деятельности НОУ в свете участия в районных конкурсах.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Анализ готовности секций к школьной научно-практической конференции и предметным неделям.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Совета НОУ, руководители секций, учителя – предметники, руководители методических объединений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1692275" y="1341438"/>
            <a:ext cx="4032250" cy="10795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26" name="WordArt 22"/>
          <p:cNvSpPr>
            <a:spLocks noChangeArrowheads="1" noChangeShapeType="1" noTextEdit="1"/>
          </p:cNvSpPr>
          <p:nvPr/>
        </p:nvSpPr>
        <p:spPr bwMode="auto">
          <a:xfrm>
            <a:off x="2051050" y="1628775"/>
            <a:ext cx="32400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 работы: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3четверть</a:t>
            </a:r>
          </a:p>
        </p:txBody>
      </p:sp>
      <p:sp>
        <p:nvSpPr>
          <p:cNvPr id="21527" name="AutoShape 23"/>
          <p:cNvSpPr>
            <a:spLocks noChangeArrowheads="1"/>
          </p:cNvSpPr>
          <p:nvPr/>
        </p:nvSpPr>
        <p:spPr bwMode="auto">
          <a:xfrm rot="728571">
            <a:off x="6157913" y="892175"/>
            <a:ext cx="2986087" cy="172878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«Инфознайка»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1" name="Picture 3" descr="p0000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0"/>
            <a:ext cx="9467850" cy="6858000"/>
          </a:xfrm>
          <a:prstGeom prst="rect">
            <a:avLst/>
          </a:prstGeom>
          <a:noFill/>
        </p:spPr>
      </p:pic>
      <p:graphicFrame>
        <p:nvGraphicFramePr>
          <p:cNvPr id="22555" name="Group 27"/>
          <p:cNvGraphicFramePr>
            <a:graphicFrameLocks noGrp="1"/>
          </p:cNvGraphicFramePr>
          <p:nvPr>
            <p:ph idx="1"/>
          </p:nvPr>
        </p:nvGraphicFramePr>
        <p:xfrm>
          <a:off x="1476375" y="2997200"/>
          <a:ext cx="4895850" cy="2520950"/>
        </p:xfrm>
        <a:graphic>
          <a:graphicData uri="http://schemas.openxmlformats.org/drawingml/2006/table">
            <a:tbl>
              <a:tblPr/>
              <a:tblGrid>
                <a:gridCol w="358775"/>
                <a:gridCol w="1657350"/>
                <a:gridCol w="1368425"/>
                <a:gridCol w="1511300"/>
              </a:tblGrid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заседания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Цель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Итоги работы за год. Анализ рефератов, докладов, творческих и исследовательских работ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Отчет секций о работе за год.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Парад секций НОУ. Анализ результатов.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Совета НОУ, руководители секций, учителя – предметники, руководители методических объединений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9" name="AutoShape 21"/>
          <p:cNvSpPr>
            <a:spLocks noChangeArrowheads="1"/>
          </p:cNvSpPr>
          <p:nvPr/>
        </p:nvSpPr>
        <p:spPr bwMode="auto">
          <a:xfrm>
            <a:off x="1835150" y="1341438"/>
            <a:ext cx="4032250" cy="10795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2550" name="WordArt 22"/>
          <p:cNvSpPr>
            <a:spLocks noChangeArrowheads="1" noChangeShapeType="1" noTextEdit="1"/>
          </p:cNvSpPr>
          <p:nvPr/>
        </p:nvSpPr>
        <p:spPr bwMode="auto">
          <a:xfrm>
            <a:off x="2051050" y="1628775"/>
            <a:ext cx="32400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 работы: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4 четверть</a:t>
            </a:r>
          </a:p>
        </p:txBody>
      </p:sp>
      <p:sp>
        <p:nvSpPr>
          <p:cNvPr id="22551" name="AutoShape 23"/>
          <p:cNvSpPr>
            <a:spLocks noChangeArrowheads="1"/>
          </p:cNvSpPr>
          <p:nvPr/>
        </p:nvSpPr>
        <p:spPr bwMode="auto">
          <a:xfrm rot="728571">
            <a:off x="6157913" y="892175"/>
            <a:ext cx="2986087" cy="172878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«Инфознайка»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4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827088" y="2276475"/>
            <a:ext cx="7273925" cy="36734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 степени  Всероссийская игра – конкурс «Инфознайка»</a:t>
            </a:r>
          </a:p>
          <a:p>
            <a:r>
              <a:rPr lang="ru-RU" b="1"/>
              <a:t> </a:t>
            </a:r>
            <a:r>
              <a:rPr lang="ru-RU" b="1">
                <a:solidFill>
                  <a:srgbClr val="FF3300"/>
                </a:solidFill>
              </a:rPr>
              <a:t>Авторханова Иман</a:t>
            </a:r>
            <a:r>
              <a:rPr lang="ru-RU" b="1"/>
              <a:t> (рейтинг 100 баллов). Всероссийский уровень</a:t>
            </a:r>
          </a:p>
          <a:p>
            <a:pPr>
              <a:buFontTx/>
              <a:buChar char="•"/>
            </a:pPr>
            <a:r>
              <a:rPr lang="ru-RU" b="1"/>
              <a:t> Диплом </a:t>
            </a:r>
            <a:r>
              <a:rPr lang="en-US" b="1"/>
              <a:t>I</a:t>
            </a:r>
            <a:r>
              <a:rPr lang="ru-RU" b="1"/>
              <a:t> степени  Всероссийская игра – конкурс «Инфознайка» </a:t>
            </a:r>
          </a:p>
          <a:p>
            <a:r>
              <a:rPr lang="ru-RU" b="1">
                <a:solidFill>
                  <a:srgbClr val="FF3300"/>
                </a:solidFill>
              </a:rPr>
              <a:t>Утешова Венера</a:t>
            </a:r>
            <a:r>
              <a:rPr lang="ru-RU" b="1"/>
              <a:t> (рейтинг 100 баллов)Всероссийский уровень</a:t>
            </a:r>
          </a:p>
          <a:p>
            <a:pPr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Всероссийская игра – конкурс «Инфознайка» </a:t>
            </a:r>
          </a:p>
          <a:p>
            <a:r>
              <a:rPr lang="ru-RU" b="1">
                <a:solidFill>
                  <a:srgbClr val="FF3300"/>
                </a:solidFill>
              </a:rPr>
              <a:t>Гайдуков Дмитрий</a:t>
            </a:r>
            <a:r>
              <a:rPr lang="ru-RU" b="1"/>
              <a:t>  (рейтинг 100 баллов)</a:t>
            </a:r>
          </a:p>
          <a:p>
            <a:pPr>
              <a:buFontTx/>
              <a:buChar char="•"/>
            </a:pPr>
            <a:r>
              <a:rPr lang="ru-RU" b="1"/>
              <a:t> Диплом ОО «Чувашское региональное отделение Академии </a:t>
            </a:r>
          </a:p>
          <a:p>
            <a:r>
              <a:rPr lang="ru-RU" b="1"/>
              <a:t>информатизации образования»  Всероссийская игра –конкурс </a:t>
            </a:r>
          </a:p>
          <a:p>
            <a:r>
              <a:rPr lang="ru-RU" b="1"/>
              <a:t>«Инфознайка» </a:t>
            </a:r>
            <a:r>
              <a:rPr lang="ru-RU" b="1">
                <a:solidFill>
                  <a:srgbClr val="FF3300"/>
                </a:solidFill>
              </a:rPr>
              <a:t>Пивоваров Алексей</a:t>
            </a:r>
            <a:r>
              <a:rPr lang="ru-RU" b="1"/>
              <a:t> (рейтинг 100 баллов) </a:t>
            </a:r>
          </a:p>
          <a:p>
            <a:pPr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r>
              <a:rPr lang="ru-RU" b="1"/>
              <a:t>Академии информатизации образования»  Всероссийская игра – </a:t>
            </a:r>
          </a:p>
          <a:p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Манаева Динара</a:t>
            </a:r>
            <a:r>
              <a:rPr lang="ru-RU" b="1"/>
              <a:t>  (рейтинг 100 баллов)</a:t>
            </a:r>
            <a:r>
              <a:rPr lang="ru-RU"/>
              <a:t>  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2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27088" y="2133600"/>
            <a:ext cx="7705725" cy="38163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 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Шапиев Ибрагим Гаджи</a:t>
            </a:r>
            <a:r>
              <a:rPr lang="ru-RU" b="1"/>
              <a:t> (рейтинг 100 баллов)</a:t>
            </a:r>
          </a:p>
          <a:p>
            <a:pPr marL="185738">
              <a:buFontTx/>
              <a:buChar char="•"/>
            </a:pPr>
            <a:r>
              <a:rPr lang="ru-RU" b="1"/>
              <a:t> Диплом ОО «Чувашское региональное отделение Академии </a:t>
            </a:r>
          </a:p>
          <a:p>
            <a:pPr marL="185738"/>
            <a:r>
              <a:rPr lang="ru-RU" b="1"/>
              <a:t>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Шипаев Николай</a:t>
            </a:r>
            <a:r>
              <a:rPr lang="ru-RU" b="1"/>
              <a:t> (рейтинг 100 баллов)</a:t>
            </a:r>
          </a:p>
          <a:p>
            <a:pPr marL="185738"/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 конкурс «Инфознайка» </a:t>
            </a:r>
            <a:r>
              <a:rPr lang="ru-RU" b="1">
                <a:solidFill>
                  <a:srgbClr val="FF3300"/>
                </a:solidFill>
              </a:rPr>
              <a:t>Мукшанов Рауф</a:t>
            </a:r>
            <a:r>
              <a:rPr lang="ru-RU" b="1"/>
              <a:t> (рейтинг 100 баллов)</a:t>
            </a:r>
          </a:p>
          <a:p>
            <a:pPr marL="185738">
              <a:buFontTx/>
              <a:buChar char="•"/>
            </a:pPr>
            <a:r>
              <a:rPr lang="ru-RU" b="1"/>
              <a:t>Диплом </a:t>
            </a:r>
            <a:r>
              <a:rPr lang="en-US" b="1"/>
              <a:t>I</a:t>
            </a:r>
            <a:r>
              <a:rPr lang="ru-RU" b="1"/>
              <a:t> степени ОО «Чувашское региональное отделение </a:t>
            </a:r>
          </a:p>
          <a:p>
            <a:pPr marL="185738"/>
            <a:r>
              <a:rPr lang="ru-RU" b="1"/>
              <a:t>Академии информатизации образования»  Всероссийская игра –</a:t>
            </a:r>
          </a:p>
          <a:p>
            <a:pPr marL="185738"/>
            <a:r>
              <a:rPr lang="ru-RU" b="1"/>
              <a:t>конкурс «Инфознайка» </a:t>
            </a:r>
            <a:r>
              <a:rPr lang="ru-RU" b="1">
                <a:solidFill>
                  <a:srgbClr val="FF3300"/>
                </a:solidFill>
              </a:rPr>
              <a:t>Умерова Марина</a:t>
            </a:r>
            <a:r>
              <a:rPr lang="ru-RU" b="1"/>
              <a:t> (рейтинг 100 баллов)</a:t>
            </a:r>
          </a:p>
          <a:p>
            <a:pPr marL="185738"/>
            <a:endParaRPr lang="ru-RU" b="1"/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9" name="Picture 7" descr="Картинка 22 из 2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476375" y="620713"/>
            <a:ext cx="194310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71550" y="765175"/>
            <a:ext cx="7200900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solidFill>
                  <a:srgbClr val="FF0066"/>
                </a:solidFill>
              </a:rPr>
              <a:t>Школьное научное общество –</a:t>
            </a:r>
          </a:p>
          <a:p>
            <a:pPr algn="ctr"/>
            <a:r>
              <a:rPr lang="ru-RU" sz="2400" b="1" i="1">
                <a:solidFill>
                  <a:srgbClr val="FF0066"/>
                </a:solidFill>
              </a:rPr>
              <a:t> добровольное общественное </a:t>
            </a:r>
          </a:p>
          <a:p>
            <a:pPr algn="ctr"/>
            <a:r>
              <a:rPr lang="ru-RU" sz="2400" b="1" i="1">
                <a:solidFill>
                  <a:srgbClr val="FF0066"/>
                </a:solidFill>
              </a:rPr>
              <a:t>объединение учащихся и преподавателей, </a:t>
            </a:r>
          </a:p>
          <a:p>
            <a:pPr algn="ctr"/>
            <a:r>
              <a:rPr lang="ru-RU" sz="2400" b="1" i="1">
                <a:solidFill>
                  <a:srgbClr val="FF0066"/>
                </a:solidFill>
              </a:rPr>
              <a:t>занятых научной и </a:t>
            </a:r>
          </a:p>
          <a:p>
            <a:pPr algn="ctr"/>
            <a:r>
              <a:rPr lang="ru-RU" sz="2400" b="1" i="1">
                <a:solidFill>
                  <a:srgbClr val="FF0066"/>
                </a:solidFill>
              </a:rPr>
              <a:t>проектно-исследовательской деятельностью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1476375" y="620713"/>
            <a:ext cx="1943100" cy="4318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2195513" y="2924175"/>
            <a:ext cx="5329237" cy="208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Наш девиз –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“Учился, 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выделился,</a:t>
            </a:r>
          </a:p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отличился”.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01" name="Picture 5" descr="Картинка 149 из 2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835150" y="992188"/>
            <a:ext cx="482441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Char char="•"/>
            </a:pPr>
            <a:r>
              <a:rPr lang="ru-RU" sz="1600" b="1" i="1"/>
              <a:t>формирование единого школьного </a:t>
            </a:r>
          </a:p>
          <a:p>
            <a:pPr algn="ctr"/>
            <a:r>
              <a:rPr lang="ru-RU" sz="1600" b="1" i="1"/>
              <a:t>научного сообщества со своими традициями; </a:t>
            </a:r>
            <a:endParaRPr lang="ru-RU" sz="1600" b="1"/>
          </a:p>
          <a:p>
            <a:pPr>
              <a:buFontTx/>
              <a:buChar char="•"/>
            </a:pPr>
            <a:r>
              <a:rPr lang="ru-RU" sz="1600" i="1"/>
              <a:t>раннее раскрытие интересов и </a:t>
            </a:r>
          </a:p>
          <a:p>
            <a:pPr>
              <a:buFontTx/>
              <a:buChar char="•"/>
            </a:pPr>
            <a:r>
              <a:rPr lang="ru-RU" sz="1600" i="1"/>
              <a:t>склонностей учащихся к научно-</a:t>
            </a:r>
          </a:p>
          <a:p>
            <a:pPr>
              <a:buFontTx/>
              <a:buChar char="•"/>
            </a:pPr>
            <a:r>
              <a:rPr lang="ru-RU" sz="1600" i="1"/>
              <a:t>поисковой деятельности; </a:t>
            </a:r>
            <a:endParaRPr lang="ru-RU" sz="1600"/>
          </a:p>
          <a:p>
            <a:pPr>
              <a:buFontTx/>
              <a:buChar char="•"/>
            </a:pPr>
            <a:r>
              <a:rPr lang="ru-RU" sz="1600" b="1" i="1"/>
              <a:t>профессиональная ориентация учащихся; </a:t>
            </a:r>
            <a:endParaRPr lang="ru-RU" sz="1600" b="1"/>
          </a:p>
          <a:p>
            <a:r>
              <a:rPr lang="ru-RU" sz="1600" b="1" i="1"/>
              <a:t>углубленная подготовка членов общества к самостоятельной исследовательской работе;</a:t>
            </a:r>
          </a:p>
          <a:p>
            <a:pPr>
              <a:buFontTx/>
              <a:buChar char="•"/>
            </a:pPr>
            <a:r>
              <a:rPr lang="ru-RU" sz="1600" i="1"/>
              <a:t>создание условий для вовлечения в коллективную поисково-исследовательскую деятельность учащихся разных возрастов для их совместной работы с профессиональными исследователями; </a:t>
            </a:r>
            <a:endParaRPr lang="ru-RU" sz="1600"/>
          </a:p>
          <a:p>
            <a:pPr>
              <a:buFontTx/>
              <a:buChar char="•"/>
            </a:pPr>
            <a:r>
              <a:rPr lang="ru-RU" sz="1600" b="1" i="1"/>
              <a:t>проведение исследований, имеющих практическое значение; </a:t>
            </a:r>
            <a:endParaRPr lang="ru-RU" sz="1600" b="1"/>
          </a:p>
          <a:p>
            <a:pPr>
              <a:buFontTx/>
              <a:buChar char="•"/>
            </a:pPr>
            <a:r>
              <a:rPr lang="ru-RU" sz="1600" i="1"/>
              <a:t>разработка и реализация исследовательских проектов;</a:t>
            </a:r>
          </a:p>
          <a:p>
            <a:pPr>
              <a:buFontTx/>
              <a:buChar char="•"/>
            </a:pPr>
            <a:r>
              <a:rPr lang="ru-RU" sz="1600" i="1"/>
              <a:t> </a:t>
            </a:r>
            <a:r>
              <a:rPr lang="ru-RU" sz="1600" b="1" i="1"/>
              <a:t>пропаганда достижений науки, </a:t>
            </a:r>
          </a:p>
          <a:p>
            <a:r>
              <a:rPr lang="ru-RU" sz="1600" b="1" i="1"/>
              <a:t>техники, литературы, искусства</a:t>
            </a:r>
            <a:r>
              <a:rPr lang="ru-RU" sz="1600" b="1"/>
              <a:t> 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 rot="529876">
            <a:off x="6011863" y="788988"/>
            <a:ext cx="3148012" cy="168751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 rot="581624">
            <a:off x="6557963" y="1303338"/>
            <a:ext cx="2160587" cy="969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Задачи: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9" name="Picture 5" descr="Картинка 460 из 2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484438" y="1412875"/>
            <a:ext cx="360045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Членство в НОУ.</a:t>
            </a:r>
            <a:endParaRPr lang="ru-RU" sz="2400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ru-RU" sz="2400" b="1" i="1">
                <a:latin typeface="Times New Roman" pitchFamily="18" charset="0"/>
              </a:rPr>
              <a:t>Членом НОУ может стать любой учение, достигший 12 лет имеющий интерес к научной деятельности.</a:t>
            </a:r>
          </a:p>
          <a:p>
            <a:pPr algn="ctr"/>
            <a:r>
              <a:rPr lang="ru-RU" sz="2400" b="1" i="1">
                <a:latin typeface="Times New Roman" pitchFamily="18" charset="0"/>
              </a:rPr>
              <a:t>Для вступления в НОУ необходима рекомендация учителя – предметника.</a:t>
            </a:r>
          </a:p>
          <a:p>
            <a:pPr algn="ctr" eaLnBrk="0" hangingPunct="0"/>
            <a:endParaRPr lang="ru-RU" sz="2400" b="1" i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3" name="Picture 5" descr="Картинка 506 из 29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051050" y="1341438"/>
            <a:ext cx="5400675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ru-RU" sz="1600" b="1"/>
              <a:t>Выбрать форму выполнения научной работы</a:t>
            </a:r>
          </a:p>
          <a:p>
            <a:pPr>
              <a:buFontTx/>
              <a:buChar char="•"/>
            </a:pPr>
            <a:r>
              <a:rPr lang="ru-RU" sz="1600" b="1"/>
              <a:t>Получить необходимую консультацию у своего руководителя</a:t>
            </a:r>
          </a:p>
          <a:p>
            <a:pPr>
              <a:buFontTx/>
              <a:buChar char="•"/>
            </a:pPr>
            <a:r>
              <a:rPr lang="ru-RU" sz="1600" b="1"/>
              <a:t>Иметь индивидуальный график консультаций в порядке выполнения научной работы</a:t>
            </a:r>
          </a:p>
          <a:p>
            <a:pPr>
              <a:buFontTx/>
              <a:buChar char="•"/>
            </a:pPr>
            <a:r>
              <a:rPr lang="ru-RU" sz="1600" b="1"/>
              <a:t>Получить рецензию на написанную работу у педагогов, компетентной в данной области знаний, </a:t>
            </a:r>
          </a:p>
          <a:p>
            <a:pPr>
              <a:buFontTx/>
              <a:buChar char="•"/>
            </a:pPr>
            <a:r>
              <a:rPr lang="ru-RU" sz="1600" b="1"/>
              <a:t>Выступить с окончательным вариантом научной работы на заключительной конференции в своем учебном заведении</a:t>
            </a:r>
          </a:p>
          <a:p>
            <a:pPr>
              <a:buFontTx/>
              <a:buChar char="•"/>
            </a:pPr>
            <a:r>
              <a:rPr lang="ru-RU" sz="1600" b="1"/>
              <a:t>Представлять работу, получившую высокую оценку, на конференциях в районе и городе</a:t>
            </a:r>
          </a:p>
          <a:p>
            <a:pPr>
              <a:buFontTx/>
              <a:buChar char="•"/>
            </a:pPr>
            <a:r>
              <a:rPr lang="ru-RU" sz="1600" b="1"/>
              <a:t>Ученик, получивший высокую оценку своей научной деятельности, получает дополнительный балл по учебному предмету, с которым связана тема его научной работы.</a:t>
            </a:r>
          </a:p>
          <a:p>
            <a:pPr eaLnBrk="0" hangingPunct="0"/>
            <a:endParaRPr lang="ru-RU" sz="1600" b="1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407150" y="5734050"/>
            <a:ext cx="2736850" cy="112395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Права</a:t>
            </a:r>
          </a:p>
          <a:p>
            <a:pPr algn="ctr"/>
            <a:r>
              <a:rPr lang="ru-RU" sz="2400" b="1">
                <a:solidFill>
                  <a:srgbClr val="FF3300"/>
                </a:solidFill>
                <a:latin typeface="Times New Roman" pitchFamily="18" charset="0"/>
              </a:rPr>
              <a:t> участника НОУ</a:t>
            </a:r>
            <a:r>
              <a:rPr lang="ru-RU" sz="2400" b="1">
                <a:latin typeface="Times New Roman" pitchFamily="18" charset="0"/>
              </a:rPr>
              <a:t>.</a:t>
            </a:r>
          </a:p>
          <a:p>
            <a:pPr algn="ctr"/>
            <a:endParaRPr lang="ru-RU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1" name="Picture 5" descr="Картинка 590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187450" y="1997075"/>
            <a:ext cx="6481763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/>
              <a:t>1.Регулярно и активно участвовать в заседаниях научного общества в своих секциях.</a:t>
            </a:r>
          </a:p>
          <a:p>
            <a:pPr algn="ctr"/>
            <a:r>
              <a:rPr lang="ru-RU" b="1"/>
              <a:t>2.Периодически докладывать о результатах своих исследований на заседании своей секции.</a:t>
            </a:r>
          </a:p>
          <a:p>
            <a:pPr algn="ctr"/>
            <a:r>
              <a:rPr lang="ru-RU" b="1"/>
              <a:t>3.Обращаться в школьную библиотеку для заказа необходимой для исследования литературы.</a:t>
            </a:r>
          </a:p>
          <a:p>
            <a:pPr algn="ctr"/>
            <a:r>
              <a:rPr lang="ru-RU" b="1"/>
              <a:t>4.Активно участвовать во внутришкольных и внешкольных конференциях.</a:t>
            </a:r>
          </a:p>
          <a:p>
            <a:pPr algn="ctr"/>
            <a:r>
              <a:rPr lang="ru-RU" b="1"/>
              <a:t>5.Строго соблюдать сроки выполнения научных работ.</a:t>
            </a:r>
          </a:p>
          <a:p>
            <a:pPr algn="ctr"/>
            <a:r>
              <a:rPr lang="ru-RU" b="1"/>
              <a:t>6.Строго соблюдать требования к оформлению научной работы.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1692275" y="5229225"/>
            <a:ext cx="5400675" cy="10795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 b="1">
              <a:solidFill>
                <a:schemeClr val="bg1"/>
              </a:solidFill>
            </a:endParaRP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Участники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НОУ обязаны:</a:t>
            </a:r>
            <a:endParaRPr lang="ru-RU" sz="2400">
              <a:solidFill>
                <a:schemeClr val="bg1"/>
              </a:solidFill>
            </a:endParaRPr>
          </a:p>
          <a:p>
            <a:pPr algn="ctr"/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21" name="Picture 5" descr="Картинка 357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57150"/>
            <a:ext cx="9144000" cy="6915150"/>
          </a:xfrm>
          <a:prstGeom prst="rect">
            <a:avLst/>
          </a:prstGeom>
          <a:noFill/>
        </p:spPr>
      </p:pic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14300" y="2257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572000" y="1196975"/>
            <a:ext cx="34591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cs typeface="Times New Roman" pitchFamily="18" charset="0"/>
              </a:rPr>
              <a:t>Проводится на итоговом педагогическом Совете школы, где заслушиваются краткие итоги работы учащихся и учителей за год.</a:t>
            </a:r>
            <a:r>
              <a:rPr lang="ru-RU" sz="2800" b="1">
                <a:cs typeface="Times New Roman" pitchFamily="18" charset="0"/>
              </a:rPr>
              <a:t> </a:t>
            </a:r>
            <a:endParaRPr lang="ru-RU" sz="2800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059113" y="5157788"/>
            <a:ext cx="5795962" cy="170021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bg1"/>
                </a:solidFill>
              </a:rPr>
              <a:t>Подведение 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Итогов</a:t>
            </a:r>
          </a:p>
          <a:p>
            <a:pPr algn="ctr"/>
            <a:r>
              <a:rPr lang="ru-RU" sz="2400" b="1">
                <a:solidFill>
                  <a:schemeClr val="bg1"/>
                </a:solidFill>
              </a:rPr>
              <a:t> деятельности.</a:t>
            </a:r>
            <a:endParaRPr lang="ru-RU" sz="2400">
              <a:solidFill>
                <a:schemeClr val="bg1"/>
              </a:solidFill>
            </a:endParaRPr>
          </a:p>
          <a:p>
            <a:pPr algn="ctr"/>
            <a:endParaRPr lang="ru-RU" sz="2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 descr="Картинка 590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619250" y="1636713"/>
            <a:ext cx="5400675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/>
              <a:t>Посещаем сайты: </a:t>
            </a:r>
            <a:r>
              <a:rPr lang="en-US" b="1" u="sng"/>
              <a:t>http</a:t>
            </a:r>
            <a:r>
              <a:rPr lang="ru-RU" b="1" u="sng"/>
              <a:t>://</a:t>
            </a:r>
            <a:r>
              <a:rPr lang="en-US" b="1" u="sng"/>
              <a:t>fsu</a:t>
            </a:r>
            <a:r>
              <a:rPr lang="ru-RU" b="1" u="sng"/>
              <a:t>-</a:t>
            </a:r>
            <a:r>
              <a:rPr lang="en-US" b="1" u="sng"/>
              <a:t>expert</a:t>
            </a:r>
            <a:r>
              <a:rPr lang="ru-RU" b="1" u="sng"/>
              <a:t>.</a:t>
            </a:r>
            <a:r>
              <a:rPr lang="en-US" b="1" u="sng"/>
              <a:t>ru</a:t>
            </a:r>
            <a:r>
              <a:rPr lang="en-US" b="1"/>
              <a:t> </a:t>
            </a:r>
            <a:r>
              <a:rPr lang="ru-RU" b="1"/>
              <a:t>– портал «Общественная государственная экспертиза учебников», а</a:t>
            </a:r>
            <a:r>
              <a:rPr lang="en-US" b="1"/>
              <a:t>strawiki</a:t>
            </a:r>
            <a:r>
              <a:rPr lang="ru-RU" b="1"/>
              <a:t>»,  «Фестиваль педагогических идей» </a:t>
            </a:r>
            <a:r>
              <a:rPr lang="en-US" b="1" u="sng">
                <a:hlinkClick r:id="rId4"/>
              </a:rPr>
              <a:t>http</a:t>
            </a:r>
            <a:r>
              <a:rPr lang="ru-RU" b="1" u="sng">
                <a:hlinkClick r:id="rId4"/>
              </a:rPr>
              <a:t>://</a:t>
            </a:r>
            <a:r>
              <a:rPr lang="en-US" b="1" u="sng">
                <a:hlinkClick r:id="rId4"/>
              </a:rPr>
              <a:t>festival</a:t>
            </a:r>
            <a:r>
              <a:rPr lang="ru-RU" b="1" u="sng">
                <a:hlinkClick r:id="rId4"/>
              </a:rPr>
              <a:t>.</a:t>
            </a:r>
            <a:r>
              <a:rPr lang="en-US" b="1" u="sng">
                <a:hlinkClick r:id="rId4"/>
              </a:rPr>
              <a:t>I</a:t>
            </a:r>
            <a:r>
              <a:rPr lang="ru-RU" b="1" u="sng"/>
              <a:t>.</a:t>
            </a:r>
            <a:r>
              <a:rPr lang="en-US" b="1" u="sng"/>
              <a:t>ru</a:t>
            </a:r>
            <a:r>
              <a:rPr lang="ru-RU" b="1"/>
              <a:t>, «Первое сентября»;: </a:t>
            </a:r>
            <a:r>
              <a:rPr lang="en-US" b="1">
                <a:hlinkClick r:id="rId5"/>
              </a:rPr>
              <a:t>www</a:t>
            </a:r>
            <a:r>
              <a:rPr lang="ru-RU" b="1">
                <a:hlinkClick r:id="rId5"/>
              </a:rPr>
              <a:t>.</a:t>
            </a:r>
            <a:r>
              <a:rPr lang="en-US" b="1">
                <a:hlinkClick r:id="rId5"/>
              </a:rPr>
              <a:t>solnet</a:t>
            </a:r>
            <a:r>
              <a:rPr lang="ru-RU" b="1">
                <a:hlinkClick r:id="rId5"/>
              </a:rPr>
              <a:t>. </a:t>
            </a:r>
            <a:r>
              <a:rPr lang="en-US" b="1">
                <a:hlinkClick r:id="rId5"/>
              </a:rPr>
              <a:t>ee</a:t>
            </a:r>
            <a:r>
              <a:rPr lang="ru-RU" b="1">
                <a:hlinkClick r:id="rId5"/>
              </a:rPr>
              <a:t>/</a:t>
            </a:r>
            <a:r>
              <a:rPr lang="en-US" b="1">
                <a:hlinkClick r:id="rId5"/>
              </a:rPr>
              <a:t>games</a:t>
            </a:r>
            <a:r>
              <a:rPr lang="ru-RU" b="1">
                <a:hlinkClick r:id="rId5"/>
              </a:rPr>
              <a:t>/10</a:t>
            </a:r>
            <a:r>
              <a:rPr lang="en-US" b="1"/>
              <a:t>  </a:t>
            </a:r>
            <a:r>
              <a:rPr lang="ru-RU" b="1"/>
              <a:t>www.bibigon.ru     </a:t>
            </a:r>
            <a:r>
              <a:rPr lang="ru-RU" b="1">
                <a:hlinkClick r:id="rId6"/>
              </a:rPr>
              <a:t>www.klyaksa.net</a:t>
            </a:r>
            <a:r>
              <a:rPr lang="ru-RU" b="1"/>
              <a:t>  сайт «Информатика и информационно-коммуникационные технологии в школе</a:t>
            </a:r>
            <a:r>
              <a:rPr lang="ru-RU" b="1" u="sng"/>
              <a:t>», </a:t>
            </a:r>
            <a:r>
              <a:rPr lang="ru-RU" b="1"/>
              <a:t>,  </a:t>
            </a:r>
            <a:r>
              <a:rPr lang="ru-RU" b="1" u="sng">
                <a:hlinkClick r:id="rId7"/>
              </a:rPr>
              <a:t>http://</a:t>
            </a:r>
            <a:r>
              <a:rPr lang="en-US" b="1" u="sng">
                <a:hlinkClick r:id="rId7"/>
              </a:rPr>
              <a:t>www</a:t>
            </a:r>
            <a:r>
              <a:rPr lang="ru-RU" b="1" u="sng"/>
              <a:t>/newseducation.ru</a:t>
            </a:r>
            <a:r>
              <a:rPr lang="ru-RU" b="1"/>
              <a:t>     «Сеть творческих учителей», </a:t>
            </a:r>
            <a:r>
              <a:rPr lang="en-US" b="1">
                <a:hlinkClick r:id="rId8"/>
              </a:rPr>
              <a:t>http</a:t>
            </a:r>
            <a:r>
              <a:rPr lang="ru-RU" b="1">
                <a:hlinkClick r:id="rId8"/>
              </a:rPr>
              <a:t>://</a:t>
            </a:r>
            <a:r>
              <a:rPr lang="en-US" b="1">
                <a:hlinkClick r:id="rId8"/>
              </a:rPr>
              <a:t>dmsuslin</a:t>
            </a:r>
            <a:r>
              <a:rPr lang="ru-RU" b="1">
                <a:hlinkClick r:id="rId8"/>
              </a:rPr>
              <a:t>/</a:t>
            </a:r>
            <a:r>
              <a:rPr lang="en-US" b="1">
                <a:hlinkClick r:id="rId8"/>
              </a:rPr>
              <a:t>narod</a:t>
            </a:r>
            <a:r>
              <a:rPr lang="ru-RU" b="1"/>
              <a:t> - «Русская нарния»  сайт по истории Отечества, </a:t>
            </a:r>
            <a:r>
              <a:rPr lang="ru-RU" b="1">
                <a:hlinkClick r:id="rId6"/>
              </a:rPr>
              <a:t>http://</a:t>
            </a:r>
            <a:r>
              <a:rPr lang="en-US" b="1">
                <a:hlinkClick r:id="rId6"/>
              </a:rPr>
              <a:t>www</a:t>
            </a:r>
            <a:r>
              <a:rPr lang="ru-RU" b="1">
                <a:hlinkClick r:id="rId6"/>
              </a:rPr>
              <a:t>.</a:t>
            </a:r>
            <a:r>
              <a:rPr lang="en-US" b="1">
                <a:hlinkClick r:id="rId6"/>
              </a:rPr>
              <a:t>klyaksa</a:t>
            </a:r>
            <a:r>
              <a:rPr lang="ru-RU" b="1">
                <a:hlinkClick r:id="rId6"/>
              </a:rPr>
              <a:t>.</a:t>
            </a:r>
            <a:r>
              <a:rPr lang="en-US" b="1">
                <a:hlinkClick r:id="rId6"/>
              </a:rPr>
              <a:t>net</a:t>
            </a:r>
            <a:r>
              <a:rPr lang="ru-RU" b="1">
                <a:hlinkClick r:id="rId6"/>
              </a:rPr>
              <a:t>/</a:t>
            </a:r>
            <a:r>
              <a:rPr lang="ru-RU" b="1"/>
              <a:t>, </a:t>
            </a:r>
            <a:r>
              <a:rPr lang="en-US" b="1" u="sng"/>
              <a:t>http</a:t>
            </a:r>
            <a:r>
              <a:rPr lang="ru-RU" b="1" u="sng"/>
              <a:t>://</a:t>
            </a:r>
            <a:r>
              <a:rPr lang="en-US" b="1" u="sng"/>
              <a:t>www</a:t>
            </a:r>
            <a:r>
              <a:rPr lang="ru-RU" b="1" u="sng"/>
              <a:t>.4</a:t>
            </a:r>
            <a:r>
              <a:rPr lang="en-US" b="1" u="sng"/>
              <a:t>stupeni</a:t>
            </a:r>
            <a:r>
              <a:rPr lang="ru-RU" b="1" u="sng"/>
              <a:t>.</a:t>
            </a:r>
            <a:r>
              <a:rPr lang="en-US" b="1" u="sng"/>
              <a:t>ru</a:t>
            </a:r>
            <a:r>
              <a:rPr lang="en-US" b="1"/>
              <a:t>  </a:t>
            </a:r>
            <a:r>
              <a:rPr lang="ru-RU" b="1"/>
              <a:t>- клуб учителей начальных классов  и др.</a:t>
            </a:r>
            <a:r>
              <a:rPr lang="ru-RU"/>
              <a:t> 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1908175" y="5445125"/>
            <a:ext cx="4895850" cy="115252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3300"/>
                </a:solidFill>
                <a:latin typeface="Monotype Corsiva" pitchFamily="66" charset="0"/>
              </a:rPr>
              <a:t>Мы активные пользователи </a:t>
            </a:r>
          </a:p>
          <a:p>
            <a:pPr algn="ctr"/>
            <a:r>
              <a:rPr lang="ru-RU" sz="2800" b="1">
                <a:solidFill>
                  <a:srgbClr val="FF3300"/>
                </a:solidFill>
                <a:latin typeface="Monotype Corsiva" pitchFamily="66" charset="0"/>
              </a:rPr>
              <a:t>ресурсов Интернет.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3" descr="p00000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3850" y="0"/>
            <a:ext cx="9467850" cy="6858000"/>
          </a:xfrm>
          <a:prstGeom prst="rect">
            <a:avLst/>
          </a:prstGeom>
          <a:noFill/>
        </p:spPr>
      </p:pic>
      <p:graphicFrame>
        <p:nvGraphicFramePr>
          <p:cNvPr id="17412" name="Group 4"/>
          <p:cNvGraphicFramePr>
            <a:graphicFrameLocks noGrp="1"/>
          </p:cNvGraphicFramePr>
          <p:nvPr>
            <p:ph idx="1"/>
          </p:nvPr>
        </p:nvGraphicFramePr>
        <p:xfrm>
          <a:off x="1476375" y="2997200"/>
          <a:ext cx="4895850" cy="2520950"/>
        </p:xfrm>
        <a:graphic>
          <a:graphicData uri="http://schemas.openxmlformats.org/drawingml/2006/table">
            <a:tbl>
              <a:tblPr/>
              <a:tblGrid>
                <a:gridCol w="358775"/>
                <a:gridCol w="1657350"/>
                <a:gridCol w="1368425"/>
                <a:gridCol w="1511300"/>
              </a:tblGrid>
              <a:tr h="3429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заседания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Цель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8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и проведение организационного собрания НОУ. Работа научных секций. Комплектование состава.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Обсуждение плана работы секций научного общества. Проведение первичных исследований.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Руководители Совета НОУ, руководители секций, учителя – предметники, руководители методических объединений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9" name="AutoShape 21"/>
          <p:cNvSpPr>
            <a:spLocks noChangeArrowheads="1"/>
          </p:cNvSpPr>
          <p:nvPr/>
        </p:nvSpPr>
        <p:spPr bwMode="auto">
          <a:xfrm>
            <a:off x="1835150" y="1341438"/>
            <a:ext cx="4032250" cy="10795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7430" name="WordArt 22"/>
          <p:cNvSpPr>
            <a:spLocks noChangeArrowheads="1" noChangeShapeType="1" noTextEdit="1"/>
          </p:cNvSpPr>
          <p:nvPr/>
        </p:nvSpPr>
        <p:spPr bwMode="auto">
          <a:xfrm>
            <a:off x="2051050" y="1628775"/>
            <a:ext cx="32400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План работы:</a:t>
            </a:r>
          </a:p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 четверть</a:t>
            </a: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 rot="728571">
            <a:off x="6157913" y="892175"/>
            <a:ext cx="2986087" cy="1728788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FF3300"/>
                </a:solidFill>
                <a:latin typeface="Times New Roman" pitchFamily="18" charset="0"/>
              </a:rPr>
              <a:t>«Инфознайка»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875</Words>
  <Application>Microsoft Office PowerPoint</Application>
  <PresentationFormat>Экран (4:3)</PresentationFormat>
  <Paragraphs>133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Admin</cp:lastModifiedBy>
  <cp:revision>5</cp:revision>
  <dcterms:created xsi:type="dcterms:W3CDTF">2002-01-01T08:56:31Z</dcterms:created>
  <dcterms:modified xsi:type="dcterms:W3CDTF">2012-03-29T06:43:48Z</dcterms:modified>
</cp:coreProperties>
</file>