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57" r:id="rId2"/>
    <p:sldId id="261" r:id="rId3"/>
    <p:sldId id="258" r:id="rId4"/>
    <p:sldId id="259" r:id="rId5"/>
    <p:sldId id="262" r:id="rId6"/>
    <p:sldId id="263" r:id="rId7"/>
    <p:sldId id="260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6600"/>
    <a:srgbClr val="FFFF00"/>
    <a:srgbClr val="008000"/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3FD8AE5-C032-4CDC-82AE-03C9089213D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927C13-BADD-4805-B507-73939E10CFAE}" type="slidenum">
              <a:rPr lang="ru-RU"/>
              <a:pPr/>
              <a:t>2</a:t>
            </a:fld>
            <a:endParaRPr lang="ru-RU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AD167-4B37-4CCE-ACBD-1B5EFFD969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AA4C0-5626-48C4-876F-CA6AAF5DFA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4D7EB-59A8-4E0C-BC6D-63860CD1CD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C2B58-7D2D-49C9-BB9E-6B7637001B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3B0B7-4078-4182-9AB1-F177CA6E6A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0D53F-E8F1-4A13-8C37-AB3A594870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883A7-5C93-409B-BAB6-B33E5DA70C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25C7D-2E36-4705-AF0B-CB6AC05383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B25AC-CD9E-4E6F-B268-48E029285E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A494C-E862-49A4-BD19-50ECC7A5D9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3A969-5FD2-4098-8F6F-47D7FC4E28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99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6558A7-54F8-47C9-B920-61BDAB776EB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228600" y="809625"/>
            <a:ext cx="8534400" cy="3533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"Золотые правила"</a:t>
            </a:r>
          </a:p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при работе за компьютером</a:t>
            </a: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5029200" y="4724400"/>
            <a:ext cx="34956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Дмитренко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 Лариса Викторовна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pic>
        <p:nvPicPr>
          <p:cNvPr id="7172" name="Picture 4" descr="Рис_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572000"/>
            <a:ext cx="2362200" cy="1981200"/>
          </a:xfrm>
          <a:prstGeom prst="rect">
            <a:avLst/>
          </a:prstGeom>
          <a:noFill/>
        </p:spPr>
      </p:pic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5029200" y="5867400"/>
            <a:ext cx="3352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учитель начальных классов</a:t>
            </a:r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5638800" y="6324600"/>
            <a:ext cx="287655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МБОУ СОШ №46"</a:t>
            </a:r>
            <a:endParaRPr lang="ru-RU" sz="1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b="1">
                <a:solidFill>
                  <a:srgbClr val="0000FF"/>
                </a:solidFill>
              </a:rPr>
              <a:t>Кибераддикция – психологическая зависимость от компьютерных игр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ru-RU" b="1" i="1">
                <a:solidFill>
                  <a:srgbClr val="008000"/>
                </a:solidFill>
              </a:rPr>
              <a:t>«Рейтинг» компьютерных игр</a:t>
            </a:r>
          </a:p>
          <a:p>
            <a:pPr marL="609600" indent="-609600">
              <a:buFontTx/>
              <a:buNone/>
            </a:pPr>
            <a:endParaRPr lang="ru-RU">
              <a:solidFill>
                <a:srgbClr val="FF0000"/>
              </a:solidFill>
              <a:cs typeface="Arial" charset="0"/>
            </a:endParaRPr>
          </a:p>
          <a:p>
            <a:pPr marL="609600" indent="-609600">
              <a:buFontTx/>
              <a:buNone/>
            </a:pPr>
            <a:r>
              <a:rPr lang="en-US">
                <a:solidFill>
                  <a:srgbClr val="FF0000"/>
                </a:solidFill>
                <a:cs typeface="Arial" charset="0"/>
              </a:rPr>
              <a:t>I</a:t>
            </a:r>
            <a:r>
              <a:rPr lang="ru-RU">
                <a:solidFill>
                  <a:srgbClr val="FF0000"/>
                </a:solidFill>
                <a:cs typeface="Arial" charset="0"/>
              </a:rPr>
              <a:t> </a:t>
            </a:r>
            <a:r>
              <a:rPr lang="ru-RU">
                <a:solidFill>
                  <a:srgbClr val="FF0000"/>
                </a:solidFill>
              </a:rPr>
              <a:t>Ролевые компьютерные игры</a:t>
            </a:r>
          </a:p>
          <a:p>
            <a:pPr marL="609600" indent="-609600">
              <a:buFontTx/>
              <a:buNone/>
            </a:pPr>
            <a:endParaRPr lang="ru-RU">
              <a:solidFill>
                <a:srgbClr val="FF00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ru-RU" sz="2800">
                <a:solidFill>
                  <a:srgbClr val="0000FF"/>
                </a:solidFill>
              </a:rPr>
              <a:t>Игры с «видом из глаз» героя</a:t>
            </a:r>
          </a:p>
          <a:p>
            <a:pPr marL="609600" indent="-609600">
              <a:buFontTx/>
              <a:buAutoNum type="arabicPeriod"/>
            </a:pPr>
            <a:r>
              <a:rPr lang="ru-RU" sz="2800">
                <a:solidFill>
                  <a:srgbClr val="0000FF"/>
                </a:solidFill>
              </a:rPr>
              <a:t>Игры с видом извне на «своего» героя (квесты)</a:t>
            </a:r>
          </a:p>
          <a:p>
            <a:pPr marL="609600" indent="-609600">
              <a:buFontTx/>
              <a:buAutoNum type="arabicPeriod"/>
            </a:pPr>
            <a:r>
              <a:rPr lang="ru-RU" sz="2800">
                <a:solidFill>
                  <a:srgbClr val="0000FF"/>
                </a:solidFill>
              </a:rPr>
              <a:t>Стратегические игры</a:t>
            </a:r>
          </a:p>
          <a:p>
            <a:pPr marL="609600" indent="-609600">
              <a:buFontTx/>
              <a:buAutoNum type="arabicPeriod"/>
            </a:pPr>
            <a:endParaRPr lang="ru-RU" sz="2800">
              <a:solidFill>
                <a:srgbClr val="0000FF"/>
              </a:solidFill>
            </a:endParaRPr>
          </a:p>
        </p:txBody>
      </p:sp>
      <p:pic>
        <p:nvPicPr>
          <p:cNvPr id="19460" name="Picture 4" descr="1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876800"/>
            <a:ext cx="2159000" cy="1730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b="1">
                <a:solidFill>
                  <a:srgbClr val="0000FF"/>
                </a:solidFill>
              </a:rPr>
              <a:t>Кибераддикция – психологическая зависимость от компьютерных игр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ru-RU" b="1" i="1">
                <a:solidFill>
                  <a:srgbClr val="008000"/>
                </a:solidFill>
              </a:rPr>
              <a:t>«Рейтинг» компьютерных игр</a:t>
            </a:r>
          </a:p>
          <a:p>
            <a:pPr marL="609600" indent="-609600">
              <a:buFontTx/>
              <a:buNone/>
            </a:pPr>
            <a:endParaRPr lang="ru-RU">
              <a:solidFill>
                <a:srgbClr val="FF0000"/>
              </a:solidFill>
              <a:cs typeface="Arial" charset="0"/>
            </a:endParaRPr>
          </a:p>
          <a:p>
            <a:pPr marL="609600" indent="-609600">
              <a:buFontTx/>
              <a:buNone/>
            </a:pPr>
            <a:r>
              <a:rPr lang="en-US">
                <a:solidFill>
                  <a:srgbClr val="FF0000"/>
                </a:solidFill>
                <a:cs typeface="Arial" charset="0"/>
              </a:rPr>
              <a:t>II</a:t>
            </a:r>
            <a:r>
              <a:rPr lang="ru-RU">
                <a:solidFill>
                  <a:srgbClr val="FF0000"/>
                </a:solidFill>
                <a:cs typeface="Arial" charset="0"/>
              </a:rPr>
              <a:t> </a:t>
            </a:r>
            <a:r>
              <a:rPr lang="ru-RU">
                <a:solidFill>
                  <a:srgbClr val="FF0000"/>
                </a:solidFill>
              </a:rPr>
              <a:t>Неролевые  компьютерные игры</a:t>
            </a:r>
          </a:p>
          <a:p>
            <a:pPr marL="609600" indent="-609600">
              <a:buFontTx/>
              <a:buNone/>
            </a:pPr>
            <a:endParaRPr lang="ru-RU">
              <a:solidFill>
                <a:srgbClr val="FF00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ru-RU" sz="2800">
                <a:solidFill>
                  <a:srgbClr val="0000FF"/>
                </a:solidFill>
              </a:rPr>
              <a:t>Аркады</a:t>
            </a:r>
          </a:p>
          <a:p>
            <a:pPr marL="609600" indent="-609600">
              <a:buFontTx/>
              <a:buAutoNum type="arabicPeriod"/>
            </a:pPr>
            <a:r>
              <a:rPr lang="ru-RU" sz="2800">
                <a:solidFill>
                  <a:srgbClr val="0000FF"/>
                </a:solidFill>
              </a:rPr>
              <a:t>Головоломки</a:t>
            </a:r>
          </a:p>
          <a:p>
            <a:pPr marL="609600" indent="-609600">
              <a:buFontTx/>
              <a:buAutoNum type="arabicPeriod"/>
            </a:pPr>
            <a:r>
              <a:rPr lang="ru-RU" sz="2800">
                <a:solidFill>
                  <a:srgbClr val="0000FF"/>
                </a:solidFill>
              </a:rPr>
              <a:t>Игры на быстроту реакции</a:t>
            </a:r>
          </a:p>
          <a:p>
            <a:pPr marL="609600" indent="-609600">
              <a:buFontTx/>
              <a:buAutoNum type="arabicPeriod"/>
            </a:pPr>
            <a:r>
              <a:rPr lang="ru-RU" sz="2800">
                <a:solidFill>
                  <a:srgbClr val="0000FF"/>
                </a:solidFill>
              </a:rPr>
              <a:t>Традиционно азартные игры</a:t>
            </a:r>
          </a:p>
        </p:txBody>
      </p:sp>
      <p:pic>
        <p:nvPicPr>
          <p:cNvPr id="21508" name="Picture 4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343400"/>
            <a:ext cx="1800225" cy="1931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 w="57150">
            <a:pattFill prst="sphere">
              <a:fgClr>
                <a:srgbClr val="800080"/>
              </a:fgClr>
              <a:bgClr>
                <a:srgbClr val="FFFFFF"/>
              </a:bgClr>
            </a:pattFill>
          </a:ln>
        </p:spPr>
        <p:txBody>
          <a:bodyPr/>
          <a:lstStyle/>
          <a:p>
            <a:r>
              <a:rPr lang="ru-RU" sz="4000" b="1">
                <a:solidFill>
                  <a:srgbClr val="009900"/>
                </a:solidFill>
              </a:rPr>
              <a:t>Предотвращение развития зависимости от компьютера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z="4400">
                <a:solidFill>
                  <a:srgbClr val="FF0000"/>
                </a:solidFill>
              </a:rPr>
              <a:t>Согласованная работа специалистов!!!</a:t>
            </a:r>
          </a:p>
          <a:p>
            <a:pPr algn="ctr">
              <a:buFontTx/>
              <a:buNone/>
            </a:pPr>
            <a:r>
              <a:rPr lang="ru-RU" sz="3600">
                <a:solidFill>
                  <a:srgbClr val="0000FF"/>
                </a:solidFill>
              </a:rPr>
              <a:t>Родители:</a:t>
            </a:r>
          </a:p>
          <a:p>
            <a:pPr>
              <a:buFontTx/>
              <a:buChar char="-"/>
            </a:pPr>
            <a:r>
              <a:rPr lang="ru-RU" sz="2800"/>
              <a:t>Поддержать.</a:t>
            </a:r>
          </a:p>
          <a:p>
            <a:pPr>
              <a:buFontTx/>
              <a:buChar char="-"/>
            </a:pPr>
            <a:r>
              <a:rPr lang="ru-RU" sz="2800"/>
              <a:t>Не критиковать.</a:t>
            </a:r>
          </a:p>
          <a:p>
            <a:pPr>
              <a:buFontTx/>
              <a:buChar char="-"/>
            </a:pPr>
            <a:r>
              <a:rPr lang="ru-RU" sz="2800"/>
              <a:t>Разделить интерес.</a:t>
            </a:r>
          </a:p>
          <a:p>
            <a:pPr>
              <a:buFontTx/>
              <a:buChar char="-"/>
            </a:pPr>
            <a:r>
              <a:rPr lang="ru-RU" sz="2800"/>
              <a:t>Правильное воспитание.</a:t>
            </a:r>
          </a:p>
          <a:p>
            <a:pPr>
              <a:buFontTx/>
              <a:buChar char="-"/>
            </a:pPr>
            <a:endParaRPr lang="ru-RU" sz="2800"/>
          </a:p>
        </p:txBody>
      </p:sp>
      <p:pic>
        <p:nvPicPr>
          <p:cNvPr id="22532" name="Picture 4" descr="computer2ki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648200"/>
            <a:ext cx="1800225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 rot="391114">
            <a:off x="2495550" y="1033463"/>
            <a:ext cx="2611438" cy="1689100"/>
            <a:chOff x="1109" y="1171"/>
            <a:chExt cx="1645" cy="924"/>
          </a:xfrm>
        </p:grpSpPr>
        <p:sp>
          <p:nvSpPr>
            <p:cNvPr id="12291" name="Freeform 3"/>
            <p:cNvSpPr>
              <a:spLocks/>
            </p:cNvSpPr>
            <p:nvPr/>
          </p:nvSpPr>
          <p:spPr bwMode="auto">
            <a:xfrm>
              <a:off x="1110" y="1174"/>
              <a:ext cx="952" cy="60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5"/>
                </a:cxn>
                <a:cxn ang="0">
                  <a:pos x="69" y="57"/>
                </a:cxn>
                <a:cxn ang="0">
                  <a:pos x="132" y="72"/>
                </a:cxn>
                <a:cxn ang="0">
                  <a:pos x="189" y="90"/>
                </a:cxn>
                <a:cxn ang="0">
                  <a:pos x="248" y="108"/>
                </a:cxn>
                <a:cxn ang="0">
                  <a:pos x="298" y="126"/>
                </a:cxn>
                <a:cxn ang="0">
                  <a:pos x="340" y="144"/>
                </a:cxn>
                <a:cxn ang="0">
                  <a:pos x="379" y="160"/>
                </a:cxn>
                <a:cxn ang="0">
                  <a:pos x="424" y="181"/>
                </a:cxn>
                <a:cxn ang="0">
                  <a:pos x="463" y="205"/>
                </a:cxn>
                <a:cxn ang="0">
                  <a:pos x="508" y="235"/>
                </a:cxn>
                <a:cxn ang="0">
                  <a:pos x="544" y="262"/>
                </a:cxn>
                <a:cxn ang="0">
                  <a:pos x="580" y="289"/>
                </a:cxn>
                <a:cxn ang="0">
                  <a:pos x="613" y="319"/>
                </a:cxn>
                <a:cxn ang="0">
                  <a:pos x="655" y="355"/>
                </a:cxn>
                <a:cxn ang="0">
                  <a:pos x="700" y="397"/>
                </a:cxn>
                <a:cxn ang="0">
                  <a:pos x="726" y="427"/>
                </a:cxn>
                <a:cxn ang="0">
                  <a:pos x="753" y="459"/>
                </a:cxn>
                <a:cxn ang="0">
                  <a:pos x="780" y="490"/>
                </a:cxn>
                <a:cxn ang="0">
                  <a:pos x="804" y="520"/>
                </a:cxn>
                <a:cxn ang="0">
                  <a:pos x="834" y="568"/>
                </a:cxn>
                <a:cxn ang="0">
                  <a:pos x="852" y="607"/>
                </a:cxn>
                <a:cxn ang="0">
                  <a:pos x="952" y="595"/>
                </a:cxn>
                <a:cxn ang="0">
                  <a:pos x="919" y="529"/>
                </a:cxn>
                <a:cxn ang="0">
                  <a:pos x="870" y="459"/>
                </a:cxn>
                <a:cxn ang="0">
                  <a:pos x="819" y="400"/>
                </a:cxn>
                <a:cxn ang="0">
                  <a:pos x="753" y="337"/>
                </a:cxn>
                <a:cxn ang="0">
                  <a:pos x="664" y="247"/>
                </a:cxn>
                <a:cxn ang="0">
                  <a:pos x="565" y="172"/>
                </a:cxn>
                <a:cxn ang="0">
                  <a:pos x="460" y="108"/>
                </a:cxn>
                <a:cxn ang="0">
                  <a:pos x="367" y="69"/>
                </a:cxn>
                <a:cxn ang="0">
                  <a:pos x="251" y="30"/>
                </a:cxn>
                <a:cxn ang="0">
                  <a:pos x="156" y="15"/>
                </a:cxn>
                <a:cxn ang="0">
                  <a:pos x="0" y="0"/>
                </a:cxn>
              </a:cxnLst>
              <a:rect l="0" t="0" r="r" b="b"/>
              <a:pathLst>
                <a:path w="952" h="607">
                  <a:moveTo>
                    <a:pt x="0" y="0"/>
                  </a:moveTo>
                  <a:lnTo>
                    <a:pt x="0" y="45"/>
                  </a:lnTo>
                  <a:lnTo>
                    <a:pt x="69" y="57"/>
                  </a:lnTo>
                  <a:lnTo>
                    <a:pt x="132" y="72"/>
                  </a:lnTo>
                  <a:lnTo>
                    <a:pt x="189" y="90"/>
                  </a:lnTo>
                  <a:lnTo>
                    <a:pt x="248" y="108"/>
                  </a:lnTo>
                  <a:lnTo>
                    <a:pt x="298" y="126"/>
                  </a:lnTo>
                  <a:lnTo>
                    <a:pt x="340" y="144"/>
                  </a:lnTo>
                  <a:lnTo>
                    <a:pt x="379" y="160"/>
                  </a:lnTo>
                  <a:lnTo>
                    <a:pt x="424" y="181"/>
                  </a:lnTo>
                  <a:lnTo>
                    <a:pt x="463" y="205"/>
                  </a:lnTo>
                  <a:lnTo>
                    <a:pt x="508" y="235"/>
                  </a:lnTo>
                  <a:lnTo>
                    <a:pt x="544" y="262"/>
                  </a:lnTo>
                  <a:lnTo>
                    <a:pt x="580" y="289"/>
                  </a:lnTo>
                  <a:lnTo>
                    <a:pt x="613" y="319"/>
                  </a:lnTo>
                  <a:lnTo>
                    <a:pt x="655" y="355"/>
                  </a:lnTo>
                  <a:lnTo>
                    <a:pt x="700" y="397"/>
                  </a:lnTo>
                  <a:lnTo>
                    <a:pt x="726" y="427"/>
                  </a:lnTo>
                  <a:lnTo>
                    <a:pt x="753" y="459"/>
                  </a:lnTo>
                  <a:lnTo>
                    <a:pt x="780" y="490"/>
                  </a:lnTo>
                  <a:lnTo>
                    <a:pt x="804" y="520"/>
                  </a:lnTo>
                  <a:lnTo>
                    <a:pt x="834" y="568"/>
                  </a:lnTo>
                  <a:lnTo>
                    <a:pt x="852" y="607"/>
                  </a:lnTo>
                  <a:lnTo>
                    <a:pt x="952" y="595"/>
                  </a:lnTo>
                  <a:lnTo>
                    <a:pt x="919" y="529"/>
                  </a:lnTo>
                  <a:lnTo>
                    <a:pt x="870" y="459"/>
                  </a:lnTo>
                  <a:lnTo>
                    <a:pt x="819" y="400"/>
                  </a:lnTo>
                  <a:lnTo>
                    <a:pt x="753" y="337"/>
                  </a:lnTo>
                  <a:lnTo>
                    <a:pt x="664" y="247"/>
                  </a:lnTo>
                  <a:lnTo>
                    <a:pt x="565" y="172"/>
                  </a:lnTo>
                  <a:lnTo>
                    <a:pt x="460" y="108"/>
                  </a:lnTo>
                  <a:lnTo>
                    <a:pt x="367" y="69"/>
                  </a:lnTo>
                  <a:lnTo>
                    <a:pt x="251" y="30"/>
                  </a:lnTo>
                  <a:lnTo>
                    <a:pt x="156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2" name="Freeform 4"/>
            <p:cNvSpPr>
              <a:spLocks/>
            </p:cNvSpPr>
            <p:nvPr/>
          </p:nvSpPr>
          <p:spPr bwMode="auto">
            <a:xfrm>
              <a:off x="2261" y="1661"/>
              <a:ext cx="493" cy="434"/>
            </a:xfrm>
            <a:custGeom>
              <a:avLst/>
              <a:gdLst/>
              <a:ahLst/>
              <a:cxnLst>
                <a:cxn ang="0">
                  <a:pos x="0" y="335"/>
                </a:cxn>
                <a:cxn ang="0">
                  <a:pos x="0" y="434"/>
                </a:cxn>
                <a:cxn ang="0">
                  <a:pos x="20" y="409"/>
                </a:cxn>
                <a:cxn ang="0">
                  <a:pos x="42" y="383"/>
                </a:cxn>
                <a:cxn ang="0">
                  <a:pos x="71" y="356"/>
                </a:cxn>
                <a:cxn ang="0">
                  <a:pos x="107" y="325"/>
                </a:cxn>
                <a:cxn ang="0">
                  <a:pos x="142" y="291"/>
                </a:cxn>
                <a:cxn ang="0">
                  <a:pos x="178" y="259"/>
                </a:cxn>
                <a:cxn ang="0">
                  <a:pos x="211" y="232"/>
                </a:cxn>
                <a:cxn ang="0">
                  <a:pos x="241" y="208"/>
                </a:cxn>
                <a:cxn ang="0">
                  <a:pos x="274" y="186"/>
                </a:cxn>
                <a:cxn ang="0">
                  <a:pos x="308" y="164"/>
                </a:cxn>
                <a:cxn ang="0">
                  <a:pos x="348" y="141"/>
                </a:cxn>
                <a:cxn ang="0">
                  <a:pos x="385" y="123"/>
                </a:cxn>
                <a:cxn ang="0">
                  <a:pos x="423" y="107"/>
                </a:cxn>
                <a:cxn ang="0">
                  <a:pos x="463" y="90"/>
                </a:cxn>
                <a:cxn ang="0">
                  <a:pos x="493" y="76"/>
                </a:cxn>
                <a:cxn ang="0">
                  <a:pos x="493" y="0"/>
                </a:cxn>
                <a:cxn ang="0">
                  <a:pos x="439" y="15"/>
                </a:cxn>
                <a:cxn ang="0">
                  <a:pos x="360" y="49"/>
                </a:cxn>
                <a:cxn ang="0">
                  <a:pos x="259" y="92"/>
                </a:cxn>
                <a:cxn ang="0">
                  <a:pos x="185" y="138"/>
                </a:cxn>
                <a:cxn ang="0">
                  <a:pos x="117" y="204"/>
                </a:cxn>
                <a:cxn ang="0">
                  <a:pos x="50" y="259"/>
                </a:cxn>
                <a:cxn ang="0">
                  <a:pos x="0" y="312"/>
                </a:cxn>
                <a:cxn ang="0">
                  <a:pos x="0" y="433"/>
                </a:cxn>
                <a:cxn ang="0">
                  <a:pos x="0" y="431"/>
                </a:cxn>
                <a:cxn ang="0">
                  <a:pos x="0" y="335"/>
                </a:cxn>
              </a:cxnLst>
              <a:rect l="0" t="0" r="r" b="b"/>
              <a:pathLst>
                <a:path w="493" h="434">
                  <a:moveTo>
                    <a:pt x="0" y="335"/>
                  </a:moveTo>
                  <a:lnTo>
                    <a:pt x="0" y="434"/>
                  </a:lnTo>
                  <a:lnTo>
                    <a:pt x="20" y="409"/>
                  </a:lnTo>
                  <a:lnTo>
                    <a:pt x="42" y="383"/>
                  </a:lnTo>
                  <a:lnTo>
                    <a:pt x="71" y="356"/>
                  </a:lnTo>
                  <a:lnTo>
                    <a:pt x="107" y="325"/>
                  </a:lnTo>
                  <a:lnTo>
                    <a:pt x="142" y="291"/>
                  </a:lnTo>
                  <a:lnTo>
                    <a:pt x="178" y="259"/>
                  </a:lnTo>
                  <a:lnTo>
                    <a:pt x="211" y="232"/>
                  </a:lnTo>
                  <a:lnTo>
                    <a:pt x="241" y="208"/>
                  </a:lnTo>
                  <a:lnTo>
                    <a:pt x="274" y="186"/>
                  </a:lnTo>
                  <a:lnTo>
                    <a:pt x="308" y="164"/>
                  </a:lnTo>
                  <a:lnTo>
                    <a:pt x="348" y="141"/>
                  </a:lnTo>
                  <a:lnTo>
                    <a:pt x="385" y="123"/>
                  </a:lnTo>
                  <a:lnTo>
                    <a:pt x="423" y="107"/>
                  </a:lnTo>
                  <a:lnTo>
                    <a:pt x="463" y="90"/>
                  </a:lnTo>
                  <a:lnTo>
                    <a:pt x="493" y="76"/>
                  </a:lnTo>
                  <a:lnTo>
                    <a:pt x="493" y="0"/>
                  </a:lnTo>
                  <a:lnTo>
                    <a:pt x="439" y="15"/>
                  </a:lnTo>
                  <a:lnTo>
                    <a:pt x="360" y="49"/>
                  </a:lnTo>
                  <a:lnTo>
                    <a:pt x="259" y="92"/>
                  </a:lnTo>
                  <a:lnTo>
                    <a:pt x="185" y="138"/>
                  </a:lnTo>
                  <a:lnTo>
                    <a:pt x="117" y="204"/>
                  </a:lnTo>
                  <a:lnTo>
                    <a:pt x="50" y="259"/>
                  </a:lnTo>
                  <a:lnTo>
                    <a:pt x="0" y="312"/>
                  </a:lnTo>
                  <a:lnTo>
                    <a:pt x="0" y="433"/>
                  </a:lnTo>
                  <a:lnTo>
                    <a:pt x="0" y="431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3" name="Freeform 5"/>
            <p:cNvSpPr>
              <a:spLocks/>
            </p:cNvSpPr>
            <p:nvPr/>
          </p:nvSpPr>
          <p:spPr bwMode="auto">
            <a:xfrm>
              <a:off x="1670" y="1824"/>
              <a:ext cx="589" cy="2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3"/>
                </a:cxn>
                <a:cxn ang="0">
                  <a:pos x="38" y="90"/>
                </a:cxn>
                <a:cxn ang="0">
                  <a:pos x="77" y="97"/>
                </a:cxn>
                <a:cxn ang="0">
                  <a:pos x="114" y="106"/>
                </a:cxn>
                <a:cxn ang="0">
                  <a:pos x="152" y="115"/>
                </a:cxn>
                <a:cxn ang="0">
                  <a:pos x="196" y="126"/>
                </a:cxn>
                <a:cxn ang="0">
                  <a:pos x="244" y="138"/>
                </a:cxn>
                <a:cxn ang="0">
                  <a:pos x="304" y="156"/>
                </a:cxn>
                <a:cxn ang="0">
                  <a:pos x="362" y="172"/>
                </a:cxn>
                <a:cxn ang="0">
                  <a:pos x="400" y="185"/>
                </a:cxn>
                <a:cxn ang="0">
                  <a:pos x="445" y="203"/>
                </a:cxn>
                <a:cxn ang="0">
                  <a:pos x="494" y="223"/>
                </a:cxn>
                <a:cxn ang="0">
                  <a:pos x="538" y="243"/>
                </a:cxn>
                <a:cxn ang="0">
                  <a:pos x="570" y="259"/>
                </a:cxn>
                <a:cxn ang="0">
                  <a:pos x="589" y="270"/>
                </a:cxn>
                <a:cxn ang="0">
                  <a:pos x="589" y="167"/>
                </a:cxn>
                <a:cxn ang="0">
                  <a:pos x="552" y="141"/>
                </a:cxn>
                <a:cxn ang="0">
                  <a:pos x="478" y="105"/>
                </a:cxn>
                <a:cxn ang="0">
                  <a:pos x="392" y="69"/>
                </a:cxn>
                <a:cxn ang="0">
                  <a:pos x="315" y="49"/>
                </a:cxn>
                <a:cxn ang="0">
                  <a:pos x="226" y="24"/>
                </a:cxn>
                <a:cxn ang="0">
                  <a:pos x="137" y="7"/>
                </a:cxn>
                <a:cxn ang="0">
                  <a:pos x="74" y="1"/>
                </a:cxn>
                <a:cxn ang="0">
                  <a:pos x="0" y="0"/>
                </a:cxn>
              </a:cxnLst>
              <a:rect l="0" t="0" r="r" b="b"/>
              <a:pathLst>
                <a:path w="589" h="270">
                  <a:moveTo>
                    <a:pt x="0" y="0"/>
                  </a:moveTo>
                  <a:lnTo>
                    <a:pt x="0" y="83"/>
                  </a:lnTo>
                  <a:lnTo>
                    <a:pt x="38" y="90"/>
                  </a:lnTo>
                  <a:lnTo>
                    <a:pt x="77" y="97"/>
                  </a:lnTo>
                  <a:lnTo>
                    <a:pt x="114" y="106"/>
                  </a:lnTo>
                  <a:lnTo>
                    <a:pt x="152" y="115"/>
                  </a:lnTo>
                  <a:lnTo>
                    <a:pt x="196" y="126"/>
                  </a:lnTo>
                  <a:lnTo>
                    <a:pt x="244" y="138"/>
                  </a:lnTo>
                  <a:lnTo>
                    <a:pt x="304" y="156"/>
                  </a:lnTo>
                  <a:lnTo>
                    <a:pt x="362" y="172"/>
                  </a:lnTo>
                  <a:lnTo>
                    <a:pt x="400" y="185"/>
                  </a:lnTo>
                  <a:lnTo>
                    <a:pt x="445" y="203"/>
                  </a:lnTo>
                  <a:lnTo>
                    <a:pt x="494" y="223"/>
                  </a:lnTo>
                  <a:lnTo>
                    <a:pt x="538" y="243"/>
                  </a:lnTo>
                  <a:lnTo>
                    <a:pt x="570" y="259"/>
                  </a:lnTo>
                  <a:lnTo>
                    <a:pt x="589" y="270"/>
                  </a:lnTo>
                  <a:lnTo>
                    <a:pt x="589" y="167"/>
                  </a:lnTo>
                  <a:lnTo>
                    <a:pt x="552" y="141"/>
                  </a:lnTo>
                  <a:lnTo>
                    <a:pt x="478" y="105"/>
                  </a:lnTo>
                  <a:lnTo>
                    <a:pt x="392" y="69"/>
                  </a:lnTo>
                  <a:lnTo>
                    <a:pt x="315" y="49"/>
                  </a:lnTo>
                  <a:lnTo>
                    <a:pt x="226" y="24"/>
                  </a:lnTo>
                  <a:lnTo>
                    <a:pt x="137" y="7"/>
                  </a:lnTo>
                  <a:lnTo>
                    <a:pt x="74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4" name="Freeform 6"/>
            <p:cNvSpPr>
              <a:spLocks/>
            </p:cNvSpPr>
            <p:nvPr/>
          </p:nvSpPr>
          <p:spPr bwMode="auto">
            <a:xfrm>
              <a:off x="1109" y="1171"/>
              <a:ext cx="1645" cy="823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189" y="0"/>
                </a:cxn>
                <a:cxn ang="0">
                  <a:pos x="291" y="6"/>
                </a:cxn>
                <a:cxn ang="0">
                  <a:pos x="386" y="21"/>
                </a:cxn>
                <a:cxn ang="0">
                  <a:pos x="496" y="45"/>
                </a:cxn>
                <a:cxn ang="0">
                  <a:pos x="601" y="78"/>
                </a:cxn>
                <a:cxn ang="0">
                  <a:pos x="712" y="123"/>
                </a:cxn>
                <a:cxn ang="0">
                  <a:pos x="811" y="170"/>
                </a:cxn>
                <a:cxn ang="0">
                  <a:pos x="905" y="217"/>
                </a:cxn>
                <a:cxn ang="0">
                  <a:pos x="1001" y="271"/>
                </a:cxn>
                <a:cxn ang="0">
                  <a:pos x="1091" y="331"/>
                </a:cxn>
                <a:cxn ang="0">
                  <a:pos x="1178" y="400"/>
                </a:cxn>
                <a:cxn ang="0">
                  <a:pos x="1249" y="469"/>
                </a:cxn>
                <a:cxn ang="0">
                  <a:pos x="1297" y="533"/>
                </a:cxn>
                <a:cxn ang="0">
                  <a:pos x="1596" y="512"/>
                </a:cxn>
                <a:cxn ang="0">
                  <a:pos x="1494" y="557"/>
                </a:cxn>
                <a:cxn ang="0">
                  <a:pos x="1423" y="593"/>
                </a:cxn>
                <a:cxn ang="0">
                  <a:pos x="1364" y="630"/>
                </a:cxn>
                <a:cxn ang="0">
                  <a:pos x="1307" y="676"/>
                </a:cxn>
                <a:cxn ang="0">
                  <a:pos x="1240" y="736"/>
                </a:cxn>
                <a:cxn ang="0">
                  <a:pos x="1178" y="796"/>
                </a:cxn>
                <a:cxn ang="0">
                  <a:pos x="1124" y="811"/>
                </a:cxn>
                <a:cxn ang="0">
                  <a:pos x="1068" y="783"/>
                </a:cxn>
                <a:cxn ang="0">
                  <a:pos x="999" y="755"/>
                </a:cxn>
                <a:cxn ang="0">
                  <a:pos x="936" y="735"/>
                </a:cxn>
                <a:cxn ang="0">
                  <a:pos x="864" y="715"/>
                </a:cxn>
                <a:cxn ang="0">
                  <a:pos x="791" y="696"/>
                </a:cxn>
                <a:cxn ang="0">
                  <a:pos x="720" y="681"/>
                </a:cxn>
                <a:cxn ang="0">
                  <a:pos x="652" y="666"/>
                </a:cxn>
                <a:cxn ang="0">
                  <a:pos x="560" y="652"/>
                </a:cxn>
                <a:cxn ang="0">
                  <a:pos x="896" y="542"/>
                </a:cxn>
                <a:cxn ang="0">
                  <a:pos x="817" y="439"/>
                </a:cxn>
                <a:cxn ang="0">
                  <a:pos x="757" y="379"/>
                </a:cxn>
                <a:cxn ang="0">
                  <a:pos x="670" y="298"/>
                </a:cxn>
                <a:cxn ang="0">
                  <a:pos x="595" y="235"/>
                </a:cxn>
                <a:cxn ang="0">
                  <a:pos x="535" y="188"/>
                </a:cxn>
                <a:cxn ang="0">
                  <a:pos x="460" y="141"/>
                </a:cxn>
                <a:cxn ang="0">
                  <a:pos x="383" y="102"/>
                </a:cxn>
                <a:cxn ang="0">
                  <a:pos x="291" y="69"/>
                </a:cxn>
                <a:cxn ang="0">
                  <a:pos x="192" y="45"/>
                </a:cxn>
                <a:cxn ang="0">
                  <a:pos x="87" y="24"/>
                </a:cxn>
              </a:cxnLst>
              <a:rect l="0" t="0" r="r" b="b"/>
              <a:pathLst>
                <a:path w="1645" h="823">
                  <a:moveTo>
                    <a:pt x="0" y="6"/>
                  </a:moveTo>
                  <a:lnTo>
                    <a:pt x="90" y="0"/>
                  </a:lnTo>
                  <a:lnTo>
                    <a:pt x="135" y="0"/>
                  </a:lnTo>
                  <a:lnTo>
                    <a:pt x="189" y="0"/>
                  </a:lnTo>
                  <a:lnTo>
                    <a:pt x="240" y="3"/>
                  </a:lnTo>
                  <a:lnTo>
                    <a:pt x="291" y="6"/>
                  </a:lnTo>
                  <a:lnTo>
                    <a:pt x="341" y="12"/>
                  </a:lnTo>
                  <a:lnTo>
                    <a:pt x="386" y="21"/>
                  </a:lnTo>
                  <a:lnTo>
                    <a:pt x="436" y="30"/>
                  </a:lnTo>
                  <a:lnTo>
                    <a:pt x="496" y="45"/>
                  </a:lnTo>
                  <a:lnTo>
                    <a:pt x="550" y="63"/>
                  </a:lnTo>
                  <a:lnTo>
                    <a:pt x="601" y="78"/>
                  </a:lnTo>
                  <a:lnTo>
                    <a:pt x="658" y="99"/>
                  </a:lnTo>
                  <a:lnTo>
                    <a:pt x="712" y="123"/>
                  </a:lnTo>
                  <a:lnTo>
                    <a:pt x="766" y="147"/>
                  </a:lnTo>
                  <a:lnTo>
                    <a:pt x="811" y="170"/>
                  </a:lnTo>
                  <a:lnTo>
                    <a:pt x="862" y="194"/>
                  </a:lnTo>
                  <a:lnTo>
                    <a:pt x="905" y="217"/>
                  </a:lnTo>
                  <a:lnTo>
                    <a:pt x="953" y="244"/>
                  </a:lnTo>
                  <a:lnTo>
                    <a:pt x="1001" y="271"/>
                  </a:lnTo>
                  <a:lnTo>
                    <a:pt x="1049" y="304"/>
                  </a:lnTo>
                  <a:lnTo>
                    <a:pt x="1091" y="331"/>
                  </a:lnTo>
                  <a:lnTo>
                    <a:pt x="1136" y="367"/>
                  </a:lnTo>
                  <a:lnTo>
                    <a:pt x="1178" y="400"/>
                  </a:lnTo>
                  <a:lnTo>
                    <a:pt x="1217" y="433"/>
                  </a:lnTo>
                  <a:lnTo>
                    <a:pt x="1249" y="469"/>
                  </a:lnTo>
                  <a:lnTo>
                    <a:pt x="1276" y="500"/>
                  </a:lnTo>
                  <a:lnTo>
                    <a:pt x="1297" y="533"/>
                  </a:lnTo>
                  <a:lnTo>
                    <a:pt x="1645" y="489"/>
                  </a:lnTo>
                  <a:lnTo>
                    <a:pt x="1596" y="512"/>
                  </a:lnTo>
                  <a:lnTo>
                    <a:pt x="1539" y="536"/>
                  </a:lnTo>
                  <a:lnTo>
                    <a:pt x="1494" y="557"/>
                  </a:lnTo>
                  <a:lnTo>
                    <a:pt x="1460" y="573"/>
                  </a:lnTo>
                  <a:lnTo>
                    <a:pt x="1423" y="593"/>
                  </a:lnTo>
                  <a:lnTo>
                    <a:pt x="1393" y="611"/>
                  </a:lnTo>
                  <a:lnTo>
                    <a:pt x="1364" y="630"/>
                  </a:lnTo>
                  <a:lnTo>
                    <a:pt x="1335" y="653"/>
                  </a:lnTo>
                  <a:lnTo>
                    <a:pt x="1307" y="676"/>
                  </a:lnTo>
                  <a:lnTo>
                    <a:pt x="1273" y="705"/>
                  </a:lnTo>
                  <a:lnTo>
                    <a:pt x="1240" y="736"/>
                  </a:lnTo>
                  <a:lnTo>
                    <a:pt x="1211" y="762"/>
                  </a:lnTo>
                  <a:lnTo>
                    <a:pt x="1178" y="796"/>
                  </a:lnTo>
                  <a:lnTo>
                    <a:pt x="1151" y="823"/>
                  </a:lnTo>
                  <a:lnTo>
                    <a:pt x="1124" y="811"/>
                  </a:lnTo>
                  <a:lnTo>
                    <a:pt x="1097" y="796"/>
                  </a:lnTo>
                  <a:lnTo>
                    <a:pt x="1068" y="783"/>
                  </a:lnTo>
                  <a:lnTo>
                    <a:pt x="1034" y="769"/>
                  </a:lnTo>
                  <a:lnTo>
                    <a:pt x="999" y="755"/>
                  </a:lnTo>
                  <a:lnTo>
                    <a:pt x="967" y="744"/>
                  </a:lnTo>
                  <a:lnTo>
                    <a:pt x="936" y="735"/>
                  </a:lnTo>
                  <a:lnTo>
                    <a:pt x="901" y="724"/>
                  </a:lnTo>
                  <a:lnTo>
                    <a:pt x="864" y="715"/>
                  </a:lnTo>
                  <a:lnTo>
                    <a:pt x="826" y="705"/>
                  </a:lnTo>
                  <a:lnTo>
                    <a:pt x="791" y="696"/>
                  </a:lnTo>
                  <a:lnTo>
                    <a:pt x="757" y="687"/>
                  </a:lnTo>
                  <a:lnTo>
                    <a:pt x="720" y="681"/>
                  </a:lnTo>
                  <a:lnTo>
                    <a:pt x="685" y="673"/>
                  </a:lnTo>
                  <a:lnTo>
                    <a:pt x="652" y="666"/>
                  </a:lnTo>
                  <a:lnTo>
                    <a:pt x="613" y="658"/>
                  </a:lnTo>
                  <a:lnTo>
                    <a:pt x="560" y="652"/>
                  </a:lnTo>
                  <a:lnTo>
                    <a:pt x="920" y="590"/>
                  </a:lnTo>
                  <a:lnTo>
                    <a:pt x="896" y="542"/>
                  </a:lnTo>
                  <a:lnTo>
                    <a:pt x="868" y="506"/>
                  </a:lnTo>
                  <a:lnTo>
                    <a:pt x="817" y="439"/>
                  </a:lnTo>
                  <a:lnTo>
                    <a:pt x="787" y="409"/>
                  </a:lnTo>
                  <a:lnTo>
                    <a:pt x="757" y="379"/>
                  </a:lnTo>
                  <a:lnTo>
                    <a:pt x="703" y="328"/>
                  </a:lnTo>
                  <a:lnTo>
                    <a:pt x="670" y="298"/>
                  </a:lnTo>
                  <a:lnTo>
                    <a:pt x="631" y="262"/>
                  </a:lnTo>
                  <a:lnTo>
                    <a:pt x="595" y="235"/>
                  </a:lnTo>
                  <a:lnTo>
                    <a:pt x="565" y="211"/>
                  </a:lnTo>
                  <a:lnTo>
                    <a:pt x="535" y="188"/>
                  </a:lnTo>
                  <a:lnTo>
                    <a:pt x="499" y="164"/>
                  </a:lnTo>
                  <a:lnTo>
                    <a:pt x="460" y="141"/>
                  </a:lnTo>
                  <a:lnTo>
                    <a:pt x="421" y="123"/>
                  </a:lnTo>
                  <a:lnTo>
                    <a:pt x="383" y="102"/>
                  </a:lnTo>
                  <a:lnTo>
                    <a:pt x="335" y="84"/>
                  </a:lnTo>
                  <a:lnTo>
                    <a:pt x="291" y="69"/>
                  </a:lnTo>
                  <a:lnTo>
                    <a:pt x="240" y="57"/>
                  </a:lnTo>
                  <a:lnTo>
                    <a:pt x="192" y="45"/>
                  </a:lnTo>
                  <a:lnTo>
                    <a:pt x="141" y="33"/>
                  </a:lnTo>
                  <a:lnTo>
                    <a:pt x="87" y="24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300" name="Group 12"/>
          <p:cNvGrpSpPr>
            <a:grpSpLocks/>
          </p:cNvGrpSpPr>
          <p:nvPr/>
        </p:nvGrpSpPr>
        <p:grpSpPr bwMode="auto">
          <a:xfrm rot="17126618">
            <a:off x="2450306" y="3950494"/>
            <a:ext cx="2262188" cy="1219200"/>
            <a:chOff x="1109" y="1171"/>
            <a:chExt cx="1645" cy="924"/>
          </a:xfrm>
        </p:grpSpPr>
        <p:sp>
          <p:nvSpPr>
            <p:cNvPr id="12301" name="Freeform 13"/>
            <p:cNvSpPr>
              <a:spLocks/>
            </p:cNvSpPr>
            <p:nvPr/>
          </p:nvSpPr>
          <p:spPr bwMode="auto">
            <a:xfrm>
              <a:off x="1110" y="1174"/>
              <a:ext cx="952" cy="60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5"/>
                </a:cxn>
                <a:cxn ang="0">
                  <a:pos x="69" y="57"/>
                </a:cxn>
                <a:cxn ang="0">
                  <a:pos x="132" y="72"/>
                </a:cxn>
                <a:cxn ang="0">
                  <a:pos x="189" y="90"/>
                </a:cxn>
                <a:cxn ang="0">
                  <a:pos x="248" y="108"/>
                </a:cxn>
                <a:cxn ang="0">
                  <a:pos x="298" y="126"/>
                </a:cxn>
                <a:cxn ang="0">
                  <a:pos x="340" y="144"/>
                </a:cxn>
                <a:cxn ang="0">
                  <a:pos x="379" y="160"/>
                </a:cxn>
                <a:cxn ang="0">
                  <a:pos x="424" y="181"/>
                </a:cxn>
                <a:cxn ang="0">
                  <a:pos x="463" y="205"/>
                </a:cxn>
                <a:cxn ang="0">
                  <a:pos x="508" y="235"/>
                </a:cxn>
                <a:cxn ang="0">
                  <a:pos x="544" y="262"/>
                </a:cxn>
                <a:cxn ang="0">
                  <a:pos x="580" y="289"/>
                </a:cxn>
                <a:cxn ang="0">
                  <a:pos x="613" y="319"/>
                </a:cxn>
                <a:cxn ang="0">
                  <a:pos x="655" y="355"/>
                </a:cxn>
                <a:cxn ang="0">
                  <a:pos x="700" y="397"/>
                </a:cxn>
                <a:cxn ang="0">
                  <a:pos x="726" y="427"/>
                </a:cxn>
                <a:cxn ang="0">
                  <a:pos x="753" y="459"/>
                </a:cxn>
                <a:cxn ang="0">
                  <a:pos x="780" y="490"/>
                </a:cxn>
                <a:cxn ang="0">
                  <a:pos x="804" y="520"/>
                </a:cxn>
                <a:cxn ang="0">
                  <a:pos x="834" y="568"/>
                </a:cxn>
                <a:cxn ang="0">
                  <a:pos x="852" y="607"/>
                </a:cxn>
                <a:cxn ang="0">
                  <a:pos x="952" y="595"/>
                </a:cxn>
                <a:cxn ang="0">
                  <a:pos x="919" y="529"/>
                </a:cxn>
                <a:cxn ang="0">
                  <a:pos x="870" y="459"/>
                </a:cxn>
                <a:cxn ang="0">
                  <a:pos x="819" y="400"/>
                </a:cxn>
                <a:cxn ang="0">
                  <a:pos x="753" y="337"/>
                </a:cxn>
                <a:cxn ang="0">
                  <a:pos x="664" y="247"/>
                </a:cxn>
                <a:cxn ang="0">
                  <a:pos x="565" y="172"/>
                </a:cxn>
                <a:cxn ang="0">
                  <a:pos x="460" y="108"/>
                </a:cxn>
                <a:cxn ang="0">
                  <a:pos x="367" y="69"/>
                </a:cxn>
                <a:cxn ang="0">
                  <a:pos x="251" y="30"/>
                </a:cxn>
                <a:cxn ang="0">
                  <a:pos x="156" y="15"/>
                </a:cxn>
                <a:cxn ang="0">
                  <a:pos x="0" y="0"/>
                </a:cxn>
              </a:cxnLst>
              <a:rect l="0" t="0" r="r" b="b"/>
              <a:pathLst>
                <a:path w="952" h="607">
                  <a:moveTo>
                    <a:pt x="0" y="0"/>
                  </a:moveTo>
                  <a:lnTo>
                    <a:pt x="0" y="45"/>
                  </a:lnTo>
                  <a:lnTo>
                    <a:pt x="69" y="57"/>
                  </a:lnTo>
                  <a:lnTo>
                    <a:pt x="132" y="72"/>
                  </a:lnTo>
                  <a:lnTo>
                    <a:pt x="189" y="90"/>
                  </a:lnTo>
                  <a:lnTo>
                    <a:pt x="248" y="108"/>
                  </a:lnTo>
                  <a:lnTo>
                    <a:pt x="298" y="126"/>
                  </a:lnTo>
                  <a:lnTo>
                    <a:pt x="340" y="144"/>
                  </a:lnTo>
                  <a:lnTo>
                    <a:pt x="379" y="160"/>
                  </a:lnTo>
                  <a:lnTo>
                    <a:pt x="424" y="181"/>
                  </a:lnTo>
                  <a:lnTo>
                    <a:pt x="463" y="205"/>
                  </a:lnTo>
                  <a:lnTo>
                    <a:pt x="508" y="235"/>
                  </a:lnTo>
                  <a:lnTo>
                    <a:pt x="544" y="262"/>
                  </a:lnTo>
                  <a:lnTo>
                    <a:pt x="580" y="289"/>
                  </a:lnTo>
                  <a:lnTo>
                    <a:pt x="613" y="319"/>
                  </a:lnTo>
                  <a:lnTo>
                    <a:pt x="655" y="355"/>
                  </a:lnTo>
                  <a:lnTo>
                    <a:pt x="700" y="397"/>
                  </a:lnTo>
                  <a:lnTo>
                    <a:pt x="726" y="427"/>
                  </a:lnTo>
                  <a:lnTo>
                    <a:pt x="753" y="459"/>
                  </a:lnTo>
                  <a:lnTo>
                    <a:pt x="780" y="490"/>
                  </a:lnTo>
                  <a:lnTo>
                    <a:pt x="804" y="520"/>
                  </a:lnTo>
                  <a:lnTo>
                    <a:pt x="834" y="568"/>
                  </a:lnTo>
                  <a:lnTo>
                    <a:pt x="852" y="607"/>
                  </a:lnTo>
                  <a:lnTo>
                    <a:pt x="952" y="595"/>
                  </a:lnTo>
                  <a:lnTo>
                    <a:pt x="919" y="529"/>
                  </a:lnTo>
                  <a:lnTo>
                    <a:pt x="870" y="459"/>
                  </a:lnTo>
                  <a:lnTo>
                    <a:pt x="819" y="400"/>
                  </a:lnTo>
                  <a:lnTo>
                    <a:pt x="753" y="337"/>
                  </a:lnTo>
                  <a:lnTo>
                    <a:pt x="664" y="247"/>
                  </a:lnTo>
                  <a:lnTo>
                    <a:pt x="565" y="172"/>
                  </a:lnTo>
                  <a:lnTo>
                    <a:pt x="460" y="108"/>
                  </a:lnTo>
                  <a:lnTo>
                    <a:pt x="367" y="69"/>
                  </a:lnTo>
                  <a:lnTo>
                    <a:pt x="251" y="30"/>
                  </a:lnTo>
                  <a:lnTo>
                    <a:pt x="156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2" name="Freeform 14"/>
            <p:cNvSpPr>
              <a:spLocks/>
            </p:cNvSpPr>
            <p:nvPr/>
          </p:nvSpPr>
          <p:spPr bwMode="auto">
            <a:xfrm>
              <a:off x="2261" y="1661"/>
              <a:ext cx="493" cy="434"/>
            </a:xfrm>
            <a:custGeom>
              <a:avLst/>
              <a:gdLst/>
              <a:ahLst/>
              <a:cxnLst>
                <a:cxn ang="0">
                  <a:pos x="0" y="335"/>
                </a:cxn>
                <a:cxn ang="0">
                  <a:pos x="0" y="434"/>
                </a:cxn>
                <a:cxn ang="0">
                  <a:pos x="20" y="409"/>
                </a:cxn>
                <a:cxn ang="0">
                  <a:pos x="42" y="383"/>
                </a:cxn>
                <a:cxn ang="0">
                  <a:pos x="71" y="356"/>
                </a:cxn>
                <a:cxn ang="0">
                  <a:pos x="107" y="325"/>
                </a:cxn>
                <a:cxn ang="0">
                  <a:pos x="142" y="291"/>
                </a:cxn>
                <a:cxn ang="0">
                  <a:pos x="178" y="259"/>
                </a:cxn>
                <a:cxn ang="0">
                  <a:pos x="211" y="232"/>
                </a:cxn>
                <a:cxn ang="0">
                  <a:pos x="241" y="208"/>
                </a:cxn>
                <a:cxn ang="0">
                  <a:pos x="274" y="186"/>
                </a:cxn>
                <a:cxn ang="0">
                  <a:pos x="308" y="164"/>
                </a:cxn>
                <a:cxn ang="0">
                  <a:pos x="348" y="141"/>
                </a:cxn>
                <a:cxn ang="0">
                  <a:pos x="385" y="123"/>
                </a:cxn>
                <a:cxn ang="0">
                  <a:pos x="423" y="107"/>
                </a:cxn>
                <a:cxn ang="0">
                  <a:pos x="463" y="90"/>
                </a:cxn>
                <a:cxn ang="0">
                  <a:pos x="493" y="76"/>
                </a:cxn>
                <a:cxn ang="0">
                  <a:pos x="493" y="0"/>
                </a:cxn>
                <a:cxn ang="0">
                  <a:pos x="439" y="15"/>
                </a:cxn>
                <a:cxn ang="0">
                  <a:pos x="360" y="49"/>
                </a:cxn>
                <a:cxn ang="0">
                  <a:pos x="259" y="92"/>
                </a:cxn>
                <a:cxn ang="0">
                  <a:pos x="185" y="138"/>
                </a:cxn>
                <a:cxn ang="0">
                  <a:pos x="117" y="204"/>
                </a:cxn>
                <a:cxn ang="0">
                  <a:pos x="50" y="259"/>
                </a:cxn>
                <a:cxn ang="0">
                  <a:pos x="0" y="312"/>
                </a:cxn>
                <a:cxn ang="0">
                  <a:pos x="0" y="433"/>
                </a:cxn>
                <a:cxn ang="0">
                  <a:pos x="0" y="431"/>
                </a:cxn>
                <a:cxn ang="0">
                  <a:pos x="0" y="335"/>
                </a:cxn>
              </a:cxnLst>
              <a:rect l="0" t="0" r="r" b="b"/>
              <a:pathLst>
                <a:path w="493" h="434">
                  <a:moveTo>
                    <a:pt x="0" y="335"/>
                  </a:moveTo>
                  <a:lnTo>
                    <a:pt x="0" y="434"/>
                  </a:lnTo>
                  <a:lnTo>
                    <a:pt x="20" y="409"/>
                  </a:lnTo>
                  <a:lnTo>
                    <a:pt x="42" y="383"/>
                  </a:lnTo>
                  <a:lnTo>
                    <a:pt x="71" y="356"/>
                  </a:lnTo>
                  <a:lnTo>
                    <a:pt x="107" y="325"/>
                  </a:lnTo>
                  <a:lnTo>
                    <a:pt x="142" y="291"/>
                  </a:lnTo>
                  <a:lnTo>
                    <a:pt x="178" y="259"/>
                  </a:lnTo>
                  <a:lnTo>
                    <a:pt x="211" y="232"/>
                  </a:lnTo>
                  <a:lnTo>
                    <a:pt x="241" y="208"/>
                  </a:lnTo>
                  <a:lnTo>
                    <a:pt x="274" y="186"/>
                  </a:lnTo>
                  <a:lnTo>
                    <a:pt x="308" y="164"/>
                  </a:lnTo>
                  <a:lnTo>
                    <a:pt x="348" y="141"/>
                  </a:lnTo>
                  <a:lnTo>
                    <a:pt x="385" y="123"/>
                  </a:lnTo>
                  <a:lnTo>
                    <a:pt x="423" y="107"/>
                  </a:lnTo>
                  <a:lnTo>
                    <a:pt x="463" y="90"/>
                  </a:lnTo>
                  <a:lnTo>
                    <a:pt x="493" y="76"/>
                  </a:lnTo>
                  <a:lnTo>
                    <a:pt x="493" y="0"/>
                  </a:lnTo>
                  <a:lnTo>
                    <a:pt x="439" y="15"/>
                  </a:lnTo>
                  <a:lnTo>
                    <a:pt x="360" y="49"/>
                  </a:lnTo>
                  <a:lnTo>
                    <a:pt x="259" y="92"/>
                  </a:lnTo>
                  <a:lnTo>
                    <a:pt x="185" y="138"/>
                  </a:lnTo>
                  <a:lnTo>
                    <a:pt x="117" y="204"/>
                  </a:lnTo>
                  <a:lnTo>
                    <a:pt x="50" y="259"/>
                  </a:lnTo>
                  <a:lnTo>
                    <a:pt x="0" y="312"/>
                  </a:lnTo>
                  <a:lnTo>
                    <a:pt x="0" y="433"/>
                  </a:lnTo>
                  <a:lnTo>
                    <a:pt x="0" y="431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3" name="Freeform 15"/>
            <p:cNvSpPr>
              <a:spLocks/>
            </p:cNvSpPr>
            <p:nvPr/>
          </p:nvSpPr>
          <p:spPr bwMode="auto">
            <a:xfrm>
              <a:off x="1670" y="1824"/>
              <a:ext cx="589" cy="2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3"/>
                </a:cxn>
                <a:cxn ang="0">
                  <a:pos x="38" y="90"/>
                </a:cxn>
                <a:cxn ang="0">
                  <a:pos x="77" y="97"/>
                </a:cxn>
                <a:cxn ang="0">
                  <a:pos x="114" y="106"/>
                </a:cxn>
                <a:cxn ang="0">
                  <a:pos x="152" y="115"/>
                </a:cxn>
                <a:cxn ang="0">
                  <a:pos x="196" y="126"/>
                </a:cxn>
                <a:cxn ang="0">
                  <a:pos x="244" y="138"/>
                </a:cxn>
                <a:cxn ang="0">
                  <a:pos x="304" y="156"/>
                </a:cxn>
                <a:cxn ang="0">
                  <a:pos x="362" y="172"/>
                </a:cxn>
                <a:cxn ang="0">
                  <a:pos x="400" y="185"/>
                </a:cxn>
                <a:cxn ang="0">
                  <a:pos x="445" y="203"/>
                </a:cxn>
                <a:cxn ang="0">
                  <a:pos x="494" y="223"/>
                </a:cxn>
                <a:cxn ang="0">
                  <a:pos x="538" y="243"/>
                </a:cxn>
                <a:cxn ang="0">
                  <a:pos x="570" y="259"/>
                </a:cxn>
                <a:cxn ang="0">
                  <a:pos x="589" y="270"/>
                </a:cxn>
                <a:cxn ang="0">
                  <a:pos x="589" y="167"/>
                </a:cxn>
                <a:cxn ang="0">
                  <a:pos x="552" y="141"/>
                </a:cxn>
                <a:cxn ang="0">
                  <a:pos x="478" y="105"/>
                </a:cxn>
                <a:cxn ang="0">
                  <a:pos x="392" y="69"/>
                </a:cxn>
                <a:cxn ang="0">
                  <a:pos x="315" y="49"/>
                </a:cxn>
                <a:cxn ang="0">
                  <a:pos x="226" y="24"/>
                </a:cxn>
                <a:cxn ang="0">
                  <a:pos x="137" y="7"/>
                </a:cxn>
                <a:cxn ang="0">
                  <a:pos x="74" y="1"/>
                </a:cxn>
                <a:cxn ang="0">
                  <a:pos x="0" y="0"/>
                </a:cxn>
              </a:cxnLst>
              <a:rect l="0" t="0" r="r" b="b"/>
              <a:pathLst>
                <a:path w="589" h="270">
                  <a:moveTo>
                    <a:pt x="0" y="0"/>
                  </a:moveTo>
                  <a:lnTo>
                    <a:pt x="0" y="83"/>
                  </a:lnTo>
                  <a:lnTo>
                    <a:pt x="38" y="90"/>
                  </a:lnTo>
                  <a:lnTo>
                    <a:pt x="77" y="97"/>
                  </a:lnTo>
                  <a:lnTo>
                    <a:pt x="114" y="106"/>
                  </a:lnTo>
                  <a:lnTo>
                    <a:pt x="152" y="115"/>
                  </a:lnTo>
                  <a:lnTo>
                    <a:pt x="196" y="126"/>
                  </a:lnTo>
                  <a:lnTo>
                    <a:pt x="244" y="138"/>
                  </a:lnTo>
                  <a:lnTo>
                    <a:pt x="304" y="156"/>
                  </a:lnTo>
                  <a:lnTo>
                    <a:pt x="362" y="172"/>
                  </a:lnTo>
                  <a:lnTo>
                    <a:pt x="400" y="185"/>
                  </a:lnTo>
                  <a:lnTo>
                    <a:pt x="445" y="203"/>
                  </a:lnTo>
                  <a:lnTo>
                    <a:pt x="494" y="223"/>
                  </a:lnTo>
                  <a:lnTo>
                    <a:pt x="538" y="243"/>
                  </a:lnTo>
                  <a:lnTo>
                    <a:pt x="570" y="259"/>
                  </a:lnTo>
                  <a:lnTo>
                    <a:pt x="589" y="270"/>
                  </a:lnTo>
                  <a:lnTo>
                    <a:pt x="589" y="167"/>
                  </a:lnTo>
                  <a:lnTo>
                    <a:pt x="552" y="141"/>
                  </a:lnTo>
                  <a:lnTo>
                    <a:pt x="478" y="105"/>
                  </a:lnTo>
                  <a:lnTo>
                    <a:pt x="392" y="69"/>
                  </a:lnTo>
                  <a:lnTo>
                    <a:pt x="315" y="49"/>
                  </a:lnTo>
                  <a:lnTo>
                    <a:pt x="226" y="24"/>
                  </a:lnTo>
                  <a:lnTo>
                    <a:pt x="137" y="7"/>
                  </a:lnTo>
                  <a:lnTo>
                    <a:pt x="74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4" name="Freeform 16"/>
            <p:cNvSpPr>
              <a:spLocks/>
            </p:cNvSpPr>
            <p:nvPr/>
          </p:nvSpPr>
          <p:spPr bwMode="auto">
            <a:xfrm>
              <a:off x="1109" y="1171"/>
              <a:ext cx="1645" cy="823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189" y="0"/>
                </a:cxn>
                <a:cxn ang="0">
                  <a:pos x="291" y="6"/>
                </a:cxn>
                <a:cxn ang="0">
                  <a:pos x="386" y="21"/>
                </a:cxn>
                <a:cxn ang="0">
                  <a:pos x="496" y="45"/>
                </a:cxn>
                <a:cxn ang="0">
                  <a:pos x="601" y="78"/>
                </a:cxn>
                <a:cxn ang="0">
                  <a:pos x="712" y="123"/>
                </a:cxn>
                <a:cxn ang="0">
                  <a:pos x="811" y="170"/>
                </a:cxn>
                <a:cxn ang="0">
                  <a:pos x="905" y="217"/>
                </a:cxn>
                <a:cxn ang="0">
                  <a:pos x="1001" y="271"/>
                </a:cxn>
                <a:cxn ang="0">
                  <a:pos x="1091" y="331"/>
                </a:cxn>
                <a:cxn ang="0">
                  <a:pos x="1178" y="400"/>
                </a:cxn>
                <a:cxn ang="0">
                  <a:pos x="1249" y="469"/>
                </a:cxn>
                <a:cxn ang="0">
                  <a:pos x="1297" y="533"/>
                </a:cxn>
                <a:cxn ang="0">
                  <a:pos x="1596" y="512"/>
                </a:cxn>
                <a:cxn ang="0">
                  <a:pos x="1494" y="557"/>
                </a:cxn>
                <a:cxn ang="0">
                  <a:pos x="1423" y="593"/>
                </a:cxn>
                <a:cxn ang="0">
                  <a:pos x="1364" y="630"/>
                </a:cxn>
                <a:cxn ang="0">
                  <a:pos x="1307" y="676"/>
                </a:cxn>
                <a:cxn ang="0">
                  <a:pos x="1240" y="736"/>
                </a:cxn>
                <a:cxn ang="0">
                  <a:pos x="1178" y="796"/>
                </a:cxn>
                <a:cxn ang="0">
                  <a:pos x="1124" y="811"/>
                </a:cxn>
                <a:cxn ang="0">
                  <a:pos x="1068" y="783"/>
                </a:cxn>
                <a:cxn ang="0">
                  <a:pos x="999" y="755"/>
                </a:cxn>
                <a:cxn ang="0">
                  <a:pos x="936" y="735"/>
                </a:cxn>
                <a:cxn ang="0">
                  <a:pos x="864" y="715"/>
                </a:cxn>
                <a:cxn ang="0">
                  <a:pos x="791" y="696"/>
                </a:cxn>
                <a:cxn ang="0">
                  <a:pos x="720" y="681"/>
                </a:cxn>
                <a:cxn ang="0">
                  <a:pos x="652" y="666"/>
                </a:cxn>
                <a:cxn ang="0">
                  <a:pos x="560" y="652"/>
                </a:cxn>
                <a:cxn ang="0">
                  <a:pos x="896" y="542"/>
                </a:cxn>
                <a:cxn ang="0">
                  <a:pos x="817" y="439"/>
                </a:cxn>
                <a:cxn ang="0">
                  <a:pos x="757" y="379"/>
                </a:cxn>
                <a:cxn ang="0">
                  <a:pos x="670" y="298"/>
                </a:cxn>
                <a:cxn ang="0">
                  <a:pos x="595" y="235"/>
                </a:cxn>
                <a:cxn ang="0">
                  <a:pos x="535" y="188"/>
                </a:cxn>
                <a:cxn ang="0">
                  <a:pos x="460" y="141"/>
                </a:cxn>
                <a:cxn ang="0">
                  <a:pos x="383" y="102"/>
                </a:cxn>
                <a:cxn ang="0">
                  <a:pos x="291" y="69"/>
                </a:cxn>
                <a:cxn ang="0">
                  <a:pos x="192" y="45"/>
                </a:cxn>
                <a:cxn ang="0">
                  <a:pos x="87" y="24"/>
                </a:cxn>
              </a:cxnLst>
              <a:rect l="0" t="0" r="r" b="b"/>
              <a:pathLst>
                <a:path w="1645" h="823">
                  <a:moveTo>
                    <a:pt x="0" y="6"/>
                  </a:moveTo>
                  <a:lnTo>
                    <a:pt x="90" y="0"/>
                  </a:lnTo>
                  <a:lnTo>
                    <a:pt x="135" y="0"/>
                  </a:lnTo>
                  <a:lnTo>
                    <a:pt x="189" y="0"/>
                  </a:lnTo>
                  <a:lnTo>
                    <a:pt x="240" y="3"/>
                  </a:lnTo>
                  <a:lnTo>
                    <a:pt x="291" y="6"/>
                  </a:lnTo>
                  <a:lnTo>
                    <a:pt x="341" y="12"/>
                  </a:lnTo>
                  <a:lnTo>
                    <a:pt x="386" y="21"/>
                  </a:lnTo>
                  <a:lnTo>
                    <a:pt x="436" y="30"/>
                  </a:lnTo>
                  <a:lnTo>
                    <a:pt x="496" y="45"/>
                  </a:lnTo>
                  <a:lnTo>
                    <a:pt x="550" y="63"/>
                  </a:lnTo>
                  <a:lnTo>
                    <a:pt x="601" y="78"/>
                  </a:lnTo>
                  <a:lnTo>
                    <a:pt x="658" y="99"/>
                  </a:lnTo>
                  <a:lnTo>
                    <a:pt x="712" y="123"/>
                  </a:lnTo>
                  <a:lnTo>
                    <a:pt x="766" y="147"/>
                  </a:lnTo>
                  <a:lnTo>
                    <a:pt x="811" y="170"/>
                  </a:lnTo>
                  <a:lnTo>
                    <a:pt x="862" y="194"/>
                  </a:lnTo>
                  <a:lnTo>
                    <a:pt x="905" y="217"/>
                  </a:lnTo>
                  <a:lnTo>
                    <a:pt x="953" y="244"/>
                  </a:lnTo>
                  <a:lnTo>
                    <a:pt x="1001" y="271"/>
                  </a:lnTo>
                  <a:lnTo>
                    <a:pt x="1049" y="304"/>
                  </a:lnTo>
                  <a:lnTo>
                    <a:pt x="1091" y="331"/>
                  </a:lnTo>
                  <a:lnTo>
                    <a:pt x="1136" y="367"/>
                  </a:lnTo>
                  <a:lnTo>
                    <a:pt x="1178" y="400"/>
                  </a:lnTo>
                  <a:lnTo>
                    <a:pt x="1217" y="433"/>
                  </a:lnTo>
                  <a:lnTo>
                    <a:pt x="1249" y="469"/>
                  </a:lnTo>
                  <a:lnTo>
                    <a:pt x="1276" y="500"/>
                  </a:lnTo>
                  <a:lnTo>
                    <a:pt x="1297" y="533"/>
                  </a:lnTo>
                  <a:lnTo>
                    <a:pt x="1645" y="489"/>
                  </a:lnTo>
                  <a:lnTo>
                    <a:pt x="1596" y="512"/>
                  </a:lnTo>
                  <a:lnTo>
                    <a:pt x="1539" y="536"/>
                  </a:lnTo>
                  <a:lnTo>
                    <a:pt x="1494" y="557"/>
                  </a:lnTo>
                  <a:lnTo>
                    <a:pt x="1460" y="573"/>
                  </a:lnTo>
                  <a:lnTo>
                    <a:pt x="1423" y="593"/>
                  </a:lnTo>
                  <a:lnTo>
                    <a:pt x="1393" y="611"/>
                  </a:lnTo>
                  <a:lnTo>
                    <a:pt x="1364" y="630"/>
                  </a:lnTo>
                  <a:lnTo>
                    <a:pt x="1335" y="653"/>
                  </a:lnTo>
                  <a:lnTo>
                    <a:pt x="1307" y="676"/>
                  </a:lnTo>
                  <a:lnTo>
                    <a:pt x="1273" y="705"/>
                  </a:lnTo>
                  <a:lnTo>
                    <a:pt x="1240" y="736"/>
                  </a:lnTo>
                  <a:lnTo>
                    <a:pt x="1211" y="762"/>
                  </a:lnTo>
                  <a:lnTo>
                    <a:pt x="1178" y="796"/>
                  </a:lnTo>
                  <a:lnTo>
                    <a:pt x="1151" y="823"/>
                  </a:lnTo>
                  <a:lnTo>
                    <a:pt x="1124" y="811"/>
                  </a:lnTo>
                  <a:lnTo>
                    <a:pt x="1097" y="796"/>
                  </a:lnTo>
                  <a:lnTo>
                    <a:pt x="1068" y="783"/>
                  </a:lnTo>
                  <a:lnTo>
                    <a:pt x="1034" y="769"/>
                  </a:lnTo>
                  <a:lnTo>
                    <a:pt x="999" y="755"/>
                  </a:lnTo>
                  <a:lnTo>
                    <a:pt x="967" y="744"/>
                  </a:lnTo>
                  <a:lnTo>
                    <a:pt x="936" y="735"/>
                  </a:lnTo>
                  <a:lnTo>
                    <a:pt x="901" y="724"/>
                  </a:lnTo>
                  <a:lnTo>
                    <a:pt x="864" y="715"/>
                  </a:lnTo>
                  <a:lnTo>
                    <a:pt x="826" y="705"/>
                  </a:lnTo>
                  <a:lnTo>
                    <a:pt x="791" y="696"/>
                  </a:lnTo>
                  <a:lnTo>
                    <a:pt x="757" y="687"/>
                  </a:lnTo>
                  <a:lnTo>
                    <a:pt x="720" y="681"/>
                  </a:lnTo>
                  <a:lnTo>
                    <a:pt x="685" y="673"/>
                  </a:lnTo>
                  <a:lnTo>
                    <a:pt x="652" y="666"/>
                  </a:lnTo>
                  <a:lnTo>
                    <a:pt x="613" y="658"/>
                  </a:lnTo>
                  <a:lnTo>
                    <a:pt x="560" y="652"/>
                  </a:lnTo>
                  <a:lnTo>
                    <a:pt x="920" y="590"/>
                  </a:lnTo>
                  <a:lnTo>
                    <a:pt x="896" y="542"/>
                  </a:lnTo>
                  <a:lnTo>
                    <a:pt x="868" y="506"/>
                  </a:lnTo>
                  <a:lnTo>
                    <a:pt x="817" y="439"/>
                  </a:lnTo>
                  <a:lnTo>
                    <a:pt x="787" y="409"/>
                  </a:lnTo>
                  <a:lnTo>
                    <a:pt x="757" y="379"/>
                  </a:lnTo>
                  <a:lnTo>
                    <a:pt x="703" y="328"/>
                  </a:lnTo>
                  <a:lnTo>
                    <a:pt x="670" y="298"/>
                  </a:lnTo>
                  <a:lnTo>
                    <a:pt x="631" y="262"/>
                  </a:lnTo>
                  <a:lnTo>
                    <a:pt x="595" y="235"/>
                  </a:lnTo>
                  <a:lnTo>
                    <a:pt x="565" y="211"/>
                  </a:lnTo>
                  <a:lnTo>
                    <a:pt x="535" y="188"/>
                  </a:lnTo>
                  <a:lnTo>
                    <a:pt x="499" y="164"/>
                  </a:lnTo>
                  <a:lnTo>
                    <a:pt x="460" y="141"/>
                  </a:lnTo>
                  <a:lnTo>
                    <a:pt x="421" y="123"/>
                  </a:lnTo>
                  <a:lnTo>
                    <a:pt x="383" y="102"/>
                  </a:lnTo>
                  <a:lnTo>
                    <a:pt x="335" y="84"/>
                  </a:lnTo>
                  <a:lnTo>
                    <a:pt x="291" y="69"/>
                  </a:lnTo>
                  <a:lnTo>
                    <a:pt x="240" y="57"/>
                  </a:lnTo>
                  <a:lnTo>
                    <a:pt x="192" y="45"/>
                  </a:lnTo>
                  <a:lnTo>
                    <a:pt x="141" y="33"/>
                  </a:lnTo>
                  <a:lnTo>
                    <a:pt x="87" y="24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310" name="Group 22"/>
          <p:cNvGrpSpPr>
            <a:grpSpLocks/>
          </p:cNvGrpSpPr>
          <p:nvPr/>
        </p:nvGrpSpPr>
        <p:grpSpPr bwMode="auto">
          <a:xfrm rot="1981498" flipH="1">
            <a:off x="4953000" y="1752600"/>
            <a:ext cx="2392363" cy="1265238"/>
            <a:chOff x="1109" y="1171"/>
            <a:chExt cx="1645" cy="924"/>
          </a:xfrm>
        </p:grpSpPr>
        <p:sp>
          <p:nvSpPr>
            <p:cNvPr id="12311" name="Freeform 23"/>
            <p:cNvSpPr>
              <a:spLocks/>
            </p:cNvSpPr>
            <p:nvPr/>
          </p:nvSpPr>
          <p:spPr bwMode="auto">
            <a:xfrm>
              <a:off x="1110" y="1174"/>
              <a:ext cx="952" cy="60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5"/>
                </a:cxn>
                <a:cxn ang="0">
                  <a:pos x="69" y="57"/>
                </a:cxn>
                <a:cxn ang="0">
                  <a:pos x="132" y="72"/>
                </a:cxn>
                <a:cxn ang="0">
                  <a:pos x="189" y="90"/>
                </a:cxn>
                <a:cxn ang="0">
                  <a:pos x="248" y="108"/>
                </a:cxn>
                <a:cxn ang="0">
                  <a:pos x="298" y="126"/>
                </a:cxn>
                <a:cxn ang="0">
                  <a:pos x="340" y="144"/>
                </a:cxn>
                <a:cxn ang="0">
                  <a:pos x="379" y="160"/>
                </a:cxn>
                <a:cxn ang="0">
                  <a:pos x="424" y="181"/>
                </a:cxn>
                <a:cxn ang="0">
                  <a:pos x="463" y="205"/>
                </a:cxn>
                <a:cxn ang="0">
                  <a:pos x="508" y="235"/>
                </a:cxn>
                <a:cxn ang="0">
                  <a:pos x="544" y="262"/>
                </a:cxn>
                <a:cxn ang="0">
                  <a:pos x="580" y="289"/>
                </a:cxn>
                <a:cxn ang="0">
                  <a:pos x="613" y="319"/>
                </a:cxn>
                <a:cxn ang="0">
                  <a:pos x="655" y="355"/>
                </a:cxn>
                <a:cxn ang="0">
                  <a:pos x="700" y="397"/>
                </a:cxn>
                <a:cxn ang="0">
                  <a:pos x="726" y="427"/>
                </a:cxn>
                <a:cxn ang="0">
                  <a:pos x="753" y="459"/>
                </a:cxn>
                <a:cxn ang="0">
                  <a:pos x="780" y="490"/>
                </a:cxn>
                <a:cxn ang="0">
                  <a:pos x="804" y="520"/>
                </a:cxn>
                <a:cxn ang="0">
                  <a:pos x="834" y="568"/>
                </a:cxn>
                <a:cxn ang="0">
                  <a:pos x="852" y="607"/>
                </a:cxn>
                <a:cxn ang="0">
                  <a:pos x="952" y="595"/>
                </a:cxn>
                <a:cxn ang="0">
                  <a:pos x="919" y="529"/>
                </a:cxn>
                <a:cxn ang="0">
                  <a:pos x="870" y="459"/>
                </a:cxn>
                <a:cxn ang="0">
                  <a:pos x="819" y="400"/>
                </a:cxn>
                <a:cxn ang="0">
                  <a:pos x="753" y="337"/>
                </a:cxn>
                <a:cxn ang="0">
                  <a:pos x="664" y="247"/>
                </a:cxn>
                <a:cxn ang="0">
                  <a:pos x="565" y="172"/>
                </a:cxn>
                <a:cxn ang="0">
                  <a:pos x="460" y="108"/>
                </a:cxn>
                <a:cxn ang="0">
                  <a:pos x="367" y="69"/>
                </a:cxn>
                <a:cxn ang="0">
                  <a:pos x="251" y="30"/>
                </a:cxn>
                <a:cxn ang="0">
                  <a:pos x="156" y="15"/>
                </a:cxn>
                <a:cxn ang="0">
                  <a:pos x="0" y="0"/>
                </a:cxn>
              </a:cxnLst>
              <a:rect l="0" t="0" r="r" b="b"/>
              <a:pathLst>
                <a:path w="952" h="607">
                  <a:moveTo>
                    <a:pt x="0" y="0"/>
                  </a:moveTo>
                  <a:lnTo>
                    <a:pt x="0" y="45"/>
                  </a:lnTo>
                  <a:lnTo>
                    <a:pt x="69" y="57"/>
                  </a:lnTo>
                  <a:lnTo>
                    <a:pt x="132" y="72"/>
                  </a:lnTo>
                  <a:lnTo>
                    <a:pt x="189" y="90"/>
                  </a:lnTo>
                  <a:lnTo>
                    <a:pt x="248" y="108"/>
                  </a:lnTo>
                  <a:lnTo>
                    <a:pt x="298" y="126"/>
                  </a:lnTo>
                  <a:lnTo>
                    <a:pt x="340" y="144"/>
                  </a:lnTo>
                  <a:lnTo>
                    <a:pt x="379" y="160"/>
                  </a:lnTo>
                  <a:lnTo>
                    <a:pt x="424" y="181"/>
                  </a:lnTo>
                  <a:lnTo>
                    <a:pt x="463" y="205"/>
                  </a:lnTo>
                  <a:lnTo>
                    <a:pt x="508" y="235"/>
                  </a:lnTo>
                  <a:lnTo>
                    <a:pt x="544" y="262"/>
                  </a:lnTo>
                  <a:lnTo>
                    <a:pt x="580" y="289"/>
                  </a:lnTo>
                  <a:lnTo>
                    <a:pt x="613" y="319"/>
                  </a:lnTo>
                  <a:lnTo>
                    <a:pt x="655" y="355"/>
                  </a:lnTo>
                  <a:lnTo>
                    <a:pt x="700" y="397"/>
                  </a:lnTo>
                  <a:lnTo>
                    <a:pt x="726" y="427"/>
                  </a:lnTo>
                  <a:lnTo>
                    <a:pt x="753" y="459"/>
                  </a:lnTo>
                  <a:lnTo>
                    <a:pt x="780" y="490"/>
                  </a:lnTo>
                  <a:lnTo>
                    <a:pt x="804" y="520"/>
                  </a:lnTo>
                  <a:lnTo>
                    <a:pt x="834" y="568"/>
                  </a:lnTo>
                  <a:lnTo>
                    <a:pt x="852" y="607"/>
                  </a:lnTo>
                  <a:lnTo>
                    <a:pt x="952" y="595"/>
                  </a:lnTo>
                  <a:lnTo>
                    <a:pt x="919" y="529"/>
                  </a:lnTo>
                  <a:lnTo>
                    <a:pt x="870" y="459"/>
                  </a:lnTo>
                  <a:lnTo>
                    <a:pt x="819" y="400"/>
                  </a:lnTo>
                  <a:lnTo>
                    <a:pt x="753" y="337"/>
                  </a:lnTo>
                  <a:lnTo>
                    <a:pt x="664" y="247"/>
                  </a:lnTo>
                  <a:lnTo>
                    <a:pt x="565" y="172"/>
                  </a:lnTo>
                  <a:lnTo>
                    <a:pt x="460" y="108"/>
                  </a:lnTo>
                  <a:lnTo>
                    <a:pt x="367" y="69"/>
                  </a:lnTo>
                  <a:lnTo>
                    <a:pt x="251" y="30"/>
                  </a:lnTo>
                  <a:lnTo>
                    <a:pt x="156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2" name="Freeform 24"/>
            <p:cNvSpPr>
              <a:spLocks/>
            </p:cNvSpPr>
            <p:nvPr/>
          </p:nvSpPr>
          <p:spPr bwMode="auto">
            <a:xfrm>
              <a:off x="2261" y="1661"/>
              <a:ext cx="493" cy="434"/>
            </a:xfrm>
            <a:custGeom>
              <a:avLst/>
              <a:gdLst/>
              <a:ahLst/>
              <a:cxnLst>
                <a:cxn ang="0">
                  <a:pos x="0" y="335"/>
                </a:cxn>
                <a:cxn ang="0">
                  <a:pos x="0" y="434"/>
                </a:cxn>
                <a:cxn ang="0">
                  <a:pos x="20" y="409"/>
                </a:cxn>
                <a:cxn ang="0">
                  <a:pos x="42" y="383"/>
                </a:cxn>
                <a:cxn ang="0">
                  <a:pos x="71" y="356"/>
                </a:cxn>
                <a:cxn ang="0">
                  <a:pos x="107" y="325"/>
                </a:cxn>
                <a:cxn ang="0">
                  <a:pos x="142" y="291"/>
                </a:cxn>
                <a:cxn ang="0">
                  <a:pos x="178" y="259"/>
                </a:cxn>
                <a:cxn ang="0">
                  <a:pos x="211" y="232"/>
                </a:cxn>
                <a:cxn ang="0">
                  <a:pos x="241" y="208"/>
                </a:cxn>
                <a:cxn ang="0">
                  <a:pos x="274" y="186"/>
                </a:cxn>
                <a:cxn ang="0">
                  <a:pos x="308" y="164"/>
                </a:cxn>
                <a:cxn ang="0">
                  <a:pos x="348" y="141"/>
                </a:cxn>
                <a:cxn ang="0">
                  <a:pos x="385" y="123"/>
                </a:cxn>
                <a:cxn ang="0">
                  <a:pos x="423" y="107"/>
                </a:cxn>
                <a:cxn ang="0">
                  <a:pos x="463" y="90"/>
                </a:cxn>
                <a:cxn ang="0">
                  <a:pos x="493" y="76"/>
                </a:cxn>
                <a:cxn ang="0">
                  <a:pos x="493" y="0"/>
                </a:cxn>
                <a:cxn ang="0">
                  <a:pos x="439" y="15"/>
                </a:cxn>
                <a:cxn ang="0">
                  <a:pos x="360" y="49"/>
                </a:cxn>
                <a:cxn ang="0">
                  <a:pos x="259" y="92"/>
                </a:cxn>
                <a:cxn ang="0">
                  <a:pos x="185" y="138"/>
                </a:cxn>
                <a:cxn ang="0">
                  <a:pos x="117" y="204"/>
                </a:cxn>
                <a:cxn ang="0">
                  <a:pos x="50" y="259"/>
                </a:cxn>
                <a:cxn ang="0">
                  <a:pos x="0" y="312"/>
                </a:cxn>
                <a:cxn ang="0">
                  <a:pos x="0" y="433"/>
                </a:cxn>
                <a:cxn ang="0">
                  <a:pos x="0" y="431"/>
                </a:cxn>
                <a:cxn ang="0">
                  <a:pos x="0" y="335"/>
                </a:cxn>
              </a:cxnLst>
              <a:rect l="0" t="0" r="r" b="b"/>
              <a:pathLst>
                <a:path w="493" h="434">
                  <a:moveTo>
                    <a:pt x="0" y="335"/>
                  </a:moveTo>
                  <a:lnTo>
                    <a:pt x="0" y="434"/>
                  </a:lnTo>
                  <a:lnTo>
                    <a:pt x="20" y="409"/>
                  </a:lnTo>
                  <a:lnTo>
                    <a:pt x="42" y="383"/>
                  </a:lnTo>
                  <a:lnTo>
                    <a:pt x="71" y="356"/>
                  </a:lnTo>
                  <a:lnTo>
                    <a:pt x="107" y="325"/>
                  </a:lnTo>
                  <a:lnTo>
                    <a:pt x="142" y="291"/>
                  </a:lnTo>
                  <a:lnTo>
                    <a:pt x="178" y="259"/>
                  </a:lnTo>
                  <a:lnTo>
                    <a:pt x="211" y="232"/>
                  </a:lnTo>
                  <a:lnTo>
                    <a:pt x="241" y="208"/>
                  </a:lnTo>
                  <a:lnTo>
                    <a:pt x="274" y="186"/>
                  </a:lnTo>
                  <a:lnTo>
                    <a:pt x="308" y="164"/>
                  </a:lnTo>
                  <a:lnTo>
                    <a:pt x="348" y="141"/>
                  </a:lnTo>
                  <a:lnTo>
                    <a:pt x="385" y="123"/>
                  </a:lnTo>
                  <a:lnTo>
                    <a:pt x="423" y="107"/>
                  </a:lnTo>
                  <a:lnTo>
                    <a:pt x="463" y="90"/>
                  </a:lnTo>
                  <a:lnTo>
                    <a:pt x="493" y="76"/>
                  </a:lnTo>
                  <a:lnTo>
                    <a:pt x="493" y="0"/>
                  </a:lnTo>
                  <a:lnTo>
                    <a:pt x="439" y="15"/>
                  </a:lnTo>
                  <a:lnTo>
                    <a:pt x="360" y="49"/>
                  </a:lnTo>
                  <a:lnTo>
                    <a:pt x="259" y="92"/>
                  </a:lnTo>
                  <a:lnTo>
                    <a:pt x="185" y="138"/>
                  </a:lnTo>
                  <a:lnTo>
                    <a:pt x="117" y="204"/>
                  </a:lnTo>
                  <a:lnTo>
                    <a:pt x="50" y="259"/>
                  </a:lnTo>
                  <a:lnTo>
                    <a:pt x="0" y="312"/>
                  </a:lnTo>
                  <a:lnTo>
                    <a:pt x="0" y="433"/>
                  </a:lnTo>
                  <a:lnTo>
                    <a:pt x="0" y="431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3" name="Freeform 25"/>
            <p:cNvSpPr>
              <a:spLocks/>
            </p:cNvSpPr>
            <p:nvPr/>
          </p:nvSpPr>
          <p:spPr bwMode="auto">
            <a:xfrm>
              <a:off x="1670" y="1824"/>
              <a:ext cx="589" cy="2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3"/>
                </a:cxn>
                <a:cxn ang="0">
                  <a:pos x="38" y="90"/>
                </a:cxn>
                <a:cxn ang="0">
                  <a:pos x="77" y="97"/>
                </a:cxn>
                <a:cxn ang="0">
                  <a:pos x="114" y="106"/>
                </a:cxn>
                <a:cxn ang="0">
                  <a:pos x="152" y="115"/>
                </a:cxn>
                <a:cxn ang="0">
                  <a:pos x="196" y="126"/>
                </a:cxn>
                <a:cxn ang="0">
                  <a:pos x="244" y="138"/>
                </a:cxn>
                <a:cxn ang="0">
                  <a:pos x="304" y="156"/>
                </a:cxn>
                <a:cxn ang="0">
                  <a:pos x="362" y="172"/>
                </a:cxn>
                <a:cxn ang="0">
                  <a:pos x="400" y="185"/>
                </a:cxn>
                <a:cxn ang="0">
                  <a:pos x="445" y="203"/>
                </a:cxn>
                <a:cxn ang="0">
                  <a:pos x="494" y="223"/>
                </a:cxn>
                <a:cxn ang="0">
                  <a:pos x="538" y="243"/>
                </a:cxn>
                <a:cxn ang="0">
                  <a:pos x="570" y="259"/>
                </a:cxn>
                <a:cxn ang="0">
                  <a:pos x="589" y="270"/>
                </a:cxn>
                <a:cxn ang="0">
                  <a:pos x="589" y="167"/>
                </a:cxn>
                <a:cxn ang="0">
                  <a:pos x="552" y="141"/>
                </a:cxn>
                <a:cxn ang="0">
                  <a:pos x="478" y="105"/>
                </a:cxn>
                <a:cxn ang="0">
                  <a:pos x="392" y="69"/>
                </a:cxn>
                <a:cxn ang="0">
                  <a:pos x="315" y="49"/>
                </a:cxn>
                <a:cxn ang="0">
                  <a:pos x="226" y="24"/>
                </a:cxn>
                <a:cxn ang="0">
                  <a:pos x="137" y="7"/>
                </a:cxn>
                <a:cxn ang="0">
                  <a:pos x="74" y="1"/>
                </a:cxn>
                <a:cxn ang="0">
                  <a:pos x="0" y="0"/>
                </a:cxn>
              </a:cxnLst>
              <a:rect l="0" t="0" r="r" b="b"/>
              <a:pathLst>
                <a:path w="589" h="270">
                  <a:moveTo>
                    <a:pt x="0" y="0"/>
                  </a:moveTo>
                  <a:lnTo>
                    <a:pt x="0" y="83"/>
                  </a:lnTo>
                  <a:lnTo>
                    <a:pt x="38" y="90"/>
                  </a:lnTo>
                  <a:lnTo>
                    <a:pt x="77" y="97"/>
                  </a:lnTo>
                  <a:lnTo>
                    <a:pt x="114" y="106"/>
                  </a:lnTo>
                  <a:lnTo>
                    <a:pt x="152" y="115"/>
                  </a:lnTo>
                  <a:lnTo>
                    <a:pt x="196" y="126"/>
                  </a:lnTo>
                  <a:lnTo>
                    <a:pt x="244" y="138"/>
                  </a:lnTo>
                  <a:lnTo>
                    <a:pt x="304" y="156"/>
                  </a:lnTo>
                  <a:lnTo>
                    <a:pt x="362" y="172"/>
                  </a:lnTo>
                  <a:lnTo>
                    <a:pt x="400" y="185"/>
                  </a:lnTo>
                  <a:lnTo>
                    <a:pt x="445" y="203"/>
                  </a:lnTo>
                  <a:lnTo>
                    <a:pt x="494" y="223"/>
                  </a:lnTo>
                  <a:lnTo>
                    <a:pt x="538" y="243"/>
                  </a:lnTo>
                  <a:lnTo>
                    <a:pt x="570" y="259"/>
                  </a:lnTo>
                  <a:lnTo>
                    <a:pt x="589" y="270"/>
                  </a:lnTo>
                  <a:lnTo>
                    <a:pt x="589" y="167"/>
                  </a:lnTo>
                  <a:lnTo>
                    <a:pt x="552" y="141"/>
                  </a:lnTo>
                  <a:lnTo>
                    <a:pt x="478" y="105"/>
                  </a:lnTo>
                  <a:lnTo>
                    <a:pt x="392" y="69"/>
                  </a:lnTo>
                  <a:lnTo>
                    <a:pt x="315" y="49"/>
                  </a:lnTo>
                  <a:lnTo>
                    <a:pt x="226" y="24"/>
                  </a:lnTo>
                  <a:lnTo>
                    <a:pt x="137" y="7"/>
                  </a:lnTo>
                  <a:lnTo>
                    <a:pt x="74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4" name="Freeform 26"/>
            <p:cNvSpPr>
              <a:spLocks/>
            </p:cNvSpPr>
            <p:nvPr/>
          </p:nvSpPr>
          <p:spPr bwMode="auto">
            <a:xfrm>
              <a:off x="1109" y="1171"/>
              <a:ext cx="1645" cy="823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189" y="0"/>
                </a:cxn>
                <a:cxn ang="0">
                  <a:pos x="291" y="6"/>
                </a:cxn>
                <a:cxn ang="0">
                  <a:pos x="386" y="21"/>
                </a:cxn>
                <a:cxn ang="0">
                  <a:pos x="496" y="45"/>
                </a:cxn>
                <a:cxn ang="0">
                  <a:pos x="601" y="78"/>
                </a:cxn>
                <a:cxn ang="0">
                  <a:pos x="712" y="123"/>
                </a:cxn>
                <a:cxn ang="0">
                  <a:pos x="811" y="170"/>
                </a:cxn>
                <a:cxn ang="0">
                  <a:pos x="905" y="217"/>
                </a:cxn>
                <a:cxn ang="0">
                  <a:pos x="1001" y="271"/>
                </a:cxn>
                <a:cxn ang="0">
                  <a:pos x="1091" y="331"/>
                </a:cxn>
                <a:cxn ang="0">
                  <a:pos x="1178" y="400"/>
                </a:cxn>
                <a:cxn ang="0">
                  <a:pos x="1249" y="469"/>
                </a:cxn>
                <a:cxn ang="0">
                  <a:pos x="1297" y="533"/>
                </a:cxn>
                <a:cxn ang="0">
                  <a:pos x="1596" y="512"/>
                </a:cxn>
                <a:cxn ang="0">
                  <a:pos x="1494" y="557"/>
                </a:cxn>
                <a:cxn ang="0">
                  <a:pos x="1423" y="593"/>
                </a:cxn>
                <a:cxn ang="0">
                  <a:pos x="1364" y="630"/>
                </a:cxn>
                <a:cxn ang="0">
                  <a:pos x="1307" y="676"/>
                </a:cxn>
                <a:cxn ang="0">
                  <a:pos x="1240" y="736"/>
                </a:cxn>
                <a:cxn ang="0">
                  <a:pos x="1178" y="796"/>
                </a:cxn>
                <a:cxn ang="0">
                  <a:pos x="1124" y="811"/>
                </a:cxn>
                <a:cxn ang="0">
                  <a:pos x="1068" y="783"/>
                </a:cxn>
                <a:cxn ang="0">
                  <a:pos x="999" y="755"/>
                </a:cxn>
                <a:cxn ang="0">
                  <a:pos x="936" y="735"/>
                </a:cxn>
                <a:cxn ang="0">
                  <a:pos x="864" y="715"/>
                </a:cxn>
                <a:cxn ang="0">
                  <a:pos x="791" y="696"/>
                </a:cxn>
                <a:cxn ang="0">
                  <a:pos x="720" y="681"/>
                </a:cxn>
                <a:cxn ang="0">
                  <a:pos x="652" y="666"/>
                </a:cxn>
                <a:cxn ang="0">
                  <a:pos x="560" y="652"/>
                </a:cxn>
                <a:cxn ang="0">
                  <a:pos x="896" y="542"/>
                </a:cxn>
                <a:cxn ang="0">
                  <a:pos x="817" y="439"/>
                </a:cxn>
                <a:cxn ang="0">
                  <a:pos x="757" y="379"/>
                </a:cxn>
                <a:cxn ang="0">
                  <a:pos x="670" y="298"/>
                </a:cxn>
                <a:cxn ang="0">
                  <a:pos x="595" y="235"/>
                </a:cxn>
                <a:cxn ang="0">
                  <a:pos x="535" y="188"/>
                </a:cxn>
                <a:cxn ang="0">
                  <a:pos x="460" y="141"/>
                </a:cxn>
                <a:cxn ang="0">
                  <a:pos x="383" y="102"/>
                </a:cxn>
                <a:cxn ang="0">
                  <a:pos x="291" y="69"/>
                </a:cxn>
                <a:cxn ang="0">
                  <a:pos x="192" y="45"/>
                </a:cxn>
                <a:cxn ang="0">
                  <a:pos x="87" y="24"/>
                </a:cxn>
              </a:cxnLst>
              <a:rect l="0" t="0" r="r" b="b"/>
              <a:pathLst>
                <a:path w="1645" h="823">
                  <a:moveTo>
                    <a:pt x="0" y="6"/>
                  </a:moveTo>
                  <a:lnTo>
                    <a:pt x="90" y="0"/>
                  </a:lnTo>
                  <a:lnTo>
                    <a:pt x="135" y="0"/>
                  </a:lnTo>
                  <a:lnTo>
                    <a:pt x="189" y="0"/>
                  </a:lnTo>
                  <a:lnTo>
                    <a:pt x="240" y="3"/>
                  </a:lnTo>
                  <a:lnTo>
                    <a:pt x="291" y="6"/>
                  </a:lnTo>
                  <a:lnTo>
                    <a:pt x="341" y="12"/>
                  </a:lnTo>
                  <a:lnTo>
                    <a:pt x="386" y="21"/>
                  </a:lnTo>
                  <a:lnTo>
                    <a:pt x="436" y="30"/>
                  </a:lnTo>
                  <a:lnTo>
                    <a:pt x="496" y="45"/>
                  </a:lnTo>
                  <a:lnTo>
                    <a:pt x="550" y="63"/>
                  </a:lnTo>
                  <a:lnTo>
                    <a:pt x="601" y="78"/>
                  </a:lnTo>
                  <a:lnTo>
                    <a:pt x="658" y="99"/>
                  </a:lnTo>
                  <a:lnTo>
                    <a:pt x="712" y="123"/>
                  </a:lnTo>
                  <a:lnTo>
                    <a:pt x="766" y="147"/>
                  </a:lnTo>
                  <a:lnTo>
                    <a:pt x="811" y="170"/>
                  </a:lnTo>
                  <a:lnTo>
                    <a:pt x="862" y="194"/>
                  </a:lnTo>
                  <a:lnTo>
                    <a:pt x="905" y="217"/>
                  </a:lnTo>
                  <a:lnTo>
                    <a:pt x="953" y="244"/>
                  </a:lnTo>
                  <a:lnTo>
                    <a:pt x="1001" y="271"/>
                  </a:lnTo>
                  <a:lnTo>
                    <a:pt x="1049" y="304"/>
                  </a:lnTo>
                  <a:lnTo>
                    <a:pt x="1091" y="331"/>
                  </a:lnTo>
                  <a:lnTo>
                    <a:pt x="1136" y="367"/>
                  </a:lnTo>
                  <a:lnTo>
                    <a:pt x="1178" y="400"/>
                  </a:lnTo>
                  <a:lnTo>
                    <a:pt x="1217" y="433"/>
                  </a:lnTo>
                  <a:lnTo>
                    <a:pt x="1249" y="469"/>
                  </a:lnTo>
                  <a:lnTo>
                    <a:pt x="1276" y="500"/>
                  </a:lnTo>
                  <a:lnTo>
                    <a:pt x="1297" y="533"/>
                  </a:lnTo>
                  <a:lnTo>
                    <a:pt x="1645" y="489"/>
                  </a:lnTo>
                  <a:lnTo>
                    <a:pt x="1596" y="512"/>
                  </a:lnTo>
                  <a:lnTo>
                    <a:pt x="1539" y="536"/>
                  </a:lnTo>
                  <a:lnTo>
                    <a:pt x="1494" y="557"/>
                  </a:lnTo>
                  <a:lnTo>
                    <a:pt x="1460" y="573"/>
                  </a:lnTo>
                  <a:lnTo>
                    <a:pt x="1423" y="593"/>
                  </a:lnTo>
                  <a:lnTo>
                    <a:pt x="1393" y="611"/>
                  </a:lnTo>
                  <a:lnTo>
                    <a:pt x="1364" y="630"/>
                  </a:lnTo>
                  <a:lnTo>
                    <a:pt x="1335" y="653"/>
                  </a:lnTo>
                  <a:lnTo>
                    <a:pt x="1307" y="676"/>
                  </a:lnTo>
                  <a:lnTo>
                    <a:pt x="1273" y="705"/>
                  </a:lnTo>
                  <a:lnTo>
                    <a:pt x="1240" y="736"/>
                  </a:lnTo>
                  <a:lnTo>
                    <a:pt x="1211" y="762"/>
                  </a:lnTo>
                  <a:lnTo>
                    <a:pt x="1178" y="796"/>
                  </a:lnTo>
                  <a:lnTo>
                    <a:pt x="1151" y="823"/>
                  </a:lnTo>
                  <a:lnTo>
                    <a:pt x="1124" y="811"/>
                  </a:lnTo>
                  <a:lnTo>
                    <a:pt x="1097" y="796"/>
                  </a:lnTo>
                  <a:lnTo>
                    <a:pt x="1068" y="783"/>
                  </a:lnTo>
                  <a:lnTo>
                    <a:pt x="1034" y="769"/>
                  </a:lnTo>
                  <a:lnTo>
                    <a:pt x="999" y="755"/>
                  </a:lnTo>
                  <a:lnTo>
                    <a:pt x="967" y="744"/>
                  </a:lnTo>
                  <a:lnTo>
                    <a:pt x="936" y="735"/>
                  </a:lnTo>
                  <a:lnTo>
                    <a:pt x="901" y="724"/>
                  </a:lnTo>
                  <a:lnTo>
                    <a:pt x="864" y="715"/>
                  </a:lnTo>
                  <a:lnTo>
                    <a:pt x="826" y="705"/>
                  </a:lnTo>
                  <a:lnTo>
                    <a:pt x="791" y="696"/>
                  </a:lnTo>
                  <a:lnTo>
                    <a:pt x="757" y="687"/>
                  </a:lnTo>
                  <a:lnTo>
                    <a:pt x="720" y="681"/>
                  </a:lnTo>
                  <a:lnTo>
                    <a:pt x="685" y="673"/>
                  </a:lnTo>
                  <a:lnTo>
                    <a:pt x="652" y="666"/>
                  </a:lnTo>
                  <a:lnTo>
                    <a:pt x="613" y="658"/>
                  </a:lnTo>
                  <a:lnTo>
                    <a:pt x="560" y="652"/>
                  </a:lnTo>
                  <a:lnTo>
                    <a:pt x="920" y="590"/>
                  </a:lnTo>
                  <a:lnTo>
                    <a:pt x="896" y="542"/>
                  </a:lnTo>
                  <a:lnTo>
                    <a:pt x="868" y="506"/>
                  </a:lnTo>
                  <a:lnTo>
                    <a:pt x="817" y="439"/>
                  </a:lnTo>
                  <a:lnTo>
                    <a:pt x="787" y="409"/>
                  </a:lnTo>
                  <a:lnTo>
                    <a:pt x="757" y="379"/>
                  </a:lnTo>
                  <a:lnTo>
                    <a:pt x="703" y="328"/>
                  </a:lnTo>
                  <a:lnTo>
                    <a:pt x="670" y="298"/>
                  </a:lnTo>
                  <a:lnTo>
                    <a:pt x="631" y="262"/>
                  </a:lnTo>
                  <a:lnTo>
                    <a:pt x="595" y="235"/>
                  </a:lnTo>
                  <a:lnTo>
                    <a:pt x="565" y="211"/>
                  </a:lnTo>
                  <a:lnTo>
                    <a:pt x="535" y="188"/>
                  </a:lnTo>
                  <a:lnTo>
                    <a:pt x="499" y="164"/>
                  </a:lnTo>
                  <a:lnTo>
                    <a:pt x="460" y="141"/>
                  </a:lnTo>
                  <a:lnTo>
                    <a:pt x="421" y="123"/>
                  </a:lnTo>
                  <a:lnTo>
                    <a:pt x="383" y="102"/>
                  </a:lnTo>
                  <a:lnTo>
                    <a:pt x="335" y="84"/>
                  </a:lnTo>
                  <a:lnTo>
                    <a:pt x="291" y="69"/>
                  </a:lnTo>
                  <a:lnTo>
                    <a:pt x="240" y="57"/>
                  </a:lnTo>
                  <a:lnTo>
                    <a:pt x="192" y="45"/>
                  </a:lnTo>
                  <a:lnTo>
                    <a:pt x="141" y="33"/>
                  </a:lnTo>
                  <a:lnTo>
                    <a:pt x="87" y="24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315" name="Group 27"/>
          <p:cNvGrpSpPr>
            <a:grpSpLocks/>
          </p:cNvGrpSpPr>
          <p:nvPr/>
        </p:nvGrpSpPr>
        <p:grpSpPr bwMode="auto">
          <a:xfrm rot="10391902">
            <a:off x="4500563" y="3689350"/>
            <a:ext cx="2438400" cy="1466850"/>
            <a:chOff x="1109" y="1171"/>
            <a:chExt cx="1645" cy="924"/>
          </a:xfrm>
        </p:grpSpPr>
        <p:sp>
          <p:nvSpPr>
            <p:cNvPr id="12316" name="Freeform 28"/>
            <p:cNvSpPr>
              <a:spLocks/>
            </p:cNvSpPr>
            <p:nvPr/>
          </p:nvSpPr>
          <p:spPr bwMode="auto">
            <a:xfrm>
              <a:off x="1110" y="1174"/>
              <a:ext cx="952" cy="60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5"/>
                </a:cxn>
                <a:cxn ang="0">
                  <a:pos x="69" y="57"/>
                </a:cxn>
                <a:cxn ang="0">
                  <a:pos x="132" y="72"/>
                </a:cxn>
                <a:cxn ang="0">
                  <a:pos x="189" y="90"/>
                </a:cxn>
                <a:cxn ang="0">
                  <a:pos x="248" y="108"/>
                </a:cxn>
                <a:cxn ang="0">
                  <a:pos x="298" y="126"/>
                </a:cxn>
                <a:cxn ang="0">
                  <a:pos x="340" y="144"/>
                </a:cxn>
                <a:cxn ang="0">
                  <a:pos x="379" y="160"/>
                </a:cxn>
                <a:cxn ang="0">
                  <a:pos x="424" y="181"/>
                </a:cxn>
                <a:cxn ang="0">
                  <a:pos x="463" y="205"/>
                </a:cxn>
                <a:cxn ang="0">
                  <a:pos x="508" y="235"/>
                </a:cxn>
                <a:cxn ang="0">
                  <a:pos x="544" y="262"/>
                </a:cxn>
                <a:cxn ang="0">
                  <a:pos x="580" y="289"/>
                </a:cxn>
                <a:cxn ang="0">
                  <a:pos x="613" y="319"/>
                </a:cxn>
                <a:cxn ang="0">
                  <a:pos x="655" y="355"/>
                </a:cxn>
                <a:cxn ang="0">
                  <a:pos x="700" y="397"/>
                </a:cxn>
                <a:cxn ang="0">
                  <a:pos x="726" y="427"/>
                </a:cxn>
                <a:cxn ang="0">
                  <a:pos x="753" y="459"/>
                </a:cxn>
                <a:cxn ang="0">
                  <a:pos x="780" y="490"/>
                </a:cxn>
                <a:cxn ang="0">
                  <a:pos x="804" y="520"/>
                </a:cxn>
                <a:cxn ang="0">
                  <a:pos x="834" y="568"/>
                </a:cxn>
                <a:cxn ang="0">
                  <a:pos x="852" y="607"/>
                </a:cxn>
                <a:cxn ang="0">
                  <a:pos x="952" y="595"/>
                </a:cxn>
                <a:cxn ang="0">
                  <a:pos x="919" y="529"/>
                </a:cxn>
                <a:cxn ang="0">
                  <a:pos x="870" y="459"/>
                </a:cxn>
                <a:cxn ang="0">
                  <a:pos x="819" y="400"/>
                </a:cxn>
                <a:cxn ang="0">
                  <a:pos x="753" y="337"/>
                </a:cxn>
                <a:cxn ang="0">
                  <a:pos x="664" y="247"/>
                </a:cxn>
                <a:cxn ang="0">
                  <a:pos x="565" y="172"/>
                </a:cxn>
                <a:cxn ang="0">
                  <a:pos x="460" y="108"/>
                </a:cxn>
                <a:cxn ang="0">
                  <a:pos x="367" y="69"/>
                </a:cxn>
                <a:cxn ang="0">
                  <a:pos x="251" y="30"/>
                </a:cxn>
                <a:cxn ang="0">
                  <a:pos x="156" y="15"/>
                </a:cxn>
                <a:cxn ang="0">
                  <a:pos x="0" y="0"/>
                </a:cxn>
              </a:cxnLst>
              <a:rect l="0" t="0" r="r" b="b"/>
              <a:pathLst>
                <a:path w="952" h="607">
                  <a:moveTo>
                    <a:pt x="0" y="0"/>
                  </a:moveTo>
                  <a:lnTo>
                    <a:pt x="0" y="45"/>
                  </a:lnTo>
                  <a:lnTo>
                    <a:pt x="69" y="57"/>
                  </a:lnTo>
                  <a:lnTo>
                    <a:pt x="132" y="72"/>
                  </a:lnTo>
                  <a:lnTo>
                    <a:pt x="189" y="90"/>
                  </a:lnTo>
                  <a:lnTo>
                    <a:pt x="248" y="108"/>
                  </a:lnTo>
                  <a:lnTo>
                    <a:pt x="298" y="126"/>
                  </a:lnTo>
                  <a:lnTo>
                    <a:pt x="340" y="144"/>
                  </a:lnTo>
                  <a:lnTo>
                    <a:pt x="379" y="160"/>
                  </a:lnTo>
                  <a:lnTo>
                    <a:pt x="424" y="181"/>
                  </a:lnTo>
                  <a:lnTo>
                    <a:pt x="463" y="205"/>
                  </a:lnTo>
                  <a:lnTo>
                    <a:pt x="508" y="235"/>
                  </a:lnTo>
                  <a:lnTo>
                    <a:pt x="544" y="262"/>
                  </a:lnTo>
                  <a:lnTo>
                    <a:pt x="580" y="289"/>
                  </a:lnTo>
                  <a:lnTo>
                    <a:pt x="613" y="319"/>
                  </a:lnTo>
                  <a:lnTo>
                    <a:pt x="655" y="355"/>
                  </a:lnTo>
                  <a:lnTo>
                    <a:pt x="700" y="397"/>
                  </a:lnTo>
                  <a:lnTo>
                    <a:pt x="726" y="427"/>
                  </a:lnTo>
                  <a:lnTo>
                    <a:pt x="753" y="459"/>
                  </a:lnTo>
                  <a:lnTo>
                    <a:pt x="780" y="490"/>
                  </a:lnTo>
                  <a:lnTo>
                    <a:pt x="804" y="520"/>
                  </a:lnTo>
                  <a:lnTo>
                    <a:pt x="834" y="568"/>
                  </a:lnTo>
                  <a:lnTo>
                    <a:pt x="852" y="607"/>
                  </a:lnTo>
                  <a:lnTo>
                    <a:pt x="952" y="595"/>
                  </a:lnTo>
                  <a:lnTo>
                    <a:pt x="919" y="529"/>
                  </a:lnTo>
                  <a:lnTo>
                    <a:pt x="870" y="459"/>
                  </a:lnTo>
                  <a:lnTo>
                    <a:pt x="819" y="400"/>
                  </a:lnTo>
                  <a:lnTo>
                    <a:pt x="753" y="337"/>
                  </a:lnTo>
                  <a:lnTo>
                    <a:pt x="664" y="247"/>
                  </a:lnTo>
                  <a:lnTo>
                    <a:pt x="565" y="172"/>
                  </a:lnTo>
                  <a:lnTo>
                    <a:pt x="460" y="108"/>
                  </a:lnTo>
                  <a:lnTo>
                    <a:pt x="367" y="69"/>
                  </a:lnTo>
                  <a:lnTo>
                    <a:pt x="251" y="30"/>
                  </a:lnTo>
                  <a:lnTo>
                    <a:pt x="156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7" name="Freeform 29"/>
            <p:cNvSpPr>
              <a:spLocks/>
            </p:cNvSpPr>
            <p:nvPr/>
          </p:nvSpPr>
          <p:spPr bwMode="auto">
            <a:xfrm>
              <a:off x="2261" y="1661"/>
              <a:ext cx="493" cy="434"/>
            </a:xfrm>
            <a:custGeom>
              <a:avLst/>
              <a:gdLst/>
              <a:ahLst/>
              <a:cxnLst>
                <a:cxn ang="0">
                  <a:pos x="0" y="335"/>
                </a:cxn>
                <a:cxn ang="0">
                  <a:pos x="0" y="434"/>
                </a:cxn>
                <a:cxn ang="0">
                  <a:pos x="20" y="409"/>
                </a:cxn>
                <a:cxn ang="0">
                  <a:pos x="42" y="383"/>
                </a:cxn>
                <a:cxn ang="0">
                  <a:pos x="71" y="356"/>
                </a:cxn>
                <a:cxn ang="0">
                  <a:pos x="107" y="325"/>
                </a:cxn>
                <a:cxn ang="0">
                  <a:pos x="142" y="291"/>
                </a:cxn>
                <a:cxn ang="0">
                  <a:pos x="178" y="259"/>
                </a:cxn>
                <a:cxn ang="0">
                  <a:pos x="211" y="232"/>
                </a:cxn>
                <a:cxn ang="0">
                  <a:pos x="241" y="208"/>
                </a:cxn>
                <a:cxn ang="0">
                  <a:pos x="274" y="186"/>
                </a:cxn>
                <a:cxn ang="0">
                  <a:pos x="308" y="164"/>
                </a:cxn>
                <a:cxn ang="0">
                  <a:pos x="348" y="141"/>
                </a:cxn>
                <a:cxn ang="0">
                  <a:pos x="385" y="123"/>
                </a:cxn>
                <a:cxn ang="0">
                  <a:pos x="423" y="107"/>
                </a:cxn>
                <a:cxn ang="0">
                  <a:pos x="463" y="90"/>
                </a:cxn>
                <a:cxn ang="0">
                  <a:pos x="493" y="76"/>
                </a:cxn>
                <a:cxn ang="0">
                  <a:pos x="493" y="0"/>
                </a:cxn>
                <a:cxn ang="0">
                  <a:pos x="439" y="15"/>
                </a:cxn>
                <a:cxn ang="0">
                  <a:pos x="360" y="49"/>
                </a:cxn>
                <a:cxn ang="0">
                  <a:pos x="259" y="92"/>
                </a:cxn>
                <a:cxn ang="0">
                  <a:pos x="185" y="138"/>
                </a:cxn>
                <a:cxn ang="0">
                  <a:pos x="117" y="204"/>
                </a:cxn>
                <a:cxn ang="0">
                  <a:pos x="50" y="259"/>
                </a:cxn>
                <a:cxn ang="0">
                  <a:pos x="0" y="312"/>
                </a:cxn>
                <a:cxn ang="0">
                  <a:pos x="0" y="433"/>
                </a:cxn>
                <a:cxn ang="0">
                  <a:pos x="0" y="431"/>
                </a:cxn>
                <a:cxn ang="0">
                  <a:pos x="0" y="335"/>
                </a:cxn>
              </a:cxnLst>
              <a:rect l="0" t="0" r="r" b="b"/>
              <a:pathLst>
                <a:path w="493" h="434">
                  <a:moveTo>
                    <a:pt x="0" y="335"/>
                  </a:moveTo>
                  <a:lnTo>
                    <a:pt x="0" y="434"/>
                  </a:lnTo>
                  <a:lnTo>
                    <a:pt x="20" y="409"/>
                  </a:lnTo>
                  <a:lnTo>
                    <a:pt x="42" y="383"/>
                  </a:lnTo>
                  <a:lnTo>
                    <a:pt x="71" y="356"/>
                  </a:lnTo>
                  <a:lnTo>
                    <a:pt x="107" y="325"/>
                  </a:lnTo>
                  <a:lnTo>
                    <a:pt x="142" y="291"/>
                  </a:lnTo>
                  <a:lnTo>
                    <a:pt x="178" y="259"/>
                  </a:lnTo>
                  <a:lnTo>
                    <a:pt x="211" y="232"/>
                  </a:lnTo>
                  <a:lnTo>
                    <a:pt x="241" y="208"/>
                  </a:lnTo>
                  <a:lnTo>
                    <a:pt x="274" y="186"/>
                  </a:lnTo>
                  <a:lnTo>
                    <a:pt x="308" y="164"/>
                  </a:lnTo>
                  <a:lnTo>
                    <a:pt x="348" y="141"/>
                  </a:lnTo>
                  <a:lnTo>
                    <a:pt x="385" y="123"/>
                  </a:lnTo>
                  <a:lnTo>
                    <a:pt x="423" y="107"/>
                  </a:lnTo>
                  <a:lnTo>
                    <a:pt x="463" y="90"/>
                  </a:lnTo>
                  <a:lnTo>
                    <a:pt x="493" y="76"/>
                  </a:lnTo>
                  <a:lnTo>
                    <a:pt x="493" y="0"/>
                  </a:lnTo>
                  <a:lnTo>
                    <a:pt x="439" y="15"/>
                  </a:lnTo>
                  <a:lnTo>
                    <a:pt x="360" y="49"/>
                  </a:lnTo>
                  <a:lnTo>
                    <a:pt x="259" y="92"/>
                  </a:lnTo>
                  <a:lnTo>
                    <a:pt x="185" y="138"/>
                  </a:lnTo>
                  <a:lnTo>
                    <a:pt x="117" y="204"/>
                  </a:lnTo>
                  <a:lnTo>
                    <a:pt x="50" y="259"/>
                  </a:lnTo>
                  <a:lnTo>
                    <a:pt x="0" y="312"/>
                  </a:lnTo>
                  <a:lnTo>
                    <a:pt x="0" y="433"/>
                  </a:lnTo>
                  <a:lnTo>
                    <a:pt x="0" y="431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8" name="Freeform 30"/>
            <p:cNvSpPr>
              <a:spLocks/>
            </p:cNvSpPr>
            <p:nvPr/>
          </p:nvSpPr>
          <p:spPr bwMode="auto">
            <a:xfrm>
              <a:off x="1670" y="1824"/>
              <a:ext cx="589" cy="2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3"/>
                </a:cxn>
                <a:cxn ang="0">
                  <a:pos x="38" y="90"/>
                </a:cxn>
                <a:cxn ang="0">
                  <a:pos x="77" y="97"/>
                </a:cxn>
                <a:cxn ang="0">
                  <a:pos x="114" y="106"/>
                </a:cxn>
                <a:cxn ang="0">
                  <a:pos x="152" y="115"/>
                </a:cxn>
                <a:cxn ang="0">
                  <a:pos x="196" y="126"/>
                </a:cxn>
                <a:cxn ang="0">
                  <a:pos x="244" y="138"/>
                </a:cxn>
                <a:cxn ang="0">
                  <a:pos x="304" y="156"/>
                </a:cxn>
                <a:cxn ang="0">
                  <a:pos x="362" y="172"/>
                </a:cxn>
                <a:cxn ang="0">
                  <a:pos x="400" y="185"/>
                </a:cxn>
                <a:cxn ang="0">
                  <a:pos x="445" y="203"/>
                </a:cxn>
                <a:cxn ang="0">
                  <a:pos x="494" y="223"/>
                </a:cxn>
                <a:cxn ang="0">
                  <a:pos x="538" y="243"/>
                </a:cxn>
                <a:cxn ang="0">
                  <a:pos x="570" y="259"/>
                </a:cxn>
                <a:cxn ang="0">
                  <a:pos x="589" y="270"/>
                </a:cxn>
                <a:cxn ang="0">
                  <a:pos x="589" y="167"/>
                </a:cxn>
                <a:cxn ang="0">
                  <a:pos x="552" y="141"/>
                </a:cxn>
                <a:cxn ang="0">
                  <a:pos x="478" y="105"/>
                </a:cxn>
                <a:cxn ang="0">
                  <a:pos x="392" y="69"/>
                </a:cxn>
                <a:cxn ang="0">
                  <a:pos x="315" y="49"/>
                </a:cxn>
                <a:cxn ang="0">
                  <a:pos x="226" y="24"/>
                </a:cxn>
                <a:cxn ang="0">
                  <a:pos x="137" y="7"/>
                </a:cxn>
                <a:cxn ang="0">
                  <a:pos x="74" y="1"/>
                </a:cxn>
                <a:cxn ang="0">
                  <a:pos x="0" y="0"/>
                </a:cxn>
              </a:cxnLst>
              <a:rect l="0" t="0" r="r" b="b"/>
              <a:pathLst>
                <a:path w="589" h="270">
                  <a:moveTo>
                    <a:pt x="0" y="0"/>
                  </a:moveTo>
                  <a:lnTo>
                    <a:pt x="0" y="83"/>
                  </a:lnTo>
                  <a:lnTo>
                    <a:pt x="38" y="90"/>
                  </a:lnTo>
                  <a:lnTo>
                    <a:pt x="77" y="97"/>
                  </a:lnTo>
                  <a:lnTo>
                    <a:pt x="114" y="106"/>
                  </a:lnTo>
                  <a:lnTo>
                    <a:pt x="152" y="115"/>
                  </a:lnTo>
                  <a:lnTo>
                    <a:pt x="196" y="126"/>
                  </a:lnTo>
                  <a:lnTo>
                    <a:pt x="244" y="138"/>
                  </a:lnTo>
                  <a:lnTo>
                    <a:pt x="304" y="156"/>
                  </a:lnTo>
                  <a:lnTo>
                    <a:pt x="362" y="172"/>
                  </a:lnTo>
                  <a:lnTo>
                    <a:pt x="400" y="185"/>
                  </a:lnTo>
                  <a:lnTo>
                    <a:pt x="445" y="203"/>
                  </a:lnTo>
                  <a:lnTo>
                    <a:pt x="494" y="223"/>
                  </a:lnTo>
                  <a:lnTo>
                    <a:pt x="538" y="243"/>
                  </a:lnTo>
                  <a:lnTo>
                    <a:pt x="570" y="259"/>
                  </a:lnTo>
                  <a:lnTo>
                    <a:pt x="589" y="270"/>
                  </a:lnTo>
                  <a:lnTo>
                    <a:pt x="589" y="167"/>
                  </a:lnTo>
                  <a:lnTo>
                    <a:pt x="552" y="141"/>
                  </a:lnTo>
                  <a:lnTo>
                    <a:pt x="478" y="105"/>
                  </a:lnTo>
                  <a:lnTo>
                    <a:pt x="392" y="69"/>
                  </a:lnTo>
                  <a:lnTo>
                    <a:pt x="315" y="49"/>
                  </a:lnTo>
                  <a:lnTo>
                    <a:pt x="226" y="24"/>
                  </a:lnTo>
                  <a:lnTo>
                    <a:pt x="137" y="7"/>
                  </a:lnTo>
                  <a:lnTo>
                    <a:pt x="74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9" name="Freeform 31"/>
            <p:cNvSpPr>
              <a:spLocks/>
            </p:cNvSpPr>
            <p:nvPr/>
          </p:nvSpPr>
          <p:spPr bwMode="auto">
            <a:xfrm>
              <a:off x="1109" y="1171"/>
              <a:ext cx="1645" cy="823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189" y="0"/>
                </a:cxn>
                <a:cxn ang="0">
                  <a:pos x="291" y="6"/>
                </a:cxn>
                <a:cxn ang="0">
                  <a:pos x="386" y="21"/>
                </a:cxn>
                <a:cxn ang="0">
                  <a:pos x="496" y="45"/>
                </a:cxn>
                <a:cxn ang="0">
                  <a:pos x="601" y="78"/>
                </a:cxn>
                <a:cxn ang="0">
                  <a:pos x="712" y="123"/>
                </a:cxn>
                <a:cxn ang="0">
                  <a:pos x="811" y="170"/>
                </a:cxn>
                <a:cxn ang="0">
                  <a:pos x="905" y="217"/>
                </a:cxn>
                <a:cxn ang="0">
                  <a:pos x="1001" y="271"/>
                </a:cxn>
                <a:cxn ang="0">
                  <a:pos x="1091" y="331"/>
                </a:cxn>
                <a:cxn ang="0">
                  <a:pos x="1178" y="400"/>
                </a:cxn>
                <a:cxn ang="0">
                  <a:pos x="1249" y="469"/>
                </a:cxn>
                <a:cxn ang="0">
                  <a:pos x="1297" y="533"/>
                </a:cxn>
                <a:cxn ang="0">
                  <a:pos x="1596" y="512"/>
                </a:cxn>
                <a:cxn ang="0">
                  <a:pos x="1494" y="557"/>
                </a:cxn>
                <a:cxn ang="0">
                  <a:pos x="1423" y="593"/>
                </a:cxn>
                <a:cxn ang="0">
                  <a:pos x="1364" y="630"/>
                </a:cxn>
                <a:cxn ang="0">
                  <a:pos x="1307" y="676"/>
                </a:cxn>
                <a:cxn ang="0">
                  <a:pos x="1240" y="736"/>
                </a:cxn>
                <a:cxn ang="0">
                  <a:pos x="1178" y="796"/>
                </a:cxn>
                <a:cxn ang="0">
                  <a:pos x="1124" y="811"/>
                </a:cxn>
                <a:cxn ang="0">
                  <a:pos x="1068" y="783"/>
                </a:cxn>
                <a:cxn ang="0">
                  <a:pos x="999" y="755"/>
                </a:cxn>
                <a:cxn ang="0">
                  <a:pos x="936" y="735"/>
                </a:cxn>
                <a:cxn ang="0">
                  <a:pos x="864" y="715"/>
                </a:cxn>
                <a:cxn ang="0">
                  <a:pos x="791" y="696"/>
                </a:cxn>
                <a:cxn ang="0">
                  <a:pos x="720" y="681"/>
                </a:cxn>
                <a:cxn ang="0">
                  <a:pos x="652" y="666"/>
                </a:cxn>
                <a:cxn ang="0">
                  <a:pos x="560" y="652"/>
                </a:cxn>
                <a:cxn ang="0">
                  <a:pos x="896" y="542"/>
                </a:cxn>
                <a:cxn ang="0">
                  <a:pos x="817" y="439"/>
                </a:cxn>
                <a:cxn ang="0">
                  <a:pos x="757" y="379"/>
                </a:cxn>
                <a:cxn ang="0">
                  <a:pos x="670" y="298"/>
                </a:cxn>
                <a:cxn ang="0">
                  <a:pos x="595" y="235"/>
                </a:cxn>
                <a:cxn ang="0">
                  <a:pos x="535" y="188"/>
                </a:cxn>
                <a:cxn ang="0">
                  <a:pos x="460" y="141"/>
                </a:cxn>
                <a:cxn ang="0">
                  <a:pos x="383" y="102"/>
                </a:cxn>
                <a:cxn ang="0">
                  <a:pos x="291" y="69"/>
                </a:cxn>
                <a:cxn ang="0">
                  <a:pos x="192" y="45"/>
                </a:cxn>
                <a:cxn ang="0">
                  <a:pos x="87" y="24"/>
                </a:cxn>
              </a:cxnLst>
              <a:rect l="0" t="0" r="r" b="b"/>
              <a:pathLst>
                <a:path w="1645" h="823">
                  <a:moveTo>
                    <a:pt x="0" y="6"/>
                  </a:moveTo>
                  <a:lnTo>
                    <a:pt x="90" y="0"/>
                  </a:lnTo>
                  <a:lnTo>
                    <a:pt x="135" y="0"/>
                  </a:lnTo>
                  <a:lnTo>
                    <a:pt x="189" y="0"/>
                  </a:lnTo>
                  <a:lnTo>
                    <a:pt x="240" y="3"/>
                  </a:lnTo>
                  <a:lnTo>
                    <a:pt x="291" y="6"/>
                  </a:lnTo>
                  <a:lnTo>
                    <a:pt x="341" y="12"/>
                  </a:lnTo>
                  <a:lnTo>
                    <a:pt x="386" y="21"/>
                  </a:lnTo>
                  <a:lnTo>
                    <a:pt x="436" y="30"/>
                  </a:lnTo>
                  <a:lnTo>
                    <a:pt x="496" y="45"/>
                  </a:lnTo>
                  <a:lnTo>
                    <a:pt x="550" y="63"/>
                  </a:lnTo>
                  <a:lnTo>
                    <a:pt x="601" y="78"/>
                  </a:lnTo>
                  <a:lnTo>
                    <a:pt x="658" y="99"/>
                  </a:lnTo>
                  <a:lnTo>
                    <a:pt x="712" y="123"/>
                  </a:lnTo>
                  <a:lnTo>
                    <a:pt x="766" y="147"/>
                  </a:lnTo>
                  <a:lnTo>
                    <a:pt x="811" y="170"/>
                  </a:lnTo>
                  <a:lnTo>
                    <a:pt x="862" y="194"/>
                  </a:lnTo>
                  <a:lnTo>
                    <a:pt x="905" y="217"/>
                  </a:lnTo>
                  <a:lnTo>
                    <a:pt x="953" y="244"/>
                  </a:lnTo>
                  <a:lnTo>
                    <a:pt x="1001" y="271"/>
                  </a:lnTo>
                  <a:lnTo>
                    <a:pt x="1049" y="304"/>
                  </a:lnTo>
                  <a:lnTo>
                    <a:pt x="1091" y="331"/>
                  </a:lnTo>
                  <a:lnTo>
                    <a:pt x="1136" y="367"/>
                  </a:lnTo>
                  <a:lnTo>
                    <a:pt x="1178" y="400"/>
                  </a:lnTo>
                  <a:lnTo>
                    <a:pt x="1217" y="433"/>
                  </a:lnTo>
                  <a:lnTo>
                    <a:pt x="1249" y="469"/>
                  </a:lnTo>
                  <a:lnTo>
                    <a:pt x="1276" y="500"/>
                  </a:lnTo>
                  <a:lnTo>
                    <a:pt x="1297" y="533"/>
                  </a:lnTo>
                  <a:lnTo>
                    <a:pt x="1645" y="489"/>
                  </a:lnTo>
                  <a:lnTo>
                    <a:pt x="1596" y="512"/>
                  </a:lnTo>
                  <a:lnTo>
                    <a:pt x="1539" y="536"/>
                  </a:lnTo>
                  <a:lnTo>
                    <a:pt x="1494" y="557"/>
                  </a:lnTo>
                  <a:lnTo>
                    <a:pt x="1460" y="573"/>
                  </a:lnTo>
                  <a:lnTo>
                    <a:pt x="1423" y="593"/>
                  </a:lnTo>
                  <a:lnTo>
                    <a:pt x="1393" y="611"/>
                  </a:lnTo>
                  <a:lnTo>
                    <a:pt x="1364" y="630"/>
                  </a:lnTo>
                  <a:lnTo>
                    <a:pt x="1335" y="653"/>
                  </a:lnTo>
                  <a:lnTo>
                    <a:pt x="1307" y="676"/>
                  </a:lnTo>
                  <a:lnTo>
                    <a:pt x="1273" y="705"/>
                  </a:lnTo>
                  <a:lnTo>
                    <a:pt x="1240" y="736"/>
                  </a:lnTo>
                  <a:lnTo>
                    <a:pt x="1211" y="762"/>
                  </a:lnTo>
                  <a:lnTo>
                    <a:pt x="1178" y="796"/>
                  </a:lnTo>
                  <a:lnTo>
                    <a:pt x="1151" y="823"/>
                  </a:lnTo>
                  <a:lnTo>
                    <a:pt x="1124" y="811"/>
                  </a:lnTo>
                  <a:lnTo>
                    <a:pt x="1097" y="796"/>
                  </a:lnTo>
                  <a:lnTo>
                    <a:pt x="1068" y="783"/>
                  </a:lnTo>
                  <a:lnTo>
                    <a:pt x="1034" y="769"/>
                  </a:lnTo>
                  <a:lnTo>
                    <a:pt x="999" y="755"/>
                  </a:lnTo>
                  <a:lnTo>
                    <a:pt x="967" y="744"/>
                  </a:lnTo>
                  <a:lnTo>
                    <a:pt x="936" y="735"/>
                  </a:lnTo>
                  <a:lnTo>
                    <a:pt x="901" y="724"/>
                  </a:lnTo>
                  <a:lnTo>
                    <a:pt x="864" y="715"/>
                  </a:lnTo>
                  <a:lnTo>
                    <a:pt x="826" y="705"/>
                  </a:lnTo>
                  <a:lnTo>
                    <a:pt x="791" y="696"/>
                  </a:lnTo>
                  <a:lnTo>
                    <a:pt x="757" y="687"/>
                  </a:lnTo>
                  <a:lnTo>
                    <a:pt x="720" y="681"/>
                  </a:lnTo>
                  <a:lnTo>
                    <a:pt x="685" y="673"/>
                  </a:lnTo>
                  <a:lnTo>
                    <a:pt x="652" y="666"/>
                  </a:lnTo>
                  <a:lnTo>
                    <a:pt x="613" y="658"/>
                  </a:lnTo>
                  <a:lnTo>
                    <a:pt x="560" y="652"/>
                  </a:lnTo>
                  <a:lnTo>
                    <a:pt x="920" y="590"/>
                  </a:lnTo>
                  <a:lnTo>
                    <a:pt x="896" y="542"/>
                  </a:lnTo>
                  <a:lnTo>
                    <a:pt x="868" y="506"/>
                  </a:lnTo>
                  <a:lnTo>
                    <a:pt x="817" y="439"/>
                  </a:lnTo>
                  <a:lnTo>
                    <a:pt x="787" y="409"/>
                  </a:lnTo>
                  <a:lnTo>
                    <a:pt x="757" y="379"/>
                  </a:lnTo>
                  <a:lnTo>
                    <a:pt x="703" y="328"/>
                  </a:lnTo>
                  <a:lnTo>
                    <a:pt x="670" y="298"/>
                  </a:lnTo>
                  <a:lnTo>
                    <a:pt x="631" y="262"/>
                  </a:lnTo>
                  <a:lnTo>
                    <a:pt x="595" y="235"/>
                  </a:lnTo>
                  <a:lnTo>
                    <a:pt x="565" y="211"/>
                  </a:lnTo>
                  <a:lnTo>
                    <a:pt x="535" y="188"/>
                  </a:lnTo>
                  <a:lnTo>
                    <a:pt x="499" y="164"/>
                  </a:lnTo>
                  <a:lnTo>
                    <a:pt x="460" y="141"/>
                  </a:lnTo>
                  <a:lnTo>
                    <a:pt x="421" y="123"/>
                  </a:lnTo>
                  <a:lnTo>
                    <a:pt x="383" y="102"/>
                  </a:lnTo>
                  <a:lnTo>
                    <a:pt x="335" y="84"/>
                  </a:lnTo>
                  <a:lnTo>
                    <a:pt x="291" y="69"/>
                  </a:lnTo>
                  <a:lnTo>
                    <a:pt x="240" y="57"/>
                  </a:lnTo>
                  <a:lnTo>
                    <a:pt x="192" y="45"/>
                  </a:lnTo>
                  <a:lnTo>
                    <a:pt x="141" y="33"/>
                  </a:lnTo>
                  <a:lnTo>
                    <a:pt x="87" y="24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21" name="AutoShape 33"/>
          <p:cNvSpPr>
            <a:spLocks noChangeArrowheads="1"/>
          </p:cNvSpPr>
          <p:nvPr/>
        </p:nvSpPr>
        <p:spPr bwMode="auto">
          <a:xfrm>
            <a:off x="457200" y="381000"/>
            <a:ext cx="3382963" cy="1319213"/>
          </a:xfrm>
          <a:prstGeom prst="roundRect">
            <a:avLst>
              <a:gd name="adj" fmla="val 16667"/>
            </a:avLst>
          </a:prstGeom>
          <a:solidFill>
            <a:srgbClr val="FFFF99">
              <a:alpha val="50000"/>
            </a:srgbClr>
          </a:solidFill>
          <a:ln w="9525">
            <a:solidFill>
              <a:srgbClr val="996633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Компьютерные игры развивают: </a:t>
            </a:r>
            <a:endParaRPr lang="ru-RU"/>
          </a:p>
          <a:p>
            <a:pPr algn="ctr" eaLnBrk="0" hangingPunct="0">
              <a:buClr>
                <a:srgbClr val="FF0000"/>
              </a:buClr>
              <a:buFont typeface="Wingdings" pitchFamily="2" charset="2"/>
              <a:buChar char="v"/>
            </a:pPr>
            <a:r>
              <a:rPr lang="ru-RU" b="1" i="1"/>
              <a:t>память и внимание, логическое мышление</a:t>
            </a:r>
          </a:p>
        </p:txBody>
      </p:sp>
      <p:sp>
        <p:nvSpPr>
          <p:cNvPr id="12322" name="AutoShape 34"/>
          <p:cNvSpPr>
            <a:spLocks noChangeArrowheads="1"/>
          </p:cNvSpPr>
          <p:nvPr/>
        </p:nvSpPr>
        <p:spPr bwMode="auto">
          <a:xfrm>
            <a:off x="6477000" y="0"/>
            <a:ext cx="2362200" cy="3333750"/>
          </a:xfrm>
          <a:prstGeom prst="roundRect">
            <a:avLst>
              <a:gd name="adj" fmla="val 16667"/>
            </a:avLst>
          </a:prstGeom>
          <a:solidFill>
            <a:srgbClr val="FFFF99">
              <a:alpha val="50000"/>
            </a:srgbClr>
          </a:solidFill>
          <a:ln w="9525">
            <a:solidFill>
              <a:srgbClr val="996633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Компьютерные игры развивают: </a:t>
            </a:r>
            <a:endParaRPr lang="ru-RU"/>
          </a:p>
          <a:p>
            <a:pPr eaLnBrk="0" hangingPunct="0">
              <a:buClr>
                <a:srgbClr val="FF0000"/>
              </a:buClr>
              <a:buFont typeface="Wingdings" pitchFamily="2" charset="2"/>
              <a:buChar char="v"/>
            </a:pPr>
            <a:r>
              <a:rPr lang="ru-RU" b="1" i="1"/>
              <a:t>быстроту реакции, мелкую моторику рук, визуальное восприятие объектов, зрительно-моторную координацию</a:t>
            </a:r>
            <a:r>
              <a:rPr lang="ru-RU"/>
              <a:t> </a:t>
            </a:r>
          </a:p>
        </p:txBody>
      </p:sp>
      <p:sp>
        <p:nvSpPr>
          <p:cNvPr id="12325" name="AutoShape 37"/>
          <p:cNvSpPr>
            <a:spLocks noChangeArrowheads="1"/>
          </p:cNvSpPr>
          <p:nvPr/>
        </p:nvSpPr>
        <p:spPr bwMode="auto">
          <a:xfrm>
            <a:off x="14288" y="3214688"/>
            <a:ext cx="3097212" cy="2536825"/>
          </a:xfrm>
          <a:prstGeom prst="roundRect">
            <a:avLst>
              <a:gd name="adj" fmla="val 16667"/>
            </a:avLst>
          </a:prstGeom>
          <a:solidFill>
            <a:srgbClr val="FFFF99">
              <a:alpha val="50000"/>
            </a:srgbClr>
          </a:solidFill>
          <a:ln w="9525">
            <a:solidFill>
              <a:srgbClr val="996633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rgbClr val="FF0000"/>
              </a:buClr>
              <a:buFont typeface="Wingdings" pitchFamily="2" charset="2"/>
              <a:buNone/>
            </a:pPr>
            <a:r>
              <a:rPr lang="ru-RU" sz="1600" b="1"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ru-RU" b="1"/>
              <a:t>Компьютерные игры учат: </a:t>
            </a:r>
            <a:endParaRPr lang="ru-RU"/>
          </a:p>
          <a:p>
            <a:pPr eaLnBrk="0" hangingPunct="0">
              <a:buClr>
                <a:srgbClr val="FF0000"/>
              </a:buClr>
              <a:buFont typeface="Wingdings" pitchFamily="2" charset="2"/>
              <a:buChar char="v"/>
            </a:pPr>
            <a:r>
              <a:rPr lang="ru-RU" b="1" i="1"/>
              <a:t>классифицировать и обобщать, аналитически мыслить в нестандартной ситуации.</a:t>
            </a:r>
          </a:p>
        </p:txBody>
      </p:sp>
      <p:sp>
        <p:nvSpPr>
          <p:cNvPr id="12326" name="Oval 38"/>
          <p:cNvSpPr>
            <a:spLocks noChangeArrowheads="1"/>
          </p:cNvSpPr>
          <p:nvPr/>
        </p:nvSpPr>
        <p:spPr bwMode="auto">
          <a:xfrm>
            <a:off x="2895600" y="2779713"/>
            <a:ext cx="3581400" cy="995362"/>
          </a:xfrm>
          <a:prstGeom prst="ellipse">
            <a:avLst/>
          </a:prstGeom>
          <a:gradFill rotWithShape="0">
            <a:gsLst>
              <a:gs pos="0">
                <a:srgbClr val="66FF66"/>
              </a:gs>
              <a:gs pos="50000">
                <a:schemeClr val="bg1"/>
              </a:gs>
              <a:gs pos="100000">
                <a:srgbClr val="66FF66"/>
              </a:gs>
            </a:gsLst>
            <a:lin ang="5400000" scaled="1"/>
          </a:gradFill>
          <a:ln w="127000">
            <a:pattFill prst="sphere">
              <a:fgClr>
                <a:schemeClr val="tx1"/>
              </a:fgClr>
              <a:bgClr>
                <a:srgbClr val="FFFF00"/>
              </a:bgClr>
            </a:patt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«Компьютер – это хорошо» </a:t>
            </a:r>
          </a:p>
        </p:txBody>
      </p:sp>
      <p:sp>
        <p:nvSpPr>
          <p:cNvPr id="12332" name="AutoShape 44"/>
          <p:cNvSpPr>
            <a:spLocks noChangeArrowheads="1"/>
          </p:cNvSpPr>
          <p:nvPr/>
        </p:nvSpPr>
        <p:spPr bwMode="auto">
          <a:xfrm>
            <a:off x="6351588" y="3886200"/>
            <a:ext cx="2792412" cy="2232025"/>
          </a:xfrm>
          <a:prstGeom prst="roundRect">
            <a:avLst>
              <a:gd name="adj" fmla="val 16667"/>
            </a:avLst>
          </a:prstGeom>
          <a:solidFill>
            <a:srgbClr val="FFFF99">
              <a:alpha val="50000"/>
            </a:srgbClr>
          </a:solidFill>
          <a:ln w="9525">
            <a:solidFill>
              <a:srgbClr val="996633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Компьютерные игры учат: </a:t>
            </a:r>
            <a:endParaRPr lang="ru-RU" i="1"/>
          </a:p>
          <a:p>
            <a:pPr eaLnBrk="0" hangingPunct="0">
              <a:buClr>
                <a:srgbClr val="FF0000"/>
              </a:buClr>
              <a:buFont typeface="Wingdings" pitchFamily="2" charset="2"/>
              <a:buChar char="v"/>
            </a:pPr>
            <a:r>
              <a:rPr lang="ru-RU" b="1" i="1"/>
              <a:t>добиваться своей цели, совершенствовать интеллектуальные</a:t>
            </a:r>
            <a:r>
              <a:rPr lang="ru-RU" i="1"/>
              <a:t> </a:t>
            </a:r>
            <a:r>
              <a:rPr lang="ru-RU" b="1" i="1"/>
              <a:t>навыки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0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1" grpId="0" animBg="1" autoUpdateAnimBg="0"/>
      <p:bldP spid="12322" grpId="0" animBg="1" autoUpdateAnimBg="0"/>
      <p:bldP spid="12325" grpId="0" animBg="1" autoUpdateAnimBg="0"/>
      <p:bldP spid="12326" grpId="0" animBg="1" autoUpdateAnimBg="0"/>
      <p:bldP spid="1233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Проблемы зрения, компьютерный зрительный синдром (КЗС); </a:t>
            </a:r>
          </a:p>
          <a:p>
            <a:pPr>
              <a:lnSpc>
                <a:spcPct val="90000"/>
              </a:lnSpc>
            </a:pPr>
            <a:r>
              <a:rPr lang="ru-RU" sz="2400"/>
              <a:t>Проблемы провокации эпилептических приступов; </a:t>
            </a:r>
          </a:p>
          <a:p>
            <a:pPr>
              <a:lnSpc>
                <a:spcPct val="90000"/>
              </a:lnSpc>
            </a:pPr>
            <a:r>
              <a:rPr lang="ru-RU" sz="2400"/>
              <a:t>Карпальный туннельный синдром, (КТС), </a:t>
            </a:r>
            <a:r>
              <a:rPr lang="ru-RU" sz="2400" b="1">
                <a:solidFill>
                  <a:srgbClr val="FF0000"/>
                </a:solidFill>
              </a:rPr>
              <a:t>он же синдром запястного канала; </a:t>
            </a:r>
          </a:p>
          <a:p>
            <a:pPr>
              <a:lnSpc>
                <a:spcPct val="90000"/>
              </a:lnSpc>
            </a:pPr>
            <a:r>
              <a:rPr lang="ru-RU" sz="2400"/>
              <a:t>Позвоночный синдром; </a:t>
            </a:r>
          </a:p>
          <a:p>
            <a:pPr>
              <a:lnSpc>
                <a:spcPct val="90000"/>
              </a:lnSpc>
            </a:pPr>
            <a:r>
              <a:rPr lang="ru-RU" sz="2400"/>
              <a:t>Дыхательный, легочной, он же грудной синдром; </a:t>
            </a:r>
          </a:p>
          <a:p>
            <a:pPr>
              <a:lnSpc>
                <a:spcPct val="90000"/>
              </a:lnSpc>
            </a:pPr>
            <a:r>
              <a:rPr lang="ru-RU" sz="2400"/>
              <a:t>Застойный, венозный, он же </a:t>
            </a:r>
            <a:r>
              <a:rPr lang="ru-RU" sz="2400">
                <a:solidFill>
                  <a:srgbClr val="FF0000"/>
                </a:solidFill>
              </a:rPr>
              <a:t>сосудистый синдром</a:t>
            </a:r>
            <a:r>
              <a:rPr lang="ru-RU" sz="2400"/>
              <a:t>; </a:t>
            </a:r>
          </a:p>
          <a:p>
            <a:pPr>
              <a:lnSpc>
                <a:spcPct val="90000"/>
              </a:lnSpc>
            </a:pPr>
            <a:r>
              <a:rPr lang="ru-RU" sz="2400"/>
              <a:t>Проблемы связанные с электромагнитным излучением. </a:t>
            </a:r>
          </a:p>
          <a:p>
            <a:pPr>
              <a:lnSpc>
                <a:spcPct val="90000"/>
              </a:lnSpc>
            </a:pPr>
            <a:endParaRPr lang="ru-RU" sz="2400"/>
          </a:p>
        </p:txBody>
      </p:sp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609600" y="533400"/>
            <a:ext cx="79533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Проблемы, возникающие в процессе</a:t>
            </a:r>
          </a:p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работы на компьютере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1171575" y="304800"/>
            <a:ext cx="7105650" cy="6034088"/>
            <a:chOff x="336" y="480"/>
            <a:chExt cx="4476" cy="3468"/>
          </a:xfrm>
        </p:grpSpPr>
        <p:sp>
          <p:nvSpPr>
            <p:cNvPr id="10243" name="Freeform 3"/>
            <p:cNvSpPr>
              <a:spLocks/>
            </p:cNvSpPr>
            <p:nvPr/>
          </p:nvSpPr>
          <p:spPr bwMode="auto">
            <a:xfrm>
              <a:off x="342" y="486"/>
              <a:ext cx="4464" cy="3456"/>
            </a:xfrm>
            <a:custGeom>
              <a:avLst/>
              <a:gdLst/>
              <a:ahLst/>
              <a:cxnLst>
                <a:cxn ang="0">
                  <a:pos x="0" y="3347"/>
                </a:cxn>
                <a:cxn ang="0">
                  <a:pos x="0" y="94"/>
                </a:cxn>
                <a:cxn ang="0">
                  <a:pos x="1" y="79"/>
                </a:cxn>
                <a:cxn ang="0">
                  <a:pos x="7" y="63"/>
                </a:cxn>
                <a:cxn ang="0">
                  <a:pos x="15" y="47"/>
                </a:cxn>
                <a:cxn ang="0">
                  <a:pos x="25" y="32"/>
                </a:cxn>
                <a:cxn ang="0">
                  <a:pos x="40" y="19"/>
                </a:cxn>
                <a:cxn ang="0">
                  <a:pos x="56" y="9"/>
                </a:cxn>
                <a:cxn ang="0">
                  <a:pos x="74" y="3"/>
                </a:cxn>
                <a:cxn ang="0">
                  <a:pos x="95" y="0"/>
                </a:cxn>
                <a:cxn ang="0">
                  <a:pos x="4384" y="0"/>
                </a:cxn>
                <a:cxn ang="0">
                  <a:pos x="4399" y="1"/>
                </a:cxn>
                <a:cxn ang="0">
                  <a:pos x="4412" y="6"/>
                </a:cxn>
                <a:cxn ang="0">
                  <a:pos x="4426" y="14"/>
                </a:cxn>
                <a:cxn ang="0">
                  <a:pos x="4439" y="25"/>
                </a:cxn>
                <a:cxn ang="0">
                  <a:pos x="4448" y="38"/>
                </a:cxn>
                <a:cxn ang="0">
                  <a:pos x="4457" y="50"/>
                </a:cxn>
                <a:cxn ang="0">
                  <a:pos x="4462" y="65"/>
                </a:cxn>
                <a:cxn ang="0">
                  <a:pos x="4464" y="80"/>
                </a:cxn>
                <a:cxn ang="0">
                  <a:pos x="4464" y="3362"/>
                </a:cxn>
                <a:cxn ang="0">
                  <a:pos x="4462" y="3376"/>
                </a:cxn>
                <a:cxn ang="0">
                  <a:pos x="4457" y="3393"/>
                </a:cxn>
                <a:cxn ang="0">
                  <a:pos x="4448" y="3408"/>
                </a:cxn>
                <a:cxn ang="0">
                  <a:pos x="4437" y="3422"/>
                </a:cxn>
                <a:cxn ang="0">
                  <a:pos x="4424" y="3437"/>
                </a:cxn>
                <a:cxn ang="0">
                  <a:pos x="4409" y="3447"/>
                </a:cxn>
                <a:cxn ang="0">
                  <a:pos x="4394" y="3453"/>
                </a:cxn>
                <a:cxn ang="0">
                  <a:pos x="4378" y="3456"/>
                </a:cxn>
                <a:cxn ang="0">
                  <a:pos x="109" y="3456"/>
                </a:cxn>
                <a:cxn ang="0">
                  <a:pos x="92" y="3455"/>
                </a:cxn>
                <a:cxn ang="0">
                  <a:pos x="74" y="3450"/>
                </a:cxn>
                <a:cxn ang="0">
                  <a:pos x="56" y="3440"/>
                </a:cxn>
                <a:cxn ang="0">
                  <a:pos x="39" y="3429"/>
                </a:cxn>
                <a:cxn ang="0">
                  <a:pos x="23" y="3415"/>
                </a:cxn>
                <a:cxn ang="0">
                  <a:pos x="11" y="3395"/>
                </a:cxn>
                <a:cxn ang="0">
                  <a:pos x="2" y="3373"/>
                </a:cxn>
                <a:cxn ang="0">
                  <a:pos x="0" y="3347"/>
                </a:cxn>
              </a:cxnLst>
              <a:rect l="0" t="0" r="r" b="b"/>
              <a:pathLst>
                <a:path w="4464" h="3456">
                  <a:moveTo>
                    <a:pt x="0" y="3347"/>
                  </a:moveTo>
                  <a:lnTo>
                    <a:pt x="0" y="94"/>
                  </a:lnTo>
                  <a:lnTo>
                    <a:pt x="1" y="79"/>
                  </a:lnTo>
                  <a:lnTo>
                    <a:pt x="7" y="63"/>
                  </a:lnTo>
                  <a:lnTo>
                    <a:pt x="15" y="47"/>
                  </a:lnTo>
                  <a:lnTo>
                    <a:pt x="25" y="32"/>
                  </a:lnTo>
                  <a:lnTo>
                    <a:pt x="40" y="19"/>
                  </a:lnTo>
                  <a:lnTo>
                    <a:pt x="56" y="9"/>
                  </a:lnTo>
                  <a:lnTo>
                    <a:pt x="74" y="3"/>
                  </a:lnTo>
                  <a:lnTo>
                    <a:pt x="95" y="0"/>
                  </a:lnTo>
                  <a:lnTo>
                    <a:pt x="4384" y="0"/>
                  </a:lnTo>
                  <a:lnTo>
                    <a:pt x="4399" y="1"/>
                  </a:lnTo>
                  <a:lnTo>
                    <a:pt x="4412" y="6"/>
                  </a:lnTo>
                  <a:lnTo>
                    <a:pt x="4426" y="14"/>
                  </a:lnTo>
                  <a:lnTo>
                    <a:pt x="4439" y="25"/>
                  </a:lnTo>
                  <a:lnTo>
                    <a:pt x="4448" y="38"/>
                  </a:lnTo>
                  <a:lnTo>
                    <a:pt x="4457" y="50"/>
                  </a:lnTo>
                  <a:lnTo>
                    <a:pt x="4462" y="65"/>
                  </a:lnTo>
                  <a:lnTo>
                    <a:pt x="4464" y="80"/>
                  </a:lnTo>
                  <a:lnTo>
                    <a:pt x="4464" y="3362"/>
                  </a:lnTo>
                  <a:lnTo>
                    <a:pt x="4462" y="3376"/>
                  </a:lnTo>
                  <a:lnTo>
                    <a:pt x="4457" y="3393"/>
                  </a:lnTo>
                  <a:lnTo>
                    <a:pt x="4448" y="3408"/>
                  </a:lnTo>
                  <a:lnTo>
                    <a:pt x="4437" y="3422"/>
                  </a:lnTo>
                  <a:lnTo>
                    <a:pt x="4424" y="3437"/>
                  </a:lnTo>
                  <a:lnTo>
                    <a:pt x="4409" y="3447"/>
                  </a:lnTo>
                  <a:lnTo>
                    <a:pt x="4394" y="3453"/>
                  </a:lnTo>
                  <a:lnTo>
                    <a:pt x="4378" y="3456"/>
                  </a:lnTo>
                  <a:lnTo>
                    <a:pt x="109" y="3456"/>
                  </a:lnTo>
                  <a:lnTo>
                    <a:pt x="92" y="3455"/>
                  </a:lnTo>
                  <a:lnTo>
                    <a:pt x="74" y="3450"/>
                  </a:lnTo>
                  <a:lnTo>
                    <a:pt x="56" y="3440"/>
                  </a:lnTo>
                  <a:lnTo>
                    <a:pt x="39" y="3429"/>
                  </a:lnTo>
                  <a:lnTo>
                    <a:pt x="23" y="3415"/>
                  </a:lnTo>
                  <a:lnTo>
                    <a:pt x="11" y="3395"/>
                  </a:lnTo>
                  <a:lnTo>
                    <a:pt x="2" y="3373"/>
                  </a:lnTo>
                  <a:lnTo>
                    <a:pt x="0" y="3347"/>
                  </a:lnTo>
                  <a:close/>
                </a:path>
              </a:pathLst>
            </a:custGeom>
            <a:solidFill>
              <a:srgbClr val="0000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auto">
            <a:xfrm>
              <a:off x="336" y="580"/>
              <a:ext cx="12" cy="32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3253"/>
                </a:cxn>
                <a:cxn ang="0">
                  <a:pos x="12" y="3253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0" y="0"/>
                </a:cxn>
              </a:cxnLst>
              <a:rect l="0" t="0" r="r" b="b"/>
              <a:pathLst>
                <a:path w="12" h="3253">
                  <a:moveTo>
                    <a:pt x="0" y="0"/>
                  </a:moveTo>
                  <a:lnTo>
                    <a:pt x="0" y="0"/>
                  </a:lnTo>
                  <a:lnTo>
                    <a:pt x="0" y="3253"/>
                  </a:lnTo>
                  <a:lnTo>
                    <a:pt x="12" y="3253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5" name="Freeform 5"/>
            <p:cNvSpPr>
              <a:spLocks/>
            </p:cNvSpPr>
            <p:nvPr/>
          </p:nvSpPr>
          <p:spPr bwMode="auto">
            <a:xfrm>
              <a:off x="336" y="480"/>
              <a:ext cx="101" cy="100"/>
            </a:xfrm>
            <a:custGeom>
              <a:avLst/>
              <a:gdLst/>
              <a:ahLst/>
              <a:cxnLst>
                <a:cxn ang="0">
                  <a:pos x="101" y="0"/>
                </a:cxn>
                <a:cxn ang="0">
                  <a:pos x="101" y="0"/>
                </a:cxn>
                <a:cxn ang="0">
                  <a:pos x="79" y="3"/>
                </a:cxn>
                <a:cxn ang="0">
                  <a:pos x="59" y="10"/>
                </a:cxn>
                <a:cxn ang="0">
                  <a:pos x="44" y="20"/>
                </a:cxn>
                <a:cxn ang="0">
                  <a:pos x="28" y="34"/>
                </a:cxn>
                <a:cxn ang="0">
                  <a:pos x="16" y="50"/>
                </a:cxn>
                <a:cxn ang="0">
                  <a:pos x="8" y="67"/>
                </a:cxn>
                <a:cxn ang="0">
                  <a:pos x="2" y="84"/>
                </a:cxn>
                <a:cxn ang="0">
                  <a:pos x="0" y="100"/>
                </a:cxn>
                <a:cxn ang="0">
                  <a:pos x="12" y="100"/>
                </a:cxn>
                <a:cxn ang="0">
                  <a:pos x="12" y="86"/>
                </a:cxn>
                <a:cxn ang="0">
                  <a:pos x="18" y="72"/>
                </a:cxn>
                <a:cxn ang="0">
                  <a:pos x="25" y="55"/>
                </a:cxn>
                <a:cxn ang="0">
                  <a:pos x="35" y="42"/>
                </a:cxn>
                <a:cxn ang="0">
                  <a:pos x="48" y="31"/>
                </a:cxn>
                <a:cxn ang="0">
                  <a:pos x="64" y="20"/>
                </a:cxn>
                <a:cxn ang="0">
                  <a:pos x="81" y="14"/>
                </a:cxn>
                <a:cxn ang="0">
                  <a:pos x="101" y="12"/>
                </a:cxn>
                <a:cxn ang="0">
                  <a:pos x="101" y="12"/>
                </a:cxn>
                <a:cxn ang="0">
                  <a:pos x="101" y="0"/>
                </a:cxn>
              </a:cxnLst>
              <a:rect l="0" t="0" r="r" b="b"/>
              <a:pathLst>
                <a:path w="101" h="100">
                  <a:moveTo>
                    <a:pt x="101" y="0"/>
                  </a:moveTo>
                  <a:lnTo>
                    <a:pt x="101" y="0"/>
                  </a:lnTo>
                  <a:lnTo>
                    <a:pt x="79" y="3"/>
                  </a:lnTo>
                  <a:lnTo>
                    <a:pt x="59" y="10"/>
                  </a:lnTo>
                  <a:lnTo>
                    <a:pt x="44" y="20"/>
                  </a:lnTo>
                  <a:lnTo>
                    <a:pt x="28" y="34"/>
                  </a:lnTo>
                  <a:lnTo>
                    <a:pt x="16" y="50"/>
                  </a:lnTo>
                  <a:lnTo>
                    <a:pt x="8" y="67"/>
                  </a:lnTo>
                  <a:lnTo>
                    <a:pt x="2" y="84"/>
                  </a:lnTo>
                  <a:lnTo>
                    <a:pt x="0" y="100"/>
                  </a:lnTo>
                  <a:lnTo>
                    <a:pt x="12" y="100"/>
                  </a:lnTo>
                  <a:lnTo>
                    <a:pt x="12" y="86"/>
                  </a:lnTo>
                  <a:lnTo>
                    <a:pt x="18" y="72"/>
                  </a:lnTo>
                  <a:lnTo>
                    <a:pt x="25" y="55"/>
                  </a:lnTo>
                  <a:lnTo>
                    <a:pt x="35" y="42"/>
                  </a:lnTo>
                  <a:lnTo>
                    <a:pt x="48" y="31"/>
                  </a:lnTo>
                  <a:lnTo>
                    <a:pt x="64" y="20"/>
                  </a:lnTo>
                  <a:lnTo>
                    <a:pt x="81" y="14"/>
                  </a:lnTo>
                  <a:lnTo>
                    <a:pt x="101" y="12"/>
                  </a:lnTo>
                  <a:lnTo>
                    <a:pt x="101" y="12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6" name="Freeform 6"/>
            <p:cNvSpPr>
              <a:spLocks/>
            </p:cNvSpPr>
            <p:nvPr/>
          </p:nvSpPr>
          <p:spPr bwMode="auto">
            <a:xfrm>
              <a:off x="437" y="480"/>
              <a:ext cx="4289" cy="12"/>
            </a:xfrm>
            <a:custGeom>
              <a:avLst/>
              <a:gdLst/>
              <a:ahLst/>
              <a:cxnLst>
                <a:cxn ang="0">
                  <a:pos x="4289" y="0"/>
                </a:cxn>
                <a:cxn ang="0">
                  <a:pos x="4289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4289" y="12"/>
                </a:cxn>
                <a:cxn ang="0">
                  <a:pos x="4289" y="12"/>
                </a:cxn>
                <a:cxn ang="0">
                  <a:pos x="4289" y="0"/>
                </a:cxn>
              </a:cxnLst>
              <a:rect l="0" t="0" r="r" b="b"/>
              <a:pathLst>
                <a:path w="4289" h="12">
                  <a:moveTo>
                    <a:pt x="4289" y="0"/>
                  </a:moveTo>
                  <a:lnTo>
                    <a:pt x="4289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4289" y="12"/>
                  </a:lnTo>
                  <a:lnTo>
                    <a:pt x="4289" y="12"/>
                  </a:lnTo>
                  <a:lnTo>
                    <a:pt x="428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7" name="Freeform 7"/>
            <p:cNvSpPr>
              <a:spLocks/>
            </p:cNvSpPr>
            <p:nvPr/>
          </p:nvSpPr>
          <p:spPr bwMode="auto">
            <a:xfrm>
              <a:off x="4726" y="480"/>
              <a:ext cx="86" cy="86"/>
            </a:xfrm>
            <a:custGeom>
              <a:avLst/>
              <a:gdLst/>
              <a:ahLst/>
              <a:cxnLst>
                <a:cxn ang="0">
                  <a:pos x="86" y="86"/>
                </a:cxn>
                <a:cxn ang="0">
                  <a:pos x="86" y="86"/>
                </a:cxn>
                <a:cxn ang="0">
                  <a:pos x="82" y="69"/>
                </a:cxn>
                <a:cxn ang="0">
                  <a:pos x="78" y="54"/>
                </a:cxn>
                <a:cxn ang="0">
                  <a:pos x="68" y="41"/>
                </a:cxn>
                <a:cxn ang="0">
                  <a:pos x="58" y="27"/>
                </a:cxn>
                <a:cxn ang="0">
                  <a:pos x="45" y="15"/>
                </a:cxn>
                <a:cxn ang="0">
                  <a:pos x="29" y="7"/>
                </a:cxn>
                <a:cxn ang="0">
                  <a:pos x="16" y="2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3" y="12"/>
                </a:cxn>
                <a:cxn ang="0">
                  <a:pos x="27" y="18"/>
                </a:cxn>
                <a:cxn ang="0">
                  <a:pos x="40" y="25"/>
                </a:cxn>
                <a:cxn ang="0">
                  <a:pos x="51" y="34"/>
                </a:cxn>
                <a:cxn ang="0">
                  <a:pos x="61" y="46"/>
                </a:cxn>
                <a:cxn ang="0">
                  <a:pos x="68" y="59"/>
                </a:cxn>
                <a:cxn ang="0">
                  <a:pos x="73" y="72"/>
                </a:cxn>
                <a:cxn ang="0">
                  <a:pos x="74" y="86"/>
                </a:cxn>
                <a:cxn ang="0">
                  <a:pos x="74" y="86"/>
                </a:cxn>
                <a:cxn ang="0">
                  <a:pos x="86" y="86"/>
                </a:cxn>
              </a:cxnLst>
              <a:rect l="0" t="0" r="r" b="b"/>
              <a:pathLst>
                <a:path w="86" h="86">
                  <a:moveTo>
                    <a:pt x="86" y="86"/>
                  </a:moveTo>
                  <a:lnTo>
                    <a:pt x="86" y="86"/>
                  </a:lnTo>
                  <a:lnTo>
                    <a:pt x="82" y="69"/>
                  </a:lnTo>
                  <a:lnTo>
                    <a:pt x="78" y="54"/>
                  </a:lnTo>
                  <a:lnTo>
                    <a:pt x="68" y="41"/>
                  </a:lnTo>
                  <a:lnTo>
                    <a:pt x="58" y="27"/>
                  </a:lnTo>
                  <a:lnTo>
                    <a:pt x="45" y="15"/>
                  </a:lnTo>
                  <a:lnTo>
                    <a:pt x="29" y="7"/>
                  </a:lnTo>
                  <a:lnTo>
                    <a:pt x="16" y="2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3" y="12"/>
                  </a:lnTo>
                  <a:lnTo>
                    <a:pt x="27" y="18"/>
                  </a:lnTo>
                  <a:lnTo>
                    <a:pt x="40" y="25"/>
                  </a:lnTo>
                  <a:lnTo>
                    <a:pt x="51" y="34"/>
                  </a:lnTo>
                  <a:lnTo>
                    <a:pt x="61" y="46"/>
                  </a:lnTo>
                  <a:lnTo>
                    <a:pt x="68" y="59"/>
                  </a:lnTo>
                  <a:lnTo>
                    <a:pt x="73" y="72"/>
                  </a:lnTo>
                  <a:lnTo>
                    <a:pt x="74" y="86"/>
                  </a:lnTo>
                  <a:lnTo>
                    <a:pt x="74" y="86"/>
                  </a:lnTo>
                  <a:lnTo>
                    <a:pt x="86" y="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8" name="Freeform 8"/>
            <p:cNvSpPr>
              <a:spLocks/>
            </p:cNvSpPr>
            <p:nvPr/>
          </p:nvSpPr>
          <p:spPr bwMode="auto">
            <a:xfrm>
              <a:off x="4800" y="566"/>
              <a:ext cx="12" cy="3282"/>
            </a:xfrm>
            <a:custGeom>
              <a:avLst/>
              <a:gdLst/>
              <a:ahLst/>
              <a:cxnLst>
                <a:cxn ang="0">
                  <a:pos x="12" y="3282"/>
                </a:cxn>
                <a:cxn ang="0">
                  <a:pos x="12" y="328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3282"/>
                </a:cxn>
                <a:cxn ang="0">
                  <a:pos x="0" y="3282"/>
                </a:cxn>
                <a:cxn ang="0">
                  <a:pos x="12" y="3282"/>
                </a:cxn>
              </a:cxnLst>
              <a:rect l="0" t="0" r="r" b="b"/>
              <a:pathLst>
                <a:path w="12" h="3282">
                  <a:moveTo>
                    <a:pt x="12" y="3282"/>
                  </a:moveTo>
                  <a:lnTo>
                    <a:pt x="12" y="328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3282"/>
                  </a:lnTo>
                  <a:lnTo>
                    <a:pt x="0" y="3282"/>
                  </a:lnTo>
                  <a:lnTo>
                    <a:pt x="12" y="32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9" name="Freeform 9"/>
            <p:cNvSpPr>
              <a:spLocks/>
            </p:cNvSpPr>
            <p:nvPr/>
          </p:nvSpPr>
          <p:spPr bwMode="auto">
            <a:xfrm>
              <a:off x="4720" y="3848"/>
              <a:ext cx="92" cy="10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0" y="100"/>
                </a:cxn>
                <a:cxn ang="0">
                  <a:pos x="17" y="97"/>
                </a:cxn>
                <a:cxn ang="0">
                  <a:pos x="34" y="90"/>
                </a:cxn>
                <a:cxn ang="0">
                  <a:pos x="50" y="78"/>
                </a:cxn>
                <a:cxn ang="0">
                  <a:pos x="63" y="64"/>
                </a:cxn>
                <a:cxn ang="0">
                  <a:pos x="75" y="49"/>
                </a:cxn>
                <a:cxn ang="0">
                  <a:pos x="84" y="33"/>
                </a:cxn>
                <a:cxn ang="0">
                  <a:pos x="88" y="15"/>
                </a:cxn>
                <a:cxn ang="0">
                  <a:pos x="92" y="0"/>
                </a:cxn>
                <a:cxn ang="0">
                  <a:pos x="80" y="0"/>
                </a:cxn>
                <a:cxn ang="0">
                  <a:pos x="79" y="12"/>
                </a:cxn>
                <a:cxn ang="0">
                  <a:pos x="74" y="28"/>
                </a:cxn>
                <a:cxn ang="0">
                  <a:pos x="65" y="44"/>
                </a:cxn>
                <a:cxn ang="0">
                  <a:pos x="56" y="56"/>
                </a:cxn>
                <a:cxn ang="0">
                  <a:pos x="42" y="71"/>
                </a:cxn>
                <a:cxn ang="0">
                  <a:pos x="29" y="80"/>
                </a:cxn>
                <a:cxn ang="0">
                  <a:pos x="15" y="86"/>
                </a:cxn>
                <a:cxn ang="0">
                  <a:pos x="0" y="88"/>
                </a:cxn>
                <a:cxn ang="0">
                  <a:pos x="0" y="88"/>
                </a:cxn>
                <a:cxn ang="0">
                  <a:pos x="0" y="100"/>
                </a:cxn>
              </a:cxnLst>
              <a:rect l="0" t="0" r="r" b="b"/>
              <a:pathLst>
                <a:path w="92" h="100">
                  <a:moveTo>
                    <a:pt x="0" y="100"/>
                  </a:moveTo>
                  <a:lnTo>
                    <a:pt x="0" y="100"/>
                  </a:lnTo>
                  <a:lnTo>
                    <a:pt x="17" y="97"/>
                  </a:lnTo>
                  <a:lnTo>
                    <a:pt x="34" y="90"/>
                  </a:lnTo>
                  <a:lnTo>
                    <a:pt x="50" y="78"/>
                  </a:lnTo>
                  <a:lnTo>
                    <a:pt x="63" y="64"/>
                  </a:lnTo>
                  <a:lnTo>
                    <a:pt x="75" y="49"/>
                  </a:lnTo>
                  <a:lnTo>
                    <a:pt x="84" y="33"/>
                  </a:lnTo>
                  <a:lnTo>
                    <a:pt x="88" y="15"/>
                  </a:lnTo>
                  <a:lnTo>
                    <a:pt x="92" y="0"/>
                  </a:lnTo>
                  <a:lnTo>
                    <a:pt x="80" y="0"/>
                  </a:lnTo>
                  <a:lnTo>
                    <a:pt x="79" y="12"/>
                  </a:lnTo>
                  <a:lnTo>
                    <a:pt x="74" y="28"/>
                  </a:lnTo>
                  <a:lnTo>
                    <a:pt x="65" y="44"/>
                  </a:lnTo>
                  <a:lnTo>
                    <a:pt x="56" y="56"/>
                  </a:lnTo>
                  <a:lnTo>
                    <a:pt x="42" y="71"/>
                  </a:lnTo>
                  <a:lnTo>
                    <a:pt x="29" y="80"/>
                  </a:lnTo>
                  <a:lnTo>
                    <a:pt x="15" y="86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0" name="Freeform 10"/>
            <p:cNvSpPr>
              <a:spLocks/>
            </p:cNvSpPr>
            <p:nvPr/>
          </p:nvSpPr>
          <p:spPr bwMode="auto">
            <a:xfrm>
              <a:off x="451" y="3936"/>
              <a:ext cx="4269" cy="12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4269" y="12"/>
                </a:cxn>
                <a:cxn ang="0">
                  <a:pos x="426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</a:cxnLst>
              <a:rect l="0" t="0" r="r" b="b"/>
              <a:pathLst>
                <a:path w="4269" h="12">
                  <a:moveTo>
                    <a:pt x="0" y="12"/>
                  </a:moveTo>
                  <a:lnTo>
                    <a:pt x="0" y="12"/>
                  </a:lnTo>
                  <a:lnTo>
                    <a:pt x="4269" y="12"/>
                  </a:lnTo>
                  <a:lnTo>
                    <a:pt x="426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1" name="Freeform 11"/>
            <p:cNvSpPr>
              <a:spLocks/>
            </p:cNvSpPr>
            <p:nvPr/>
          </p:nvSpPr>
          <p:spPr bwMode="auto">
            <a:xfrm>
              <a:off x="336" y="3833"/>
              <a:ext cx="115" cy="1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27"/>
                </a:cxn>
                <a:cxn ang="0">
                  <a:pos x="12" y="51"/>
                </a:cxn>
                <a:cxn ang="0">
                  <a:pos x="25" y="71"/>
                </a:cxn>
                <a:cxn ang="0">
                  <a:pos x="42" y="87"/>
                </a:cxn>
                <a:cxn ang="0">
                  <a:pos x="59" y="99"/>
                </a:cxn>
                <a:cxn ang="0">
                  <a:pos x="79" y="108"/>
                </a:cxn>
                <a:cxn ang="0">
                  <a:pos x="98" y="113"/>
                </a:cxn>
                <a:cxn ang="0">
                  <a:pos x="115" y="115"/>
                </a:cxn>
                <a:cxn ang="0">
                  <a:pos x="115" y="103"/>
                </a:cxn>
                <a:cxn ang="0">
                  <a:pos x="98" y="103"/>
                </a:cxn>
                <a:cxn ang="0">
                  <a:pos x="81" y="97"/>
                </a:cxn>
                <a:cxn ang="0">
                  <a:pos x="64" y="88"/>
                </a:cxn>
                <a:cxn ang="0">
                  <a:pos x="47" y="77"/>
                </a:cxn>
                <a:cxn ang="0">
                  <a:pos x="33" y="64"/>
                </a:cxn>
                <a:cxn ang="0">
                  <a:pos x="22" y="46"/>
                </a:cxn>
                <a:cxn ang="0">
                  <a:pos x="13" y="25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0" y="0"/>
                </a:cxn>
              </a:cxnLst>
              <a:rect l="0" t="0" r="r" b="b"/>
              <a:pathLst>
                <a:path w="115" h="115">
                  <a:moveTo>
                    <a:pt x="0" y="0"/>
                  </a:moveTo>
                  <a:lnTo>
                    <a:pt x="0" y="0"/>
                  </a:lnTo>
                  <a:lnTo>
                    <a:pt x="4" y="27"/>
                  </a:lnTo>
                  <a:lnTo>
                    <a:pt x="12" y="51"/>
                  </a:lnTo>
                  <a:lnTo>
                    <a:pt x="25" y="71"/>
                  </a:lnTo>
                  <a:lnTo>
                    <a:pt x="42" y="87"/>
                  </a:lnTo>
                  <a:lnTo>
                    <a:pt x="59" y="99"/>
                  </a:lnTo>
                  <a:lnTo>
                    <a:pt x="79" y="108"/>
                  </a:lnTo>
                  <a:lnTo>
                    <a:pt x="98" y="113"/>
                  </a:lnTo>
                  <a:lnTo>
                    <a:pt x="115" y="115"/>
                  </a:lnTo>
                  <a:lnTo>
                    <a:pt x="115" y="103"/>
                  </a:lnTo>
                  <a:lnTo>
                    <a:pt x="98" y="103"/>
                  </a:lnTo>
                  <a:lnTo>
                    <a:pt x="81" y="97"/>
                  </a:lnTo>
                  <a:lnTo>
                    <a:pt x="64" y="88"/>
                  </a:lnTo>
                  <a:lnTo>
                    <a:pt x="47" y="77"/>
                  </a:lnTo>
                  <a:lnTo>
                    <a:pt x="33" y="64"/>
                  </a:lnTo>
                  <a:lnTo>
                    <a:pt x="22" y="46"/>
                  </a:lnTo>
                  <a:lnTo>
                    <a:pt x="13" y="25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367" y="574"/>
              <a:ext cx="318" cy="3259"/>
            </a:xfrm>
            <a:prstGeom prst="rect">
              <a:avLst/>
            </a:prstGeom>
            <a:solidFill>
              <a:srgbClr val="BFCCD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3" name="Freeform 13"/>
            <p:cNvSpPr>
              <a:spLocks/>
            </p:cNvSpPr>
            <p:nvPr/>
          </p:nvSpPr>
          <p:spPr bwMode="auto">
            <a:xfrm>
              <a:off x="2681" y="574"/>
              <a:ext cx="9" cy="3264"/>
            </a:xfrm>
            <a:custGeom>
              <a:avLst/>
              <a:gdLst/>
              <a:ahLst/>
              <a:cxnLst>
                <a:cxn ang="0">
                  <a:pos x="4" y="3264"/>
                </a:cxn>
                <a:cxn ang="0">
                  <a:pos x="9" y="3259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4" y="3254"/>
                </a:cxn>
                <a:cxn ang="0">
                  <a:pos x="4" y="3264"/>
                </a:cxn>
                <a:cxn ang="0">
                  <a:pos x="9" y="3264"/>
                </a:cxn>
                <a:cxn ang="0">
                  <a:pos x="9" y="3259"/>
                </a:cxn>
                <a:cxn ang="0">
                  <a:pos x="4" y="3264"/>
                </a:cxn>
              </a:cxnLst>
              <a:rect l="0" t="0" r="r" b="b"/>
              <a:pathLst>
                <a:path w="9" h="3264">
                  <a:moveTo>
                    <a:pt x="4" y="3264"/>
                  </a:moveTo>
                  <a:lnTo>
                    <a:pt x="9" y="3259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4" y="3254"/>
                  </a:lnTo>
                  <a:lnTo>
                    <a:pt x="4" y="3264"/>
                  </a:lnTo>
                  <a:lnTo>
                    <a:pt x="9" y="3264"/>
                  </a:lnTo>
                  <a:lnTo>
                    <a:pt x="9" y="3259"/>
                  </a:lnTo>
                  <a:lnTo>
                    <a:pt x="4" y="3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4" name="Freeform 14"/>
            <p:cNvSpPr>
              <a:spLocks/>
            </p:cNvSpPr>
            <p:nvPr/>
          </p:nvSpPr>
          <p:spPr bwMode="auto">
            <a:xfrm>
              <a:off x="2362" y="3828"/>
              <a:ext cx="323" cy="10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5" y="10"/>
                </a:cxn>
                <a:cxn ang="0">
                  <a:pos x="323" y="10"/>
                </a:cxn>
                <a:cxn ang="0">
                  <a:pos x="323" y="0"/>
                </a:cxn>
                <a:cxn ang="0">
                  <a:pos x="5" y="0"/>
                </a:cxn>
                <a:cxn ang="0">
                  <a:pos x="10" y="5"/>
                </a:cxn>
                <a:cxn ang="0">
                  <a:pos x="0" y="5"/>
                </a:cxn>
                <a:cxn ang="0">
                  <a:pos x="0" y="10"/>
                </a:cxn>
                <a:cxn ang="0">
                  <a:pos x="5" y="10"/>
                </a:cxn>
                <a:cxn ang="0">
                  <a:pos x="0" y="5"/>
                </a:cxn>
              </a:cxnLst>
              <a:rect l="0" t="0" r="r" b="b"/>
              <a:pathLst>
                <a:path w="323" h="10">
                  <a:moveTo>
                    <a:pt x="0" y="5"/>
                  </a:moveTo>
                  <a:lnTo>
                    <a:pt x="5" y="10"/>
                  </a:lnTo>
                  <a:lnTo>
                    <a:pt x="323" y="10"/>
                  </a:lnTo>
                  <a:lnTo>
                    <a:pt x="323" y="0"/>
                  </a:lnTo>
                  <a:lnTo>
                    <a:pt x="5" y="0"/>
                  </a:lnTo>
                  <a:lnTo>
                    <a:pt x="10" y="5"/>
                  </a:lnTo>
                  <a:lnTo>
                    <a:pt x="0" y="5"/>
                  </a:lnTo>
                  <a:lnTo>
                    <a:pt x="0" y="10"/>
                  </a:lnTo>
                  <a:lnTo>
                    <a:pt x="5" y="1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5" name="Freeform 15"/>
            <p:cNvSpPr>
              <a:spLocks/>
            </p:cNvSpPr>
            <p:nvPr/>
          </p:nvSpPr>
          <p:spPr bwMode="auto">
            <a:xfrm>
              <a:off x="2362" y="569"/>
              <a:ext cx="10" cy="3264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5"/>
                </a:cxn>
                <a:cxn ang="0">
                  <a:pos x="0" y="3264"/>
                </a:cxn>
                <a:cxn ang="0">
                  <a:pos x="10" y="3264"/>
                </a:cxn>
                <a:cxn ang="0">
                  <a:pos x="10" y="5"/>
                </a:cxn>
                <a:cxn ang="0">
                  <a:pos x="5" y="1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5" y="0"/>
                </a:cxn>
              </a:cxnLst>
              <a:rect l="0" t="0" r="r" b="b"/>
              <a:pathLst>
                <a:path w="10" h="3264">
                  <a:moveTo>
                    <a:pt x="5" y="0"/>
                  </a:moveTo>
                  <a:lnTo>
                    <a:pt x="0" y="5"/>
                  </a:lnTo>
                  <a:lnTo>
                    <a:pt x="0" y="3264"/>
                  </a:lnTo>
                  <a:lnTo>
                    <a:pt x="10" y="3264"/>
                  </a:lnTo>
                  <a:lnTo>
                    <a:pt x="10" y="5"/>
                  </a:lnTo>
                  <a:lnTo>
                    <a:pt x="5" y="1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6" name="Freeform 16"/>
            <p:cNvSpPr>
              <a:spLocks/>
            </p:cNvSpPr>
            <p:nvPr/>
          </p:nvSpPr>
          <p:spPr bwMode="auto">
            <a:xfrm>
              <a:off x="2367" y="569"/>
              <a:ext cx="323" cy="10"/>
            </a:xfrm>
            <a:custGeom>
              <a:avLst/>
              <a:gdLst/>
              <a:ahLst/>
              <a:cxnLst>
                <a:cxn ang="0">
                  <a:pos x="323" y="5"/>
                </a:cxn>
                <a:cxn ang="0">
                  <a:pos x="318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318" y="10"/>
                </a:cxn>
                <a:cxn ang="0">
                  <a:pos x="314" y="5"/>
                </a:cxn>
                <a:cxn ang="0">
                  <a:pos x="323" y="5"/>
                </a:cxn>
                <a:cxn ang="0">
                  <a:pos x="323" y="0"/>
                </a:cxn>
                <a:cxn ang="0">
                  <a:pos x="318" y="0"/>
                </a:cxn>
                <a:cxn ang="0">
                  <a:pos x="323" y="5"/>
                </a:cxn>
              </a:cxnLst>
              <a:rect l="0" t="0" r="r" b="b"/>
              <a:pathLst>
                <a:path w="323" h="10">
                  <a:moveTo>
                    <a:pt x="323" y="5"/>
                  </a:moveTo>
                  <a:lnTo>
                    <a:pt x="318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318" y="10"/>
                  </a:lnTo>
                  <a:lnTo>
                    <a:pt x="314" y="5"/>
                  </a:lnTo>
                  <a:lnTo>
                    <a:pt x="323" y="5"/>
                  </a:lnTo>
                  <a:lnTo>
                    <a:pt x="323" y="0"/>
                  </a:lnTo>
                  <a:lnTo>
                    <a:pt x="318" y="0"/>
                  </a:lnTo>
                  <a:lnTo>
                    <a:pt x="323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7" name="Freeform 17"/>
            <p:cNvSpPr>
              <a:spLocks/>
            </p:cNvSpPr>
            <p:nvPr/>
          </p:nvSpPr>
          <p:spPr bwMode="auto">
            <a:xfrm>
              <a:off x="2459" y="503"/>
              <a:ext cx="174" cy="98"/>
            </a:xfrm>
            <a:custGeom>
              <a:avLst/>
              <a:gdLst/>
              <a:ahLst/>
              <a:cxnLst>
                <a:cxn ang="0">
                  <a:pos x="148" y="97"/>
                </a:cxn>
                <a:cxn ang="0">
                  <a:pos x="157" y="89"/>
                </a:cxn>
                <a:cxn ang="0">
                  <a:pos x="168" y="81"/>
                </a:cxn>
                <a:cxn ang="0">
                  <a:pos x="174" y="76"/>
                </a:cxn>
                <a:cxn ang="0">
                  <a:pos x="173" y="71"/>
                </a:cxn>
                <a:cxn ang="0">
                  <a:pos x="168" y="68"/>
                </a:cxn>
                <a:cxn ang="0">
                  <a:pos x="163" y="63"/>
                </a:cxn>
                <a:cxn ang="0">
                  <a:pos x="157" y="57"/>
                </a:cxn>
                <a:cxn ang="0">
                  <a:pos x="150" y="49"/>
                </a:cxn>
                <a:cxn ang="0">
                  <a:pos x="143" y="41"/>
                </a:cxn>
                <a:cxn ang="0">
                  <a:pos x="137" y="33"/>
                </a:cxn>
                <a:cxn ang="0">
                  <a:pos x="131" y="27"/>
                </a:cxn>
                <a:cxn ang="0">
                  <a:pos x="125" y="21"/>
                </a:cxn>
                <a:cxn ang="0">
                  <a:pos x="120" y="15"/>
                </a:cxn>
                <a:cxn ang="0">
                  <a:pos x="114" y="11"/>
                </a:cxn>
                <a:cxn ang="0">
                  <a:pos x="108" y="8"/>
                </a:cxn>
                <a:cxn ang="0">
                  <a:pos x="102" y="5"/>
                </a:cxn>
                <a:cxn ang="0">
                  <a:pos x="94" y="2"/>
                </a:cxn>
                <a:cxn ang="0">
                  <a:pos x="88" y="1"/>
                </a:cxn>
                <a:cxn ang="0">
                  <a:pos x="81" y="0"/>
                </a:cxn>
                <a:cxn ang="0">
                  <a:pos x="74" y="0"/>
                </a:cxn>
                <a:cxn ang="0">
                  <a:pos x="65" y="1"/>
                </a:cxn>
                <a:cxn ang="0">
                  <a:pos x="56" y="4"/>
                </a:cxn>
                <a:cxn ang="0">
                  <a:pos x="46" y="9"/>
                </a:cxn>
                <a:cxn ang="0">
                  <a:pos x="36" y="15"/>
                </a:cxn>
                <a:cxn ang="0">
                  <a:pos x="25" y="22"/>
                </a:cxn>
                <a:cxn ang="0">
                  <a:pos x="16" y="30"/>
                </a:cxn>
                <a:cxn ang="0">
                  <a:pos x="7" y="37"/>
                </a:cxn>
                <a:cxn ang="0">
                  <a:pos x="0" y="45"/>
                </a:cxn>
                <a:cxn ang="0">
                  <a:pos x="2" y="50"/>
                </a:cxn>
                <a:cxn ang="0">
                  <a:pos x="10" y="61"/>
                </a:cxn>
                <a:cxn ang="0">
                  <a:pos x="19" y="71"/>
                </a:cxn>
                <a:cxn ang="0">
                  <a:pos x="27" y="76"/>
                </a:cxn>
                <a:cxn ang="0">
                  <a:pos x="30" y="74"/>
                </a:cxn>
                <a:cxn ang="0">
                  <a:pos x="35" y="68"/>
                </a:cxn>
                <a:cxn ang="0">
                  <a:pos x="41" y="61"/>
                </a:cxn>
                <a:cxn ang="0">
                  <a:pos x="47" y="52"/>
                </a:cxn>
                <a:cxn ang="0">
                  <a:pos x="54" y="43"/>
                </a:cxn>
                <a:cxn ang="0">
                  <a:pos x="60" y="35"/>
                </a:cxn>
                <a:cxn ang="0">
                  <a:pos x="68" y="30"/>
                </a:cxn>
                <a:cxn ang="0">
                  <a:pos x="74" y="28"/>
                </a:cxn>
                <a:cxn ang="0">
                  <a:pos x="85" y="32"/>
                </a:cxn>
                <a:cxn ang="0">
                  <a:pos x="94" y="39"/>
                </a:cxn>
                <a:cxn ang="0">
                  <a:pos x="100" y="53"/>
                </a:cxn>
                <a:cxn ang="0">
                  <a:pos x="100" y="74"/>
                </a:cxn>
                <a:cxn ang="0">
                  <a:pos x="100" y="84"/>
                </a:cxn>
                <a:cxn ang="0">
                  <a:pos x="104" y="92"/>
                </a:cxn>
                <a:cxn ang="0">
                  <a:pos x="111" y="96"/>
                </a:cxn>
                <a:cxn ang="0">
                  <a:pos x="119" y="98"/>
                </a:cxn>
                <a:cxn ang="0">
                  <a:pos x="127" y="98"/>
                </a:cxn>
                <a:cxn ang="0">
                  <a:pos x="133" y="98"/>
                </a:cxn>
                <a:cxn ang="0">
                  <a:pos x="138" y="97"/>
                </a:cxn>
                <a:cxn ang="0">
                  <a:pos x="140" y="97"/>
                </a:cxn>
                <a:cxn ang="0">
                  <a:pos x="148" y="97"/>
                </a:cxn>
              </a:cxnLst>
              <a:rect l="0" t="0" r="r" b="b"/>
              <a:pathLst>
                <a:path w="174" h="98">
                  <a:moveTo>
                    <a:pt x="148" y="97"/>
                  </a:moveTo>
                  <a:lnTo>
                    <a:pt x="157" y="89"/>
                  </a:lnTo>
                  <a:lnTo>
                    <a:pt x="168" y="81"/>
                  </a:lnTo>
                  <a:lnTo>
                    <a:pt x="174" y="76"/>
                  </a:lnTo>
                  <a:lnTo>
                    <a:pt x="173" y="71"/>
                  </a:lnTo>
                  <a:lnTo>
                    <a:pt x="168" y="68"/>
                  </a:lnTo>
                  <a:lnTo>
                    <a:pt x="163" y="63"/>
                  </a:lnTo>
                  <a:lnTo>
                    <a:pt x="157" y="57"/>
                  </a:lnTo>
                  <a:lnTo>
                    <a:pt x="150" y="49"/>
                  </a:lnTo>
                  <a:lnTo>
                    <a:pt x="143" y="41"/>
                  </a:lnTo>
                  <a:lnTo>
                    <a:pt x="137" y="33"/>
                  </a:lnTo>
                  <a:lnTo>
                    <a:pt x="131" y="27"/>
                  </a:lnTo>
                  <a:lnTo>
                    <a:pt x="125" y="21"/>
                  </a:lnTo>
                  <a:lnTo>
                    <a:pt x="120" y="15"/>
                  </a:lnTo>
                  <a:lnTo>
                    <a:pt x="114" y="11"/>
                  </a:lnTo>
                  <a:lnTo>
                    <a:pt x="108" y="8"/>
                  </a:lnTo>
                  <a:lnTo>
                    <a:pt x="102" y="5"/>
                  </a:lnTo>
                  <a:lnTo>
                    <a:pt x="94" y="2"/>
                  </a:lnTo>
                  <a:lnTo>
                    <a:pt x="88" y="1"/>
                  </a:lnTo>
                  <a:lnTo>
                    <a:pt x="81" y="0"/>
                  </a:lnTo>
                  <a:lnTo>
                    <a:pt x="74" y="0"/>
                  </a:lnTo>
                  <a:lnTo>
                    <a:pt x="65" y="1"/>
                  </a:lnTo>
                  <a:lnTo>
                    <a:pt x="56" y="4"/>
                  </a:lnTo>
                  <a:lnTo>
                    <a:pt x="46" y="9"/>
                  </a:lnTo>
                  <a:lnTo>
                    <a:pt x="36" y="15"/>
                  </a:lnTo>
                  <a:lnTo>
                    <a:pt x="25" y="22"/>
                  </a:lnTo>
                  <a:lnTo>
                    <a:pt x="16" y="30"/>
                  </a:lnTo>
                  <a:lnTo>
                    <a:pt x="7" y="37"/>
                  </a:lnTo>
                  <a:lnTo>
                    <a:pt x="0" y="45"/>
                  </a:lnTo>
                  <a:lnTo>
                    <a:pt x="2" y="50"/>
                  </a:lnTo>
                  <a:lnTo>
                    <a:pt x="10" y="61"/>
                  </a:lnTo>
                  <a:lnTo>
                    <a:pt x="19" y="71"/>
                  </a:lnTo>
                  <a:lnTo>
                    <a:pt x="27" y="76"/>
                  </a:lnTo>
                  <a:lnTo>
                    <a:pt x="30" y="74"/>
                  </a:lnTo>
                  <a:lnTo>
                    <a:pt x="35" y="68"/>
                  </a:lnTo>
                  <a:lnTo>
                    <a:pt x="41" y="61"/>
                  </a:lnTo>
                  <a:lnTo>
                    <a:pt x="47" y="52"/>
                  </a:lnTo>
                  <a:lnTo>
                    <a:pt x="54" y="43"/>
                  </a:lnTo>
                  <a:lnTo>
                    <a:pt x="60" y="35"/>
                  </a:lnTo>
                  <a:lnTo>
                    <a:pt x="68" y="30"/>
                  </a:lnTo>
                  <a:lnTo>
                    <a:pt x="74" y="28"/>
                  </a:lnTo>
                  <a:lnTo>
                    <a:pt x="85" y="32"/>
                  </a:lnTo>
                  <a:lnTo>
                    <a:pt x="94" y="39"/>
                  </a:lnTo>
                  <a:lnTo>
                    <a:pt x="100" y="53"/>
                  </a:lnTo>
                  <a:lnTo>
                    <a:pt x="100" y="74"/>
                  </a:lnTo>
                  <a:lnTo>
                    <a:pt x="100" y="84"/>
                  </a:lnTo>
                  <a:lnTo>
                    <a:pt x="104" y="92"/>
                  </a:lnTo>
                  <a:lnTo>
                    <a:pt x="111" y="96"/>
                  </a:lnTo>
                  <a:lnTo>
                    <a:pt x="119" y="98"/>
                  </a:lnTo>
                  <a:lnTo>
                    <a:pt x="127" y="98"/>
                  </a:lnTo>
                  <a:lnTo>
                    <a:pt x="133" y="98"/>
                  </a:lnTo>
                  <a:lnTo>
                    <a:pt x="138" y="97"/>
                  </a:lnTo>
                  <a:lnTo>
                    <a:pt x="140" y="97"/>
                  </a:lnTo>
                  <a:lnTo>
                    <a:pt x="148" y="97"/>
                  </a:lnTo>
                  <a:close/>
                </a:path>
              </a:pathLst>
            </a:custGeom>
            <a:solidFill>
              <a:srgbClr val="BFCC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8" name="Freeform 18"/>
            <p:cNvSpPr>
              <a:spLocks/>
            </p:cNvSpPr>
            <p:nvPr/>
          </p:nvSpPr>
          <p:spPr bwMode="auto">
            <a:xfrm>
              <a:off x="2604" y="570"/>
              <a:ext cx="33" cy="32"/>
            </a:xfrm>
            <a:custGeom>
              <a:avLst/>
              <a:gdLst/>
              <a:ahLst/>
              <a:cxnLst>
                <a:cxn ang="0">
                  <a:pos x="27" y="8"/>
                </a:cxn>
                <a:cxn ang="0">
                  <a:pos x="27" y="8"/>
                </a:cxn>
                <a:cxn ang="0">
                  <a:pos x="26" y="8"/>
                </a:cxn>
                <a:cxn ang="0">
                  <a:pos x="21" y="10"/>
                </a:cxn>
                <a:cxn ang="0">
                  <a:pos x="10" y="18"/>
                </a:cxn>
                <a:cxn ang="0">
                  <a:pos x="0" y="27"/>
                </a:cxn>
                <a:cxn ang="0">
                  <a:pos x="5" y="32"/>
                </a:cxn>
                <a:cxn ang="0">
                  <a:pos x="15" y="26"/>
                </a:cxn>
                <a:cxn ang="0">
                  <a:pos x="26" y="18"/>
                </a:cxn>
                <a:cxn ang="0">
                  <a:pos x="33" y="10"/>
                </a:cxn>
                <a:cxn ang="0">
                  <a:pos x="29" y="0"/>
                </a:cxn>
                <a:cxn ang="0">
                  <a:pos x="29" y="0"/>
                </a:cxn>
                <a:cxn ang="0">
                  <a:pos x="27" y="8"/>
                </a:cxn>
              </a:cxnLst>
              <a:rect l="0" t="0" r="r" b="b"/>
              <a:pathLst>
                <a:path w="33" h="32">
                  <a:moveTo>
                    <a:pt x="27" y="8"/>
                  </a:moveTo>
                  <a:lnTo>
                    <a:pt x="27" y="8"/>
                  </a:lnTo>
                  <a:lnTo>
                    <a:pt x="26" y="8"/>
                  </a:lnTo>
                  <a:lnTo>
                    <a:pt x="21" y="10"/>
                  </a:lnTo>
                  <a:lnTo>
                    <a:pt x="10" y="18"/>
                  </a:lnTo>
                  <a:lnTo>
                    <a:pt x="0" y="27"/>
                  </a:lnTo>
                  <a:lnTo>
                    <a:pt x="5" y="32"/>
                  </a:lnTo>
                  <a:lnTo>
                    <a:pt x="15" y="26"/>
                  </a:lnTo>
                  <a:lnTo>
                    <a:pt x="26" y="18"/>
                  </a:lnTo>
                  <a:lnTo>
                    <a:pt x="33" y="1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7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9" name="Freeform 19"/>
            <p:cNvSpPr>
              <a:spLocks/>
            </p:cNvSpPr>
            <p:nvPr/>
          </p:nvSpPr>
          <p:spPr bwMode="auto">
            <a:xfrm>
              <a:off x="2581" y="521"/>
              <a:ext cx="52" cy="57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5"/>
                </a:cxn>
                <a:cxn ang="0">
                  <a:pos x="6" y="12"/>
                </a:cxn>
                <a:cxn ang="0">
                  <a:pos x="12" y="18"/>
                </a:cxn>
                <a:cxn ang="0">
                  <a:pos x="18" y="26"/>
                </a:cxn>
                <a:cxn ang="0">
                  <a:pos x="26" y="34"/>
                </a:cxn>
                <a:cxn ang="0">
                  <a:pos x="33" y="41"/>
                </a:cxn>
                <a:cxn ang="0">
                  <a:pos x="39" y="48"/>
                </a:cxn>
                <a:cxn ang="0">
                  <a:pos x="44" y="54"/>
                </a:cxn>
                <a:cxn ang="0">
                  <a:pos x="50" y="57"/>
                </a:cxn>
                <a:cxn ang="0">
                  <a:pos x="52" y="49"/>
                </a:cxn>
                <a:cxn ang="0">
                  <a:pos x="49" y="47"/>
                </a:cxn>
                <a:cxn ang="0">
                  <a:pos x="44" y="43"/>
                </a:cxn>
                <a:cxn ang="0">
                  <a:pos x="38" y="36"/>
                </a:cxn>
                <a:cxn ang="0">
                  <a:pos x="31" y="28"/>
                </a:cxn>
                <a:cxn ang="0">
                  <a:pos x="23" y="21"/>
                </a:cxn>
                <a:cxn ang="0">
                  <a:pos x="17" y="13"/>
                </a:cxn>
                <a:cxn ang="0">
                  <a:pos x="11" y="6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0" y="5"/>
                </a:cxn>
              </a:cxnLst>
              <a:rect l="0" t="0" r="r" b="b"/>
              <a:pathLst>
                <a:path w="52" h="57">
                  <a:moveTo>
                    <a:pt x="0" y="5"/>
                  </a:moveTo>
                  <a:lnTo>
                    <a:pt x="0" y="5"/>
                  </a:lnTo>
                  <a:lnTo>
                    <a:pt x="6" y="12"/>
                  </a:lnTo>
                  <a:lnTo>
                    <a:pt x="12" y="18"/>
                  </a:lnTo>
                  <a:lnTo>
                    <a:pt x="18" y="26"/>
                  </a:lnTo>
                  <a:lnTo>
                    <a:pt x="26" y="34"/>
                  </a:lnTo>
                  <a:lnTo>
                    <a:pt x="33" y="41"/>
                  </a:lnTo>
                  <a:lnTo>
                    <a:pt x="39" y="48"/>
                  </a:lnTo>
                  <a:lnTo>
                    <a:pt x="44" y="54"/>
                  </a:lnTo>
                  <a:lnTo>
                    <a:pt x="50" y="57"/>
                  </a:lnTo>
                  <a:lnTo>
                    <a:pt x="52" y="49"/>
                  </a:lnTo>
                  <a:lnTo>
                    <a:pt x="49" y="47"/>
                  </a:lnTo>
                  <a:lnTo>
                    <a:pt x="44" y="43"/>
                  </a:lnTo>
                  <a:lnTo>
                    <a:pt x="38" y="36"/>
                  </a:lnTo>
                  <a:lnTo>
                    <a:pt x="31" y="28"/>
                  </a:lnTo>
                  <a:lnTo>
                    <a:pt x="23" y="21"/>
                  </a:lnTo>
                  <a:lnTo>
                    <a:pt x="17" y="13"/>
                  </a:lnTo>
                  <a:lnTo>
                    <a:pt x="11" y="6"/>
                  </a:lnTo>
                  <a:lnTo>
                    <a:pt x="5" y="0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0" name="Freeform 20"/>
            <p:cNvSpPr>
              <a:spLocks/>
            </p:cNvSpPr>
            <p:nvPr/>
          </p:nvSpPr>
          <p:spPr bwMode="auto">
            <a:xfrm>
              <a:off x="2533" y="498"/>
              <a:ext cx="53" cy="28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0"/>
                </a:cxn>
                <a:cxn ang="0">
                  <a:pos x="7" y="9"/>
                </a:cxn>
                <a:cxn ang="0">
                  <a:pos x="14" y="10"/>
                </a:cxn>
                <a:cxn ang="0">
                  <a:pos x="19" y="11"/>
                </a:cxn>
                <a:cxn ang="0">
                  <a:pos x="26" y="14"/>
                </a:cxn>
                <a:cxn ang="0">
                  <a:pos x="33" y="16"/>
                </a:cxn>
                <a:cxn ang="0">
                  <a:pos x="37" y="20"/>
                </a:cxn>
                <a:cxn ang="0">
                  <a:pos x="43" y="24"/>
                </a:cxn>
                <a:cxn ang="0">
                  <a:pos x="48" y="28"/>
                </a:cxn>
                <a:cxn ang="0">
                  <a:pos x="53" y="23"/>
                </a:cxn>
                <a:cxn ang="0">
                  <a:pos x="48" y="16"/>
                </a:cxn>
                <a:cxn ang="0">
                  <a:pos x="42" y="13"/>
                </a:cxn>
                <a:cxn ang="0">
                  <a:pos x="35" y="9"/>
                </a:cxn>
                <a:cxn ang="0">
                  <a:pos x="29" y="6"/>
                </a:cxn>
                <a:cxn ang="0">
                  <a:pos x="22" y="4"/>
                </a:cxn>
                <a:cxn ang="0">
                  <a:pos x="14" y="2"/>
                </a:cxn>
                <a:cxn ang="0">
                  <a:pos x="7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0"/>
                </a:cxn>
              </a:cxnLst>
              <a:rect l="0" t="0" r="r" b="b"/>
              <a:pathLst>
                <a:path w="53" h="28">
                  <a:moveTo>
                    <a:pt x="0" y="10"/>
                  </a:moveTo>
                  <a:lnTo>
                    <a:pt x="0" y="10"/>
                  </a:lnTo>
                  <a:lnTo>
                    <a:pt x="7" y="9"/>
                  </a:lnTo>
                  <a:lnTo>
                    <a:pt x="14" y="10"/>
                  </a:lnTo>
                  <a:lnTo>
                    <a:pt x="19" y="11"/>
                  </a:lnTo>
                  <a:lnTo>
                    <a:pt x="26" y="14"/>
                  </a:lnTo>
                  <a:lnTo>
                    <a:pt x="33" y="16"/>
                  </a:lnTo>
                  <a:lnTo>
                    <a:pt x="37" y="20"/>
                  </a:lnTo>
                  <a:lnTo>
                    <a:pt x="43" y="24"/>
                  </a:lnTo>
                  <a:lnTo>
                    <a:pt x="48" y="28"/>
                  </a:lnTo>
                  <a:lnTo>
                    <a:pt x="53" y="23"/>
                  </a:lnTo>
                  <a:lnTo>
                    <a:pt x="48" y="16"/>
                  </a:lnTo>
                  <a:lnTo>
                    <a:pt x="42" y="13"/>
                  </a:lnTo>
                  <a:lnTo>
                    <a:pt x="35" y="9"/>
                  </a:lnTo>
                  <a:lnTo>
                    <a:pt x="29" y="6"/>
                  </a:lnTo>
                  <a:lnTo>
                    <a:pt x="22" y="4"/>
                  </a:lnTo>
                  <a:lnTo>
                    <a:pt x="14" y="2"/>
                  </a:lnTo>
                  <a:lnTo>
                    <a:pt x="7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1" name="Freeform 21"/>
            <p:cNvSpPr>
              <a:spLocks/>
            </p:cNvSpPr>
            <p:nvPr/>
          </p:nvSpPr>
          <p:spPr bwMode="auto">
            <a:xfrm>
              <a:off x="2455" y="498"/>
              <a:ext cx="78" cy="53"/>
            </a:xfrm>
            <a:custGeom>
              <a:avLst/>
              <a:gdLst/>
              <a:ahLst/>
              <a:cxnLst>
                <a:cxn ang="0">
                  <a:pos x="8" y="48"/>
                </a:cxn>
                <a:cxn ang="0">
                  <a:pos x="6" y="53"/>
                </a:cxn>
                <a:cxn ang="0">
                  <a:pos x="14" y="45"/>
                </a:cxn>
                <a:cxn ang="0">
                  <a:pos x="22" y="38"/>
                </a:cxn>
                <a:cxn ang="0">
                  <a:pos x="32" y="31"/>
                </a:cxn>
                <a:cxn ang="0">
                  <a:pos x="43" y="24"/>
                </a:cxn>
                <a:cxn ang="0">
                  <a:pos x="51" y="18"/>
                </a:cxn>
                <a:cxn ang="0">
                  <a:pos x="61" y="13"/>
                </a:cxn>
                <a:cxn ang="0">
                  <a:pos x="69" y="10"/>
                </a:cxn>
                <a:cxn ang="0">
                  <a:pos x="78" y="10"/>
                </a:cxn>
                <a:cxn ang="0">
                  <a:pos x="78" y="0"/>
                </a:cxn>
                <a:cxn ang="0">
                  <a:pos x="69" y="2"/>
                </a:cxn>
                <a:cxn ang="0">
                  <a:pos x="58" y="5"/>
                </a:cxn>
                <a:cxn ang="0">
                  <a:pos x="49" y="10"/>
                </a:cxn>
                <a:cxn ang="0">
                  <a:pos x="38" y="16"/>
                </a:cxn>
                <a:cxn ang="0">
                  <a:pos x="27" y="23"/>
                </a:cxn>
                <a:cxn ang="0">
                  <a:pos x="17" y="31"/>
                </a:cxn>
                <a:cxn ang="0">
                  <a:pos x="9" y="40"/>
                </a:cxn>
                <a:cxn ang="0">
                  <a:pos x="1" y="48"/>
                </a:cxn>
                <a:cxn ang="0">
                  <a:pos x="0" y="53"/>
                </a:cxn>
                <a:cxn ang="0">
                  <a:pos x="8" y="48"/>
                </a:cxn>
              </a:cxnLst>
              <a:rect l="0" t="0" r="r" b="b"/>
              <a:pathLst>
                <a:path w="78" h="53">
                  <a:moveTo>
                    <a:pt x="8" y="48"/>
                  </a:moveTo>
                  <a:lnTo>
                    <a:pt x="6" y="53"/>
                  </a:lnTo>
                  <a:lnTo>
                    <a:pt x="14" y="45"/>
                  </a:lnTo>
                  <a:lnTo>
                    <a:pt x="22" y="38"/>
                  </a:lnTo>
                  <a:lnTo>
                    <a:pt x="32" y="31"/>
                  </a:lnTo>
                  <a:lnTo>
                    <a:pt x="43" y="24"/>
                  </a:lnTo>
                  <a:lnTo>
                    <a:pt x="51" y="18"/>
                  </a:lnTo>
                  <a:lnTo>
                    <a:pt x="61" y="13"/>
                  </a:lnTo>
                  <a:lnTo>
                    <a:pt x="69" y="10"/>
                  </a:lnTo>
                  <a:lnTo>
                    <a:pt x="78" y="10"/>
                  </a:lnTo>
                  <a:lnTo>
                    <a:pt x="78" y="0"/>
                  </a:lnTo>
                  <a:lnTo>
                    <a:pt x="69" y="2"/>
                  </a:lnTo>
                  <a:lnTo>
                    <a:pt x="58" y="5"/>
                  </a:lnTo>
                  <a:lnTo>
                    <a:pt x="49" y="10"/>
                  </a:lnTo>
                  <a:lnTo>
                    <a:pt x="38" y="16"/>
                  </a:lnTo>
                  <a:lnTo>
                    <a:pt x="27" y="23"/>
                  </a:lnTo>
                  <a:lnTo>
                    <a:pt x="17" y="31"/>
                  </a:lnTo>
                  <a:lnTo>
                    <a:pt x="9" y="40"/>
                  </a:lnTo>
                  <a:lnTo>
                    <a:pt x="1" y="48"/>
                  </a:lnTo>
                  <a:lnTo>
                    <a:pt x="0" y="53"/>
                  </a:lnTo>
                  <a:lnTo>
                    <a:pt x="8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2" name="Freeform 22"/>
            <p:cNvSpPr>
              <a:spLocks/>
            </p:cNvSpPr>
            <p:nvPr/>
          </p:nvSpPr>
          <p:spPr bwMode="auto">
            <a:xfrm>
              <a:off x="2455" y="546"/>
              <a:ext cx="31" cy="38"/>
            </a:xfrm>
            <a:custGeom>
              <a:avLst/>
              <a:gdLst/>
              <a:ahLst/>
              <a:cxnLst>
                <a:cxn ang="0">
                  <a:pos x="31" y="28"/>
                </a:cxn>
                <a:cxn ang="0">
                  <a:pos x="31" y="28"/>
                </a:cxn>
                <a:cxn ang="0">
                  <a:pos x="26" y="24"/>
                </a:cxn>
                <a:cxn ang="0">
                  <a:pos x="17" y="15"/>
                </a:cxn>
                <a:cxn ang="0">
                  <a:pos x="10" y="5"/>
                </a:cxn>
                <a:cxn ang="0">
                  <a:pos x="8" y="0"/>
                </a:cxn>
                <a:cxn ang="0">
                  <a:pos x="0" y="5"/>
                </a:cxn>
                <a:cxn ang="0">
                  <a:pos x="3" y="10"/>
                </a:cxn>
                <a:cxn ang="0">
                  <a:pos x="10" y="20"/>
                </a:cxn>
                <a:cxn ang="0">
                  <a:pos x="21" y="32"/>
                </a:cxn>
                <a:cxn ang="0">
                  <a:pos x="31" y="38"/>
                </a:cxn>
                <a:cxn ang="0">
                  <a:pos x="31" y="38"/>
                </a:cxn>
                <a:cxn ang="0">
                  <a:pos x="31" y="28"/>
                </a:cxn>
              </a:cxnLst>
              <a:rect l="0" t="0" r="r" b="b"/>
              <a:pathLst>
                <a:path w="31" h="38">
                  <a:moveTo>
                    <a:pt x="31" y="28"/>
                  </a:moveTo>
                  <a:lnTo>
                    <a:pt x="31" y="28"/>
                  </a:lnTo>
                  <a:lnTo>
                    <a:pt x="26" y="24"/>
                  </a:lnTo>
                  <a:lnTo>
                    <a:pt x="17" y="15"/>
                  </a:lnTo>
                  <a:lnTo>
                    <a:pt x="10" y="5"/>
                  </a:lnTo>
                  <a:lnTo>
                    <a:pt x="8" y="0"/>
                  </a:lnTo>
                  <a:lnTo>
                    <a:pt x="0" y="5"/>
                  </a:lnTo>
                  <a:lnTo>
                    <a:pt x="3" y="10"/>
                  </a:lnTo>
                  <a:lnTo>
                    <a:pt x="10" y="20"/>
                  </a:lnTo>
                  <a:lnTo>
                    <a:pt x="21" y="32"/>
                  </a:lnTo>
                  <a:lnTo>
                    <a:pt x="31" y="38"/>
                  </a:lnTo>
                  <a:lnTo>
                    <a:pt x="31" y="38"/>
                  </a:lnTo>
                  <a:lnTo>
                    <a:pt x="31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3" name="Freeform 23"/>
            <p:cNvSpPr>
              <a:spLocks/>
            </p:cNvSpPr>
            <p:nvPr/>
          </p:nvSpPr>
          <p:spPr bwMode="auto">
            <a:xfrm>
              <a:off x="2486" y="527"/>
              <a:ext cx="47" cy="57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47" y="0"/>
                </a:cxn>
                <a:cxn ang="0">
                  <a:pos x="40" y="2"/>
                </a:cxn>
                <a:cxn ang="0">
                  <a:pos x="31" y="8"/>
                </a:cxn>
                <a:cxn ang="0">
                  <a:pos x="24" y="16"/>
                </a:cxn>
                <a:cxn ang="0">
                  <a:pos x="17" y="25"/>
                </a:cxn>
                <a:cxn ang="0">
                  <a:pos x="10" y="34"/>
                </a:cxn>
                <a:cxn ang="0">
                  <a:pos x="6" y="42"/>
                </a:cxn>
                <a:cxn ang="0">
                  <a:pos x="1" y="46"/>
                </a:cxn>
                <a:cxn ang="0">
                  <a:pos x="0" y="47"/>
                </a:cxn>
                <a:cxn ang="0">
                  <a:pos x="0" y="57"/>
                </a:cxn>
                <a:cxn ang="0">
                  <a:pos x="6" y="53"/>
                </a:cxn>
                <a:cxn ang="0">
                  <a:pos x="10" y="47"/>
                </a:cxn>
                <a:cxn ang="0">
                  <a:pos x="18" y="39"/>
                </a:cxn>
                <a:cxn ang="0">
                  <a:pos x="24" y="30"/>
                </a:cxn>
                <a:cxn ang="0">
                  <a:pos x="31" y="21"/>
                </a:cxn>
                <a:cxn ang="0">
                  <a:pos x="36" y="13"/>
                </a:cxn>
                <a:cxn ang="0">
                  <a:pos x="42" y="9"/>
                </a:cxn>
                <a:cxn ang="0">
                  <a:pos x="47" y="8"/>
                </a:cxn>
                <a:cxn ang="0">
                  <a:pos x="47" y="8"/>
                </a:cxn>
                <a:cxn ang="0">
                  <a:pos x="47" y="0"/>
                </a:cxn>
              </a:cxnLst>
              <a:rect l="0" t="0" r="r" b="b"/>
              <a:pathLst>
                <a:path w="47" h="57">
                  <a:moveTo>
                    <a:pt x="47" y="0"/>
                  </a:moveTo>
                  <a:lnTo>
                    <a:pt x="47" y="0"/>
                  </a:lnTo>
                  <a:lnTo>
                    <a:pt x="40" y="2"/>
                  </a:lnTo>
                  <a:lnTo>
                    <a:pt x="31" y="8"/>
                  </a:lnTo>
                  <a:lnTo>
                    <a:pt x="24" y="16"/>
                  </a:lnTo>
                  <a:lnTo>
                    <a:pt x="17" y="25"/>
                  </a:lnTo>
                  <a:lnTo>
                    <a:pt x="10" y="34"/>
                  </a:lnTo>
                  <a:lnTo>
                    <a:pt x="6" y="42"/>
                  </a:lnTo>
                  <a:lnTo>
                    <a:pt x="1" y="46"/>
                  </a:lnTo>
                  <a:lnTo>
                    <a:pt x="0" y="47"/>
                  </a:lnTo>
                  <a:lnTo>
                    <a:pt x="0" y="57"/>
                  </a:lnTo>
                  <a:lnTo>
                    <a:pt x="6" y="53"/>
                  </a:lnTo>
                  <a:lnTo>
                    <a:pt x="10" y="47"/>
                  </a:lnTo>
                  <a:lnTo>
                    <a:pt x="18" y="39"/>
                  </a:lnTo>
                  <a:lnTo>
                    <a:pt x="24" y="30"/>
                  </a:lnTo>
                  <a:lnTo>
                    <a:pt x="31" y="21"/>
                  </a:lnTo>
                  <a:lnTo>
                    <a:pt x="36" y="13"/>
                  </a:lnTo>
                  <a:lnTo>
                    <a:pt x="42" y="9"/>
                  </a:lnTo>
                  <a:lnTo>
                    <a:pt x="47" y="8"/>
                  </a:lnTo>
                  <a:lnTo>
                    <a:pt x="47" y="8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4" name="Freeform 24"/>
            <p:cNvSpPr>
              <a:spLocks/>
            </p:cNvSpPr>
            <p:nvPr/>
          </p:nvSpPr>
          <p:spPr bwMode="auto">
            <a:xfrm>
              <a:off x="2533" y="527"/>
              <a:ext cx="30" cy="50"/>
            </a:xfrm>
            <a:custGeom>
              <a:avLst/>
              <a:gdLst/>
              <a:ahLst/>
              <a:cxnLst>
                <a:cxn ang="0">
                  <a:pos x="30" y="50"/>
                </a:cxn>
                <a:cxn ang="0">
                  <a:pos x="30" y="50"/>
                </a:cxn>
                <a:cxn ang="0">
                  <a:pos x="30" y="29"/>
                </a:cxn>
                <a:cxn ang="0">
                  <a:pos x="24" y="12"/>
                </a:cxn>
                <a:cxn ang="0">
                  <a:pos x="12" y="4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9" y="12"/>
                </a:cxn>
                <a:cxn ang="0">
                  <a:pos x="17" y="17"/>
                </a:cxn>
                <a:cxn ang="0">
                  <a:pos x="23" y="29"/>
                </a:cxn>
                <a:cxn ang="0">
                  <a:pos x="23" y="50"/>
                </a:cxn>
                <a:cxn ang="0">
                  <a:pos x="23" y="50"/>
                </a:cxn>
                <a:cxn ang="0">
                  <a:pos x="30" y="50"/>
                </a:cxn>
              </a:cxnLst>
              <a:rect l="0" t="0" r="r" b="b"/>
              <a:pathLst>
                <a:path w="30" h="50">
                  <a:moveTo>
                    <a:pt x="30" y="50"/>
                  </a:moveTo>
                  <a:lnTo>
                    <a:pt x="30" y="50"/>
                  </a:lnTo>
                  <a:lnTo>
                    <a:pt x="30" y="29"/>
                  </a:lnTo>
                  <a:lnTo>
                    <a:pt x="24" y="12"/>
                  </a:lnTo>
                  <a:lnTo>
                    <a:pt x="12" y="4"/>
                  </a:lnTo>
                  <a:lnTo>
                    <a:pt x="0" y="0"/>
                  </a:lnTo>
                  <a:lnTo>
                    <a:pt x="0" y="8"/>
                  </a:lnTo>
                  <a:lnTo>
                    <a:pt x="9" y="12"/>
                  </a:lnTo>
                  <a:lnTo>
                    <a:pt x="17" y="17"/>
                  </a:lnTo>
                  <a:lnTo>
                    <a:pt x="23" y="29"/>
                  </a:lnTo>
                  <a:lnTo>
                    <a:pt x="23" y="50"/>
                  </a:lnTo>
                  <a:lnTo>
                    <a:pt x="23" y="50"/>
                  </a:lnTo>
                  <a:lnTo>
                    <a:pt x="30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5" name="Freeform 25"/>
            <p:cNvSpPr>
              <a:spLocks/>
            </p:cNvSpPr>
            <p:nvPr/>
          </p:nvSpPr>
          <p:spPr bwMode="auto">
            <a:xfrm>
              <a:off x="2556" y="577"/>
              <a:ext cx="43" cy="29"/>
            </a:xfrm>
            <a:custGeom>
              <a:avLst/>
              <a:gdLst/>
              <a:ahLst/>
              <a:cxnLst>
                <a:cxn ang="0">
                  <a:pos x="43" y="19"/>
                </a:cxn>
                <a:cxn ang="0">
                  <a:pos x="41" y="19"/>
                </a:cxn>
                <a:cxn ang="0">
                  <a:pos x="36" y="20"/>
                </a:cxn>
                <a:cxn ang="0">
                  <a:pos x="30" y="19"/>
                </a:cxn>
                <a:cxn ang="0">
                  <a:pos x="22" y="20"/>
                </a:cxn>
                <a:cxn ang="0">
                  <a:pos x="16" y="18"/>
                </a:cxn>
                <a:cxn ang="0">
                  <a:pos x="10" y="15"/>
                </a:cxn>
                <a:cxn ang="0">
                  <a:pos x="7" y="1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5" y="20"/>
                </a:cxn>
                <a:cxn ang="0">
                  <a:pos x="13" y="25"/>
                </a:cxn>
                <a:cxn ang="0">
                  <a:pos x="22" y="28"/>
                </a:cxn>
                <a:cxn ang="0">
                  <a:pos x="30" y="29"/>
                </a:cxn>
                <a:cxn ang="0">
                  <a:pos x="36" y="28"/>
                </a:cxn>
                <a:cxn ang="0">
                  <a:pos x="41" y="27"/>
                </a:cxn>
                <a:cxn ang="0">
                  <a:pos x="43" y="27"/>
                </a:cxn>
                <a:cxn ang="0">
                  <a:pos x="43" y="19"/>
                </a:cxn>
              </a:cxnLst>
              <a:rect l="0" t="0" r="r" b="b"/>
              <a:pathLst>
                <a:path w="43" h="29">
                  <a:moveTo>
                    <a:pt x="43" y="19"/>
                  </a:moveTo>
                  <a:lnTo>
                    <a:pt x="41" y="19"/>
                  </a:lnTo>
                  <a:lnTo>
                    <a:pt x="36" y="20"/>
                  </a:lnTo>
                  <a:lnTo>
                    <a:pt x="30" y="19"/>
                  </a:lnTo>
                  <a:lnTo>
                    <a:pt x="22" y="20"/>
                  </a:lnTo>
                  <a:lnTo>
                    <a:pt x="16" y="18"/>
                  </a:lnTo>
                  <a:lnTo>
                    <a:pt x="10" y="15"/>
                  </a:lnTo>
                  <a:lnTo>
                    <a:pt x="7" y="1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5" y="20"/>
                  </a:lnTo>
                  <a:lnTo>
                    <a:pt x="13" y="25"/>
                  </a:lnTo>
                  <a:lnTo>
                    <a:pt x="22" y="28"/>
                  </a:lnTo>
                  <a:lnTo>
                    <a:pt x="30" y="29"/>
                  </a:lnTo>
                  <a:lnTo>
                    <a:pt x="36" y="28"/>
                  </a:lnTo>
                  <a:lnTo>
                    <a:pt x="41" y="27"/>
                  </a:lnTo>
                  <a:lnTo>
                    <a:pt x="43" y="27"/>
                  </a:lnTo>
                  <a:lnTo>
                    <a:pt x="43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6" name="Freeform 26"/>
            <p:cNvSpPr>
              <a:spLocks/>
            </p:cNvSpPr>
            <p:nvPr/>
          </p:nvSpPr>
          <p:spPr bwMode="auto">
            <a:xfrm>
              <a:off x="2438" y="531"/>
              <a:ext cx="197" cy="132"/>
            </a:xfrm>
            <a:custGeom>
              <a:avLst/>
              <a:gdLst/>
              <a:ahLst/>
              <a:cxnLst>
                <a:cxn ang="0">
                  <a:pos x="21" y="17"/>
                </a:cxn>
                <a:cxn ang="0">
                  <a:pos x="23" y="22"/>
                </a:cxn>
                <a:cxn ang="0">
                  <a:pos x="31" y="33"/>
                </a:cxn>
                <a:cxn ang="0">
                  <a:pos x="40" y="43"/>
                </a:cxn>
                <a:cxn ang="0">
                  <a:pos x="48" y="48"/>
                </a:cxn>
                <a:cxn ang="0">
                  <a:pos x="51" y="46"/>
                </a:cxn>
                <a:cxn ang="0">
                  <a:pos x="56" y="40"/>
                </a:cxn>
                <a:cxn ang="0">
                  <a:pos x="62" y="33"/>
                </a:cxn>
                <a:cxn ang="0">
                  <a:pos x="68" y="24"/>
                </a:cxn>
                <a:cxn ang="0">
                  <a:pos x="75" y="15"/>
                </a:cxn>
                <a:cxn ang="0">
                  <a:pos x="81" y="7"/>
                </a:cxn>
                <a:cxn ang="0">
                  <a:pos x="89" y="2"/>
                </a:cxn>
                <a:cxn ang="0">
                  <a:pos x="95" y="0"/>
                </a:cxn>
                <a:cxn ang="0">
                  <a:pos x="106" y="4"/>
                </a:cxn>
                <a:cxn ang="0">
                  <a:pos x="115" y="11"/>
                </a:cxn>
                <a:cxn ang="0">
                  <a:pos x="121" y="25"/>
                </a:cxn>
                <a:cxn ang="0">
                  <a:pos x="121" y="46"/>
                </a:cxn>
                <a:cxn ang="0">
                  <a:pos x="121" y="56"/>
                </a:cxn>
                <a:cxn ang="0">
                  <a:pos x="125" y="64"/>
                </a:cxn>
                <a:cxn ang="0">
                  <a:pos x="132" y="68"/>
                </a:cxn>
                <a:cxn ang="0">
                  <a:pos x="140" y="70"/>
                </a:cxn>
                <a:cxn ang="0">
                  <a:pos x="148" y="70"/>
                </a:cxn>
                <a:cxn ang="0">
                  <a:pos x="154" y="70"/>
                </a:cxn>
                <a:cxn ang="0">
                  <a:pos x="159" y="69"/>
                </a:cxn>
                <a:cxn ang="0">
                  <a:pos x="161" y="69"/>
                </a:cxn>
                <a:cxn ang="0">
                  <a:pos x="164" y="69"/>
                </a:cxn>
                <a:cxn ang="0">
                  <a:pos x="170" y="66"/>
                </a:cxn>
                <a:cxn ang="0">
                  <a:pos x="181" y="60"/>
                </a:cxn>
                <a:cxn ang="0">
                  <a:pos x="197" y="47"/>
                </a:cxn>
                <a:cxn ang="0">
                  <a:pos x="195" y="48"/>
                </a:cxn>
                <a:cxn ang="0">
                  <a:pos x="193" y="52"/>
                </a:cxn>
                <a:cxn ang="0">
                  <a:pos x="188" y="59"/>
                </a:cxn>
                <a:cxn ang="0">
                  <a:pos x="182" y="66"/>
                </a:cxn>
                <a:cxn ang="0">
                  <a:pos x="175" y="75"/>
                </a:cxn>
                <a:cxn ang="0">
                  <a:pos x="168" y="84"/>
                </a:cxn>
                <a:cxn ang="0">
                  <a:pos x="159" y="93"/>
                </a:cxn>
                <a:cxn ang="0">
                  <a:pos x="151" y="101"/>
                </a:cxn>
                <a:cxn ang="0">
                  <a:pos x="141" y="109"/>
                </a:cxn>
                <a:cxn ang="0">
                  <a:pos x="132" y="117"/>
                </a:cxn>
                <a:cxn ang="0">
                  <a:pos x="123" y="125"/>
                </a:cxn>
                <a:cxn ang="0">
                  <a:pos x="113" y="130"/>
                </a:cxn>
                <a:cxn ang="0">
                  <a:pos x="102" y="132"/>
                </a:cxn>
                <a:cxn ang="0">
                  <a:pos x="92" y="132"/>
                </a:cxn>
                <a:cxn ang="0">
                  <a:pos x="81" y="127"/>
                </a:cxn>
                <a:cxn ang="0">
                  <a:pos x="71" y="117"/>
                </a:cxn>
                <a:cxn ang="0">
                  <a:pos x="60" y="104"/>
                </a:cxn>
                <a:cxn ang="0">
                  <a:pos x="50" y="90"/>
                </a:cxn>
                <a:cxn ang="0">
                  <a:pos x="41" y="77"/>
                </a:cxn>
                <a:cxn ang="0">
                  <a:pos x="33" y="65"/>
                </a:cxn>
                <a:cxn ang="0">
                  <a:pos x="25" y="55"/>
                </a:cxn>
                <a:cxn ang="0">
                  <a:pos x="17" y="46"/>
                </a:cxn>
                <a:cxn ang="0">
                  <a:pos x="9" y="40"/>
                </a:cxn>
                <a:cxn ang="0">
                  <a:pos x="0" y="38"/>
                </a:cxn>
                <a:cxn ang="0">
                  <a:pos x="21" y="17"/>
                </a:cxn>
              </a:cxnLst>
              <a:rect l="0" t="0" r="r" b="b"/>
              <a:pathLst>
                <a:path w="197" h="132">
                  <a:moveTo>
                    <a:pt x="21" y="17"/>
                  </a:moveTo>
                  <a:lnTo>
                    <a:pt x="23" y="22"/>
                  </a:lnTo>
                  <a:lnTo>
                    <a:pt x="31" y="33"/>
                  </a:lnTo>
                  <a:lnTo>
                    <a:pt x="40" y="43"/>
                  </a:lnTo>
                  <a:lnTo>
                    <a:pt x="48" y="48"/>
                  </a:lnTo>
                  <a:lnTo>
                    <a:pt x="51" y="46"/>
                  </a:lnTo>
                  <a:lnTo>
                    <a:pt x="56" y="40"/>
                  </a:lnTo>
                  <a:lnTo>
                    <a:pt x="62" y="33"/>
                  </a:lnTo>
                  <a:lnTo>
                    <a:pt x="68" y="24"/>
                  </a:lnTo>
                  <a:lnTo>
                    <a:pt x="75" y="15"/>
                  </a:lnTo>
                  <a:lnTo>
                    <a:pt x="81" y="7"/>
                  </a:lnTo>
                  <a:lnTo>
                    <a:pt x="89" y="2"/>
                  </a:lnTo>
                  <a:lnTo>
                    <a:pt x="95" y="0"/>
                  </a:lnTo>
                  <a:lnTo>
                    <a:pt x="106" y="4"/>
                  </a:lnTo>
                  <a:lnTo>
                    <a:pt x="115" y="11"/>
                  </a:lnTo>
                  <a:lnTo>
                    <a:pt x="121" y="25"/>
                  </a:lnTo>
                  <a:lnTo>
                    <a:pt x="121" y="46"/>
                  </a:lnTo>
                  <a:lnTo>
                    <a:pt x="121" y="56"/>
                  </a:lnTo>
                  <a:lnTo>
                    <a:pt x="125" y="64"/>
                  </a:lnTo>
                  <a:lnTo>
                    <a:pt x="132" y="68"/>
                  </a:lnTo>
                  <a:lnTo>
                    <a:pt x="140" y="70"/>
                  </a:lnTo>
                  <a:lnTo>
                    <a:pt x="148" y="70"/>
                  </a:lnTo>
                  <a:lnTo>
                    <a:pt x="154" y="70"/>
                  </a:lnTo>
                  <a:lnTo>
                    <a:pt x="159" y="69"/>
                  </a:lnTo>
                  <a:lnTo>
                    <a:pt x="161" y="69"/>
                  </a:lnTo>
                  <a:lnTo>
                    <a:pt x="164" y="69"/>
                  </a:lnTo>
                  <a:lnTo>
                    <a:pt x="170" y="66"/>
                  </a:lnTo>
                  <a:lnTo>
                    <a:pt x="181" y="60"/>
                  </a:lnTo>
                  <a:lnTo>
                    <a:pt x="197" y="47"/>
                  </a:lnTo>
                  <a:lnTo>
                    <a:pt x="195" y="48"/>
                  </a:lnTo>
                  <a:lnTo>
                    <a:pt x="193" y="52"/>
                  </a:lnTo>
                  <a:lnTo>
                    <a:pt x="188" y="59"/>
                  </a:lnTo>
                  <a:lnTo>
                    <a:pt x="182" y="66"/>
                  </a:lnTo>
                  <a:lnTo>
                    <a:pt x="175" y="75"/>
                  </a:lnTo>
                  <a:lnTo>
                    <a:pt x="168" y="84"/>
                  </a:lnTo>
                  <a:lnTo>
                    <a:pt x="159" y="93"/>
                  </a:lnTo>
                  <a:lnTo>
                    <a:pt x="151" y="101"/>
                  </a:lnTo>
                  <a:lnTo>
                    <a:pt x="141" y="109"/>
                  </a:lnTo>
                  <a:lnTo>
                    <a:pt x="132" y="117"/>
                  </a:lnTo>
                  <a:lnTo>
                    <a:pt x="123" y="125"/>
                  </a:lnTo>
                  <a:lnTo>
                    <a:pt x="113" y="130"/>
                  </a:lnTo>
                  <a:lnTo>
                    <a:pt x="102" y="132"/>
                  </a:lnTo>
                  <a:lnTo>
                    <a:pt x="92" y="132"/>
                  </a:lnTo>
                  <a:lnTo>
                    <a:pt x="81" y="127"/>
                  </a:lnTo>
                  <a:lnTo>
                    <a:pt x="71" y="117"/>
                  </a:lnTo>
                  <a:lnTo>
                    <a:pt x="60" y="104"/>
                  </a:lnTo>
                  <a:lnTo>
                    <a:pt x="50" y="90"/>
                  </a:lnTo>
                  <a:lnTo>
                    <a:pt x="41" y="77"/>
                  </a:lnTo>
                  <a:lnTo>
                    <a:pt x="33" y="65"/>
                  </a:lnTo>
                  <a:lnTo>
                    <a:pt x="25" y="55"/>
                  </a:lnTo>
                  <a:lnTo>
                    <a:pt x="17" y="46"/>
                  </a:lnTo>
                  <a:lnTo>
                    <a:pt x="9" y="40"/>
                  </a:lnTo>
                  <a:lnTo>
                    <a:pt x="0" y="38"/>
                  </a:lnTo>
                  <a:lnTo>
                    <a:pt x="21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7" name="Freeform 27"/>
            <p:cNvSpPr>
              <a:spLocks/>
            </p:cNvSpPr>
            <p:nvPr/>
          </p:nvSpPr>
          <p:spPr bwMode="auto">
            <a:xfrm>
              <a:off x="495" y="574"/>
              <a:ext cx="1972" cy="3259"/>
            </a:xfrm>
            <a:custGeom>
              <a:avLst/>
              <a:gdLst/>
              <a:ahLst/>
              <a:cxnLst>
                <a:cxn ang="0">
                  <a:pos x="0" y="3149"/>
                </a:cxn>
                <a:cxn ang="0">
                  <a:pos x="0" y="96"/>
                </a:cxn>
                <a:cxn ang="0">
                  <a:pos x="1" y="80"/>
                </a:cxn>
                <a:cxn ang="0">
                  <a:pos x="7" y="63"/>
                </a:cxn>
                <a:cxn ang="0">
                  <a:pos x="14" y="48"/>
                </a:cxn>
                <a:cxn ang="0">
                  <a:pos x="25" y="32"/>
                </a:cxn>
                <a:cxn ang="0">
                  <a:pos x="38" y="19"/>
                </a:cxn>
                <a:cxn ang="0">
                  <a:pos x="55" y="9"/>
                </a:cxn>
                <a:cxn ang="0">
                  <a:pos x="72" y="3"/>
                </a:cxn>
                <a:cxn ang="0">
                  <a:pos x="93" y="0"/>
                </a:cxn>
                <a:cxn ang="0">
                  <a:pos x="1892" y="0"/>
                </a:cxn>
                <a:cxn ang="0">
                  <a:pos x="1907" y="1"/>
                </a:cxn>
                <a:cxn ang="0">
                  <a:pos x="1920" y="6"/>
                </a:cxn>
                <a:cxn ang="0">
                  <a:pos x="1935" y="14"/>
                </a:cxn>
                <a:cxn ang="0">
                  <a:pos x="1947" y="25"/>
                </a:cxn>
                <a:cxn ang="0">
                  <a:pos x="1957" y="38"/>
                </a:cxn>
                <a:cxn ang="0">
                  <a:pos x="1965" y="52"/>
                </a:cxn>
                <a:cxn ang="0">
                  <a:pos x="1970" y="66"/>
                </a:cxn>
                <a:cxn ang="0">
                  <a:pos x="1972" y="82"/>
                </a:cxn>
                <a:cxn ang="0">
                  <a:pos x="1972" y="3164"/>
                </a:cxn>
                <a:cxn ang="0">
                  <a:pos x="1970" y="3179"/>
                </a:cxn>
                <a:cxn ang="0">
                  <a:pos x="1965" y="3195"/>
                </a:cxn>
                <a:cxn ang="0">
                  <a:pos x="1957" y="3210"/>
                </a:cxn>
                <a:cxn ang="0">
                  <a:pos x="1946" y="3226"/>
                </a:cxn>
                <a:cxn ang="0">
                  <a:pos x="1932" y="3239"/>
                </a:cxn>
                <a:cxn ang="0">
                  <a:pos x="1918" y="3250"/>
                </a:cxn>
                <a:cxn ang="0">
                  <a:pos x="1902" y="3257"/>
                </a:cxn>
                <a:cxn ang="0">
                  <a:pos x="1885" y="3259"/>
                </a:cxn>
                <a:cxn ang="0">
                  <a:pos x="109" y="3259"/>
                </a:cxn>
                <a:cxn ang="0">
                  <a:pos x="92" y="3258"/>
                </a:cxn>
                <a:cxn ang="0">
                  <a:pos x="72" y="3253"/>
                </a:cxn>
                <a:cxn ang="0">
                  <a:pos x="54" y="3244"/>
                </a:cxn>
                <a:cxn ang="0">
                  <a:pos x="37" y="3232"/>
                </a:cxn>
                <a:cxn ang="0">
                  <a:pos x="23" y="3217"/>
                </a:cxn>
                <a:cxn ang="0">
                  <a:pos x="11" y="3197"/>
                </a:cxn>
                <a:cxn ang="0">
                  <a:pos x="2" y="3175"/>
                </a:cxn>
                <a:cxn ang="0">
                  <a:pos x="0" y="3149"/>
                </a:cxn>
              </a:cxnLst>
              <a:rect l="0" t="0" r="r" b="b"/>
              <a:pathLst>
                <a:path w="1972" h="3259">
                  <a:moveTo>
                    <a:pt x="0" y="3149"/>
                  </a:moveTo>
                  <a:lnTo>
                    <a:pt x="0" y="96"/>
                  </a:lnTo>
                  <a:lnTo>
                    <a:pt x="1" y="80"/>
                  </a:lnTo>
                  <a:lnTo>
                    <a:pt x="7" y="63"/>
                  </a:lnTo>
                  <a:lnTo>
                    <a:pt x="14" y="48"/>
                  </a:lnTo>
                  <a:lnTo>
                    <a:pt x="25" y="32"/>
                  </a:lnTo>
                  <a:lnTo>
                    <a:pt x="38" y="19"/>
                  </a:lnTo>
                  <a:lnTo>
                    <a:pt x="55" y="9"/>
                  </a:lnTo>
                  <a:lnTo>
                    <a:pt x="72" y="3"/>
                  </a:lnTo>
                  <a:lnTo>
                    <a:pt x="93" y="0"/>
                  </a:lnTo>
                  <a:lnTo>
                    <a:pt x="1892" y="0"/>
                  </a:lnTo>
                  <a:lnTo>
                    <a:pt x="1907" y="1"/>
                  </a:lnTo>
                  <a:lnTo>
                    <a:pt x="1920" y="6"/>
                  </a:lnTo>
                  <a:lnTo>
                    <a:pt x="1935" y="14"/>
                  </a:lnTo>
                  <a:lnTo>
                    <a:pt x="1947" y="25"/>
                  </a:lnTo>
                  <a:lnTo>
                    <a:pt x="1957" y="38"/>
                  </a:lnTo>
                  <a:lnTo>
                    <a:pt x="1965" y="52"/>
                  </a:lnTo>
                  <a:lnTo>
                    <a:pt x="1970" y="66"/>
                  </a:lnTo>
                  <a:lnTo>
                    <a:pt x="1972" y="82"/>
                  </a:lnTo>
                  <a:lnTo>
                    <a:pt x="1972" y="3164"/>
                  </a:lnTo>
                  <a:lnTo>
                    <a:pt x="1970" y="3179"/>
                  </a:lnTo>
                  <a:lnTo>
                    <a:pt x="1965" y="3195"/>
                  </a:lnTo>
                  <a:lnTo>
                    <a:pt x="1957" y="3210"/>
                  </a:lnTo>
                  <a:lnTo>
                    <a:pt x="1946" y="3226"/>
                  </a:lnTo>
                  <a:lnTo>
                    <a:pt x="1932" y="3239"/>
                  </a:lnTo>
                  <a:lnTo>
                    <a:pt x="1918" y="3250"/>
                  </a:lnTo>
                  <a:lnTo>
                    <a:pt x="1902" y="3257"/>
                  </a:lnTo>
                  <a:lnTo>
                    <a:pt x="1885" y="3259"/>
                  </a:lnTo>
                  <a:lnTo>
                    <a:pt x="109" y="3259"/>
                  </a:lnTo>
                  <a:lnTo>
                    <a:pt x="92" y="3258"/>
                  </a:lnTo>
                  <a:lnTo>
                    <a:pt x="72" y="3253"/>
                  </a:lnTo>
                  <a:lnTo>
                    <a:pt x="54" y="3244"/>
                  </a:lnTo>
                  <a:lnTo>
                    <a:pt x="37" y="3232"/>
                  </a:lnTo>
                  <a:lnTo>
                    <a:pt x="23" y="3217"/>
                  </a:lnTo>
                  <a:lnTo>
                    <a:pt x="11" y="3197"/>
                  </a:lnTo>
                  <a:lnTo>
                    <a:pt x="2" y="3175"/>
                  </a:lnTo>
                  <a:lnTo>
                    <a:pt x="0" y="3149"/>
                  </a:lnTo>
                  <a:close/>
                </a:path>
              </a:pathLst>
            </a:custGeom>
            <a:solidFill>
              <a:srgbClr val="FFF2D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8" name="Freeform 28"/>
            <p:cNvSpPr>
              <a:spLocks/>
            </p:cNvSpPr>
            <p:nvPr/>
          </p:nvSpPr>
          <p:spPr bwMode="auto">
            <a:xfrm>
              <a:off x="490" y="670"/>
              <a:ext cx="10" cy="30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3053"/>
                </a:cxn>
                <a:cxn ang="0">
                  <a:pos x="10" y="3053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</a:cxnLst>
              <a:rect l="0" t="0" r="r" b="b"/>
              <a:pathLst>
                <a:path w="10" h="3053">
                  <a:moveTo>
                    <a:pt x="0" y="0"/>
                  </a:moveTo>
                  <a:lnTo>
                    <a:pt x="0" y="0"/>
                  </a:lnTo>
                  <a:lnTo>
                    <a:pt x="0" y="3053"/>
                  </a:lnTo>
                  <a:lnTo>
                    <a:pt x="10" y="3053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9" name="Freeform 29"/>
            <p:cNvSpPr>
              <a:spLocks/>
            </p:cNvSpPr>
            <p:nvPr/>
          </p:nvSpPr>
          <p:spPr bwMode="auto">
            <a:xfrm>
              <a:off x="490" y="569"/>
              <a:ext cx="98" cy="101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98" y="0"/>
                </a:cxn>
                <a:cxn ang="0">
                  <a:pos x="77" y="4"/>
                </a:cxn>
                <a:cxn ang="0">
                  <a:pos x="59" y="10"/>
                </a:cxn>
                <a:cxn ang="0">
                  <a:pos x="41" y="21"/>
                </a:cxn>
                <a:cxn ang="0">
                  <a:pos x="28" y="35"/>
                </a:cxn>
                <a:cxn ang="0">
                  <a:pos x="16" y="50"/>
                </a:cxn>
                <a:cxn ang="0">
                  <a:pos x="8" y="67"/>
                </a:cxn>
                <a:cxn ang="0">
                  <a:pos x="2" y="85"/>
                </a:cxn>
                <a:cxn ang="0">
                  <a:pos x="0" y="101"/>
                </a:cxn>
                <a:cxn ang="0">
                  <a:pos x="10" y="101"/>
                </a:cxn>
                <a:cxn ang="0">
                  <a:pos x="10" y="85"/>
                </a:cxn>
                <a:cxn ang="0">
                  <a:pos x="16" y="70"/>
                </a:cxn>
                <a:cxn ang="0">
                  <a:pos x="23" y="55"/>
                </a:cxn>
                <a:cxn ang="0">
                  <a:pos x="33" y="40"/>
                </a:cxn>
                <a:cxn ang="0">
                  <a:pos x="46" y="28"/>
                </a:cxn>
                <a:cxn ang="0">
                  <a:pos x="62" y="18"/>
                </a:cxn>
                <a:cxn ang="0">
                  <a:pos x="77" y="11"/>
                </a:cxn>
                <a:cxn ang="0">
                  <a:pos x="98" y="10"/>
                </a:cxn>
                <a:cxn ang="0">
                  <a:pos x="98" y="10"/>
                </a:cxn>
                <a:cxn ang="0">
                  <a:pos x="98" y="0"/>
                </a:cxn>
              </a:cxnLst>
              <a:rect l="0" t="0" r="r" b="b"/>
              <a:pathLst>
                <a:path w="98" h="101">
                  <a:moveTo>
                    <a:pt x="98" y="0"/>
                  </a:moveTo>
                  <a:lnTo>
                    <a:pt x="98" y="0"/>
                  </a:lnTo>
                  <a:lnTo>
                    <a:pt x="77" y="4"/>
                  </a:lnTo>
                  <a:lnTo>
                    <a:pt x="59" y="10"/>
                  </a:lnTo>
                  <a:lnTo>
                    <a:pt x="41" y="21"/>
                  </a:lnTo>
                  <a:lnTo>
                    <a:pt x="28" y="35"/>
                  </a:lnTo>
                  <a:lnTo>
                    <a:pt x="16" y="50"/>
                  </a:lnTo>
                  <a:lnTo>
                    <a:pt x="8" y="67"/>
                  </a:lnTo>
                  <a:lnTo>
                    <a:pt x="2" y="85"/>
                  </a:lnTo>
                  <a:lnTo>
                    <a:pt x="0" y="101"/>
                  </a:lnTo>
                  <a:lnTo>
                    <a:pt x="10" y="101"/>
                  </a:lnTo>
                  <a:lnTo>
                    <a:pt x="10" y="85"/>
                  </a:lnTo>
                  <a:lnTo>
                    <a:pt x="16" y="70"/>
                  </a:lnTo>
                  <a:lnTo>
                    <a:pt x="23" y="55"/>
                  </a:lnTo>
                  <a:lnTo>
                    <a:pt x="33" y="40"/>
                  </a:lnTo>
                  <a:lnTo>
                    <a:pt x="46" y="28"/>
                  </a:lnTo>
                  <a:lnTo>
                    <a:pt x="62" y="18"/>
                  </a:lnTo>
                  <a:lnTo>
                    <a:pt x="77" y="11"/>
                  </a:lnTo>
                  <a:lnTo>
                    <a:pt x="98" y="10"/>
                  </a:lnTo>
                  <a:lnTo>
                    <a:pt x="98" y="10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0" name="Freeform 30"/>
            <p:cNvSpPr>
              <a:spLocks/>
            </p:cNvSpPr>
            <p:nvPr/>
          </p:nvSpPr>
          <p:spPr bwMode="auto">
            <a:xfrm>
              <a:off x="588" y="569"/>
              <a:ext cx="1799" cy="10"/>
            </a:xfrm>
            <a:custGeom>
              <a:avLst/>
              <a:gdLst/>
              <a:ahLst/>
              <a:cxnLst>
                <a:cxn ang="0">
                  <a:pos x="1799" y="0"/>
                </a:cxn>
                <a:cxn ang="0">
                  <a:pos x="1799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1799" y="10"/>
                </a:cxn>
                <a:cxn ang="0">
                  <a:pos x="1799" y="10"/>
                </a:cxn>
                <a:cxn ang="0">
                  <a:pos x="1799" y="0"/>
                </a:cxn>
              </a:cxnLst>
              <a:rect l="0" t="0" r="r" b="b"/>
              <a:pathLst>
                <a:path w="1799" h="10">
                  <a:moveTo>
                    <a:pt x="1799" y="0"/>
                  </a:moveTo>
                  <a:lnTo>
                    <a:pt x="1799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1799" y="10"/>
                  </a:lnTo>
                  <a:lnTo>
                    <a:pt x="1799" y="10"/>
                  </a:lnTo>
                  <a:lnTo>
                    <a:pt x="179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1" name="Freeform 31"/>
            <p:cNvSpPr>
              <a:spLocks/>
            </p:cNvSpPr>
            <p:nvPr/>
          </p:nvSpPr>
          <p:spPr bwMode="auto">
            <a:xfrm>
              <a:off x="2387" y="569"/>
              <a:ext cx="85" cy="87"/>
            </a:xfrm>
            <a:custGeom>
              <a:avLst/>
              <a:gdLst/>
              <a:ahLst/>
              <a:cxnLst>
                <a:cxn ang="0">
                  <a:pos x="85" y="87"/>
                </a:cxn>
                <a:cxn ang="0">
                  <a:pos x="85" y="87"/>
                </a:cxn>
                <a:cxn ang="0">
                  <a:pos x="82" y="70"/>
                </a:cxn>
                <a:cxn ang="0">
                  <a:pos x="77" y="55"/>
                </a:cxn>
                <a:cxn ang="0">
                  <a:pos x="68" y="40"/>
                </a:cxn>
                <a:cxn ang="0">
                  <a:pos x="57" y="27"/>
                </a:cxn>
                <a:cxn ang="0">
                  <a:pos x="45" y="15"/>
                </a:cxn>
                <a:cxn ang="0">
                  <a:pos x="29" y="8"/>
                </a:cxn>
                <a:cxn ang="0">
                  <a:pos x="15" y="2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15" y="10"/>
                </a:cxn>
                <a:cxn ang="0">
                  <a:pos x="27" y="15"/>
                </a:cxn>
                <a:cxn ang="0">
                  <a:pos x="40" y="23"/>
                </a:cxn>
                <a:cxn ang="0">
                  <a:pos x="52" y="32"/>
                </a:cxn>
                <a:cxn ang="0">
                  <a:pos x="61" y="45"/>
                </a:cxn>
                <a:cxn ang="0">
                  <a:pos x="69" y="58"/>
                </a:cxn>
                <a:cxn ang="0">
                  <a:pos x="74" y="72"/>
                </a:cxn>
                <a:cxn ang="0">
                  <a:pos x="76" y="87"/>
                </a:cxn>
                <a:cxn ang="0">
                  <a:pos x="76" y="87"/>
                </a:cxn>
                <a:cxn ang="0">
                  <a:pos x="85" y="87"/>
                </a:cxn>
              </a:cxnLst>
              <a:rect l="0" t="0" r="r" b="b"/>
              <a:pathLst>
                <a:path w="85" h="87">
                  <a:moveTo>
                    <a:pt x="85" y="87"/>
                  </a:moveTo>
                  <a:lnTo>
                    <a:pt x="85" y="87"/>
                  </a:lnTo>
                  <a:lnTo>
                    <a:pt x="82" y="70"/>
                  </a:lnTo>
                  <a:lnTo>
                    <a:pt x="77" y="55"/>
                  </a:lnTo>
                  <a:lnTo>
                    <a:pt x="68" y="40"/>
                  </a:lnTo>
                  <a:lnTo>
                    <a:pt x="57" y="27"/>
                  </a:lnTo>
                  <a:lnTo>
                    <a:pt x="45" y="15"/>
                  </a:lnTo>
                  <a:lnTo>
                    <a:pt x="29" y="8"/>
                  </a:lnTo>
                  <a:lnTo>
                    <a:pt x="15" y="2"/>
                  </a:lnTo>
                  <a:lnTo>
                    <a:pt x="0" y="0"/>
                  </a:lnTo>
                  <a:lnTo>
                    <a:pt x="0" y="10"/>
                  </a:lnTo>
                  <a:lnTo>
                    <a:pt x="15" y="10"/>
                  </a:lnTo>
                  <a:lnTo>
                    <a:pt x="27" y="15"/>
                  </a:lnTo>
                  <a:lnTo>
                    <a:pt x="40" y="23"/>
                  </a:lnTo>
                  <a:lnTo>
                    <a:pt x="52" y="32"/>
                  </a:lnTo>
                  <a:lnTo>
                    <a:pt x="61" y="45"/>
                  </a:lnTo>
                  <a:lnTo>
                    <a:pt x="69" y="58"/>
                  </a:lnTo>
                  <a:lnTo>
                    <a:pt x="74" y="72"/>
                  </a:lnTo>
                  <a:lnTo>
                    <a:pt x="76" y="87"/>
                  </a:lnTo>
                  <a:lnTo>
                    <a:pt x="76" y="87"/>
                  </a:lnTo>
                  <a:lnTo>
                    <a:pt x="85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2" name="Freeform 32"/>
            <p:cNvSpPr>
              <a:spLocks/>
            </p:cNvSpPr>
            <p:nvPr/>
          </p:nvSpPr>
          <p:spPr bwMode="auto">
            <a:xfrm>
              <a:off x="2463" y="656"/>
              <a:ext cx="9" cy="3082"/>
            </a:xfrm>
            <a:custGeom>
              <a:avLst/>
              <a:gdLst/>
              <a:ahLst/>
              <a:cxnLst>
                <a:cxn ang="0">
                  <a:pos x="9" y="3082"/>
                </a:cxn>
                <a:cxn ang="0">
                  <a:pos x="9" y="3082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3082"/>
                </a:cxn>
                <a:cxn ang="0">
                  <a:pos x="0" y="3082"/>
                </a:cxn>
                <a:cxn ang="0">
                  <a:pos x="9" y="3082"/>
                </a:cxn>
              </a:cxnLst>
              <a:rect l="0" t="0" r="r" b="b"/>
              <a:pathLst>
                <a:path w="9" h="3082">
                  <a:moveTo>
                    <a:pt x="9" y="3082"/>
                  </a:moveTo>
                  <a:lnTo>
                    <a:pt x="9" y="308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082"/>
                  </a:lnTo>
                  <a:lnTo>
                    <a:pt x="0" y="3082"/>
                  </a:lnTo>
                  <a:lnTo>
                    <a:pt x="9" y="30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3" name="Freeform 33"/>
            <p:cNvSpPr>
              <a:spLocks/>
            </p:cNvSpPr>
            <p:nvPr/>
          </p:nvSpPr>
          <p:spPr bwMode="auto">
            <a:xfrm>
              <a:off x="2380" y="3738"/>
              <a:ext cx="92" cy="10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0" y="100"/>
                </a:cxn>
                <a:cxn ang="0">
                  <a:pos x="18" y="97"/>
                </a:cxn>
                <a:cxn ang="0">
                  <a:pos x="34" y="90"/>
                </a:cxn>
                <a:cxn ang="0">
                  <a:pos x="50" y="78"/>
                </a:cxn>
                <a:cxn ang="0">
                  <a:pos x="63" y="64"/>
                </a:cxn>
                <a:cxn ang="0">
                  <a:pos x="75" y="49"/>
                </a:cxn>
                <a:cxn ang="0">
                  <a:pos x="84" y="32"/>
                </a:cxn>
                <a:cxn ang="0">
                  <a:pos x="89" y="15"/>
                </a:cxn>
                <a:cxn ang="0">
                  <a:pos x="92" y="0"/>
                </a:cxn>
                <a:cxn ang="0">
                  <a:pos x="83" y="0"/>
                </a:cxn>
                <a:cxn ang="0">
                  <a:pos x="81" y="15"/>
                </a:cxn>
                <a:cxn ang="0">
                  <a:pos x="76" y="29"/>
                </a:cxn>
                <a:cxn ang="0">
                  <a:pos x="68" y="44"/>
                </a:cxn>
                <a:cxn ang="0">
                  <a:pos x="58" y="59"/>
                </a:cxn>
                <a:cxn ang="0">
                  <a:pos x="45" y="71"/>
                </a:cxn>
                <a:cxn ang="0">
                  <a:pos x="32" y="82"/>
                </a:cxn>
                <a:cxn ang="0">
                  <a:pos x="16" y="89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0" y="100"/>
                </a:cxn>
              </a:cxnLst>
              <a:rect l="0" t="0" r="r" b="b"/>
              <a:pathLst>
                <a:path w="92" h="100">
                  <a:moveTo>
                    <a:pt x="0" y="100"/>
                  </a:moveTo>
                  <a:lnTo>
                    <a:pt x="0" y="100"/>
                  </a:lnTo>
                  <a:lnTo>
                    <a:pt x="18" y="97"/>
                  </a:lnTo>
                  <a:lnTo>
                    <a:pt x="34" y="90"/>
                  </a:lnTo>
                  <a:lnTo>
                    <a:pt x="50" y="78"/>
                  </a:lnTo>
                  <a:lnTo>
                    <a:pt x="63" y="64"/>
                  </a:lnTo>
                  <a:lnTo>
                    <a:pt x="75" y="49"/>
                  </a:lnTo>
                  <a:lnTo>
                    <a:pt x="84" y="32"/>
                  </a:lnTo>
                  <a:lnTo>
                    <a:pt x="89" y="15"/>
                  </a:lnTo>
                  <a:lnTo>
                    <a:pt x="92" y="0"/>
                  </a:lnTo>
                  <a:lnTo>
                    <a:pt x="83" y="0"/>
                  </a:lnTo>
                  <a:lnTo>
                    <a:pt x="81" y="15"/>
                  </a:lnTo>
                  <a:lnTo>
                    <a:pt x="76" y="29"/>
                  </a:lnTo>
                  <a:lnTo>
                    <a:pt x="68" y="44"/>
                  </a:lnTo>
                  <a:lnTo>
                    <a:pt x="58" y="59"/>
                  </a:lnTo>
                  <a:lnTo>
                    <a:pt x="45" y="71"/>
                  </a:lnTo>
                  <a:lnTo>
                    <a:pt x="32" y="82"/>
                  </a:lnTo>
                  <a:lnTo>
                    <a:pt x="16" y="89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4" name="Freeform 34"/>
            <p:cNvSpPr>
              <a:spLocks/>
            </p:cNvSpPr>
            <p:nvPr/>
          </p:nvSpPr>
          <p:spPr bwMode="auto">
            <a:xfrm>
              <a:off x="604" y="3828"/>
              <a:ext cx="1776" cy="1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0"/>
                </a:cxn>
                <a:cxn ang="0">
                  <a:pos x="1776" y="10"/>
                </a:cxn>
                <a:cxn ang="0">
                  <a:pos x="177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0"/>
                </a:cxn>
              </a:cxnLst>
              <a:rect l="0" t="0" r="r" b="b"/>
              <a:pathLst>
                <a:path w="1776" h="10">
                  <a:moveTo>
                    <a:pt x="0" y="10"/>
                  </a:moveTo>
                  <a:lnTo>
                    <a:pt x="0" y="10"/>
                  </a:lnTo>
                  <a:lnTo>
                    <a:pt x="1776" y="10"/>
                  </a:lnTo>
                  <a:lnTo>
                    <a:pt x="177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5" name="Freeform 35"/>
            <p:cNvSpPr>
              <a:spLocks/>
            </p:cNvSpPr>
            <p:nvPr/>
          </p:nvSpPr>
          <p:spPr bwMode="auto">
            <a:xfrm>
              <a:off x="490" y="3723"/>
              <a:ext cx="114" cy="1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3" y="26"/>
                </a:cxn>
                <a:cxn ang="0">
                  <a:pos x="12" y="49"/>
                </a:cxn>
                <a:cxn ang="0">
                  <a:pos x="24" y="70"/>
                </a:cxn>
                <a:cxn ang="0">
                  <a:pos x="40" y="87"/>
                </a:cxn>
                <a:cxn ang="0">
                  <a:pos x="58" y="99"/>
                </a:cxn>
                <a:cxn ang="0">
                  <a:pos x="76" y="108"/>
                </a:cxn>
                <a:cxn ang="0">
                  <a:pos x="97" y="113"/>
                </a:cxn>
                <a:cxn ang="0">
                  <a:pos x="114" y="115"/>
                </a:cxn>
                <a:cxn ang="0">
                  <a:pos x="114" y="105"/>
                </a:cxn>
                <a:cxn ang="0">
                  <a:pos x="97" y="105"/>
                </a:cxn>
                <a:cxn ang="0">
                  <a:pos x="79" y="100"/>
                </a:cxn>
                <a:cxn ang="0">
                  <a:pos x="60" y="91"/>
                </a:cxn>
                <a:cxn ang="0">
                  <a:pos x="45" y="79"/>
                </a:cxn>
                <a:cxn ang="0">
                  <a:pos x="31" y="65"/>
                </a:cxn>
                <a:cxn ang="0">
                  <a:pos x="19" y="47"/>
                </a:cxn>
                <a:cxn ang="0">
                  <a:pos x="11" y="2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</a:cxnLst>
              <a:rect l="0" t="0" r="r" b="b"/>
              <a:pathLst>
                <a:path w="114" h="115">
                  <a:moveTo>
                    <a:pt x="0" y="0"/>
                  </a:moveTo>
                  <a:lnTo>
                    <a:pt x="0" y="0"/>
                  </a:lnTo>
                  <a:lnTo>
                    <a:pt x="3" y="26"/>
                  </a:lnTo>
                  <a:lnTo>
                    <a:pt x="12" y="49"/>
                  </a:lnTo>
                  <a:lnTo>
                    <a:pt x="24" y="70"/>
                  </a:lnTo>
                  <a:lnTo>
                    <a:pt x="40" y="87"/>
                  </a:lnTo>
                  <a:lnTo>
                    <a:pt x="58" y="99"/>
                  </a:lnTo>
                  <a:lnTo>
                    <a:pt x="76" y="108"/>
                  </a:lnTo>
                  <a:lnTo>
                    <a:pt x="97" y="113"/>
                  </a:lnTo>
                  <a:lnTo>
                    <a:pt x="114" y="115"/>
                  </a:lnTo>
                  <a:lnTo>
                    <a:pt x="114" y="105"/>
                  </a:lnTo>
                  <a:lnTo>
                    <a:pt x="97" y="105"/>
                  </a:lnTo>
                  <a:lnTo>
                    <a:pt x="79" y="100"/>
                  </a:lnTo>
                  <a:lnTo>
                    <a:pt x="60" y="91"/>
                  </a:lnTo>
                  <a:lnTo>
                    <a:pt x="45" y="79"/>
                  </a:lnTo>
                  <a:lnTo>
                    <a:pt x="31" y="65"/>
                  </a:lnTo>
                  <a:lnTo>
                    <a:pt x="19" y="47"/>
                  </a:lnTo>
                  <a:lnTo>
                    <a:pt x="11" y="2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6" name="Freeform 36"/>
            <p:cNvSpPr>
              <a:spLocks/>
            </p:cNvSpPr>
            <p:nvPr/>
          </p:nvSpPr>
          <p:spPr bwMode="auto">
            <a:xfrm>
              <a:off x="2578" y="574"/>
              <a:ext cx="1971" cy="3259"/>
            </a:xfrm>
            <a:custGeom>
              <a:avLst/>
              <a:gdLst/>
              <a:ahLst/>
              <a:cxnLst>
                <a:cxn ang="0">
                  <a:pos x="0" y="3149"/>
                </a:cxn>
                <a:cxn ang="0">
                  <a:pos x="0" y="96"/>
                </a:cxn>
                <a:cxn ang="0">
                  <a:pos x="1" y="80"/>
                </a:cxn>
                <a:cxn ang="0">
                  <a:pos x="7" y="63"/>
                </a:cxn>
                <a:cxn ang="0">
                  <a:pos x="14" y="48"/>
                </a:cxn>
                <a:cxn ang="0">
                  <a:pos x="25" y="32"/>
                </a:cxn>
                <a:cxn ang="0">
                  <a:pos x="38" y="19"/>
                </a:cxn>
                <a:cxn ang="0">
                  <a:pos x="54" y="9"/>
                </a:cxn>
                <a:cxn ang="0">
                  <a:pos x="72" y="3"/>
                </a:cxn>
                <a:cxn ang="0">
                  <a:pos x="92" y="0"/>
                </a:cxn>
                <a:cxn ang="0">
                  <a:pos x="1891" y="0"/>
                </a:cxn>
                <a:cxn ang="0">
                  <a:pos x="1906" y="1"/>
                </a:cxn>
                <a:cxn ang="0">
                  <a:pos x="1919" y="6"/>
                </a:cxn>
                <a:cxn ang="0">
                  <a:pos x="1934" y="14"/>
                </a:cxn>
                <a:cxn ang="0">
                  <a:pos x="1946" y="25"/>
                </a:cxn>
                <a:cxn ang="0">
                  <a:pos x="1955" y="38"/>
                </a:cxn>
                <a:cxn ang="0">
                  <a:pos x="1964" y="52"/>
                </a:cxn>
                <a:cxn ang="0">
                  <a:pos x="1969" y="66"/>
                </a:cxn>
                <a:cxn ang="0">
                  <a:pos x="1971" y="82"/>
                </a:cxn>
                <a:cxn ang="0">
                  <a:pos x="1971" y="3164"/>
                </a:cxn>
                <a:cxn ang="0">
                  <a:pos x="1969" y="3179"/>
                </a:cxn>
                <a:cxn ang="0">
                  <a:pos x="1964" y="3195"/>
                </a:cxn>
                <a:cxn ang="0">
                  <a:pos x="1955" y="3210"/>
                </a:cxn>
                <a:cxn ang="0">
                  <a:pos x="1944" y="3226"/>
                </a:cxn>
                <a:cxn ang="0">
                  <a:pos x="1931" y="3239"/>
                </a:cxn>
                <a:cxn ang="0">
                  <a:pos x="1917" y="3250"/>
                </a:cxn>
                <a:cxn ang="0">
                  <a:pos x="1901" y="3257"/>
                </a:cxn>
                <a:cxn ang="0">
                  <a:pos x="1884" y="3259"/>
                </a:cxn>
                <a:cxn ang="0">
                  <a:pos x="107" y="3259"/>
                </a:cxn>
                <a:cxn ang="0">
                  <a:pos x="91" y="3258"/>
                </a:cxn>
                <a:cxn ang="0">
                  <a:pos x="71" y="3253"/>
                </a:cxn>
                <a:cxn ang="0">
                  <a:pos x="54" y="3244"/>
                </a:cxn>
                <a:cxn ang="0">
                  <a:pos x="37" y="3232"/>
                </a:cxn>
                <a:cxn ang="0">
                  <a:pos x="21" y="3217"/>
                </a:cxn>
                <a:cxn ang="0">
                  <a:pos x="11" y="3197"/>
                </a:cxn>
                <a:cxn ang="0">
                  <a:pos x="2" y="3175"/>
                </a:cxn>
                <a:cxn ang="0">
                  <a:pos x="0" y="3149"/>
                </a:cxn>
              </a:cxnLst>
              <a:rect l="0" t="0" r="r" b="b"/>
              <a:pathLst>
                <a:path w="1971" h="3259">
                  <a:moveTo>
                    <a:pt x="0" y="3149"/>
                  </a:moveTo>
                  <a:lnTo>
                    <a:pt x="0" y="96"/>
                  </a:lnTo>
                  <a:lnTo>
                    <a:pt x="1" y="80"/>
                  </a:lnTo>
                  <a:lnTo>
                    <a:pt x="7" y="63"/>
                  </a:lnTo>
                  <a:lnTo>
                    <a:pt x="14" y="48"/>
                  </a:lnTo>
                  <a:lnTo>
                    <a:pt x="25" y="32"/>
                  </a:lnTo>
                  <a:lnTo>
                    <a:pt x="38" y="19"/>
                  </a:lnTo>
                  <a:lnTo>
                    <a:pt x="54" y="9"/>
                  </a:lnTo>
                  <a:lnTo>
                    <a:pt x="72" y="3"/>
                  </a:lnTo>
                  <a:lnTo>
                    <a:pt x="92" y="0"/>
                  </a:lnTo>
                  <a:lnTo>
                    <a:pt x="1891" y="0"/>
                  </a:lnTo>
                  <a:lnTo>
                    <a:pt x="1906" y="1"/>
                  </a:lnTo>
                  <a:lnTo>
                    <a:pt x="1919" y="6"/>
                  </a:lnTo>
                  <a:lnTo>
                    <a:pt x="1934" y="14"/>
                  </a:lnTo>
                  <a:lnTo>
                    <a:pt x="1946" y="25"/>
                  </a:lnTo>
                  <a:lnTo>
                    <a:pt x="1955" y="38"/>
                  </a:lnTo>
                  <a:lnTo>
                    <a:pt x="1964" y="52"/>
                  </a:lnTo>
                  <a:lnTo>
                    <a:pt x="1969" y="66"/>
                  </a:lnTo>
                  <a:lnTo>
                    <a:pt x="1971" y="82"/>
                  </a:lnTo>
                  <a:lnTo>
                    <a:pt x="1971" y="3164"/>
                  </a:lnTo>
                  <a:lnTo>
                    <a:pt x="1969" y="3179"/>
                  </a:lnTo>
                  <a:lnTo>
                    <a:pt x="1964" y="3195"/>
                  </a:lnTo>
                  <a:lnTo>
                    <a:pt x="1955" y="3210"/>
                  </a:lnTo>
                  <a:lnTo>
                    <a:pt x="1944" y="3226"/>
                  </a:lnTo>
                  <a:lnTo>
                    <a:pt x="1931" y="3239"/>
                  </a:lnTo>
                  <a:lnTo>
                    <a:pt x="1917" y="3250"/>
                  </a:lnTo>
                  <a:lnTo>
                    <a:pt x="1901" y="3257"/>
                  </a:lnTo>
                  <a:lnTo>
                    <a:pt x="1884" y="3259"/>
                  </a:lnTo>
                  <a:lnTo>
                    <a:pt x="107" y="3259"/>
                  </a:lnTo>
                  <a:lnTo>
                    <a:pt x="91" y="3258"/>
                  </a:lnTo>
                  <a:lnTo>
                    <a:pt x="71" y="3253"/>
                  </a:lnTo>
                  <a:lnTo>
                    <a:pt x="54" y="3244"/>
                  </a:lnTo>
                  <a:lnTo>
                    <a:pt x="37" y="3232"/>
                  </a:lnTo>
                  <a:lnTo>
                    <a:pt x="21" y="3217"/>
                  </a:lnTo>
                  <a:lnTo>
                    <a:pt x="11" y="3197"/>
                  </a:lnTo>
                  <a:lnTo>
                    <a:pt x="2" y="3175"/>
                  </a:lnTo>
                  <a:lnTo>
                    <a:pt x="0" y="3149"/>
                  </a:lnTo>
                  <a:close/>
                </a:path>
              </a:pathLst>
            </a:custGeom>
            <a:solidFill>
              <a:srgbClr val="FFF2D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7" name="Freeform 37"/>
            <p:cNvSpPr>
              <a:spLocks/>
            </p:cNvSpPr>
            <p:nvPr/>
          </p:nvSpPr>
          <p:spPr bwMode="auto">
            <a:xfrm>
              <a:off x="2573" y="670"/>
              <a:ext cx="9" cy="30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3053"/>
                </a:cxn>
                <a:cxn ang="0">
                  <a:pos x="9" y="3053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</a:cxnLst>
              <a:rect l="0" t="0" r="r" b="b"/>
              <a:pathLst>
                <a:path w="9" h="3053">
                  <a:moveTo>
                    <a:pt x="0" y="0"/>
                  </a:moveTo>
                  <a:lnTo>
                    <a:pt x="0" y="0"/>
                  </a:lnTo>
                  <a:lnTo>
                    <a:pt x="0" y="3053"/>
                  </a:lnTo>
                  <a:lnTo>
                    <a:pt x="9" y="3053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8" name="Freeform 38"/>
            <p:cNvSpPr>
              <a:spLocks/>
            </p:cNvSpPr>
            <p:nvPr/>
          </p:nvSpPr>
          <p:spPr bwMode="auto">
            <a:xfrm>
              <a:off x="2573" y="569"/>
              <a:ext cx="97" cy="101"/>
            </a:xfrm>
            <a:custGeom>
              <a:avLst/>
              <a:gdLst/>
              <a:ahLst/>
              <a:cxnLst>
                <a:cxn ang="0">
                  <a:pos x="97" y="0"/>
                </a:cxn>
                <a:cxn ang="0">
                  <a:pos x="97" y="0"/>
                </a:cxn>
                <a:cxn ang="0">
                  <a:pos x="77" y="4"/>
                </a:cxn>
                <a:cxn ang="0">
                  <a:pos x="58" y="10"/>
                </a:cxn>
                <a:cxn ang="0">
                  <a:pos x="41" y="21"/>
                </a:cxn>
                <a:cxn ang="0">
                  <a:pos x="28" y="35"/>
                </a:cxn>
                <a:cxn ang="0">
                  <a:pos x="16" y="50"/>
                </a:cxn>
                <a:cxn ang="0">
                  <a:pos x="8" y="67"/>
                </a:cxn>
                <a:cxn ang="0">
                  <a:pos x="2" y="85"/>
                </a:cxn>
                <a:cxn ang="0">
                  <a:pos x="0" y="101"/>
                </a:cxn>
                <a:cxn ang="0">
                  <a:pos x="9" y="101"/>
                </a:cxn>
                <a:cxn ang="0">
                  <a:pos x="9" y="85"/>
                </a:cxn>
                <a:cxn ang="0">
                  <a:pos x="16" y="70"/>
                </a:cxn>
                <a:cxn ang="0">
                  <a:pos x="23" y="55"/>
                </a:cxn>
                <a:cxn ang="0">
                  <a:pos x="33" y="40"/>
                </a:cxn>
                <a:cxn ang="0">
                  <a:pos x="46" y="28"/>
                </a:cxn>
                <a:cxn ang="0">
                  <a:pos x="60" y="18"/>
                </a:cxn>
                <a:cxn ang="0">
                  <a:pos x="77" y="11"/>
                </a:cxn>
                <a:cxn ang="0">
                  <a:pos x="97" y="10"/>
                </a:cxn>
                <a:cxn ang="0">
                  <a:pos x="97" y="10"/>
                </a:cxn>
                <a:cxn ang="0">
                  <a:pos x="97" y="0"/>
                </a:cxn>
              </a:cxnLst>
              <a:rect l="0" t="0" r="r" b="b"/>
              <a:pathLst>
                <a:path w="97" h="101">
                  <a:moveTo>
                    <a:pt x="97" y="0"/>
                  </a:moveTo>
                  <a:lnTo>
                    <a:pt x="97" y="0"/>
                  </a:lnTo>
                  <a:lnTo>
                    <a:pt x="77" y="4"/>
                  </a:lnTo>
                  <a:lnTo>
                    <a:pt x="58" y="10"/>
                  </a:lnTo>
                  <a:lnTo>
                    <a:pt x="41" y="21"/>
                  </a:lnTo>
                  <a:lnTo>
                    <a:pt x="28" y="35"/>
                  </a:lnTo>
                  <a:lnTo>
                    <a:pt x="16" y="50"/>
                  </a:lnTo>
                  <a:lnTo>
                    <a:pt x="8" y="67"/>
                  </a:lnTo>
                  <a:lnTo>
                    <a:pt x="2" y="85"/>
                  </a:lnTo>
                  <a:lnTo>
                    <a:pt x="0" y="101"/>
                  </a:lnTo>
                  <a:lnTo>
                    <a:pt x="9" y="101"/>
                  </a:lnTo>
                  <a:lnTo>
                    <a:pt x="9" y="85"/>
                  </a:lnTo>
                  <a:lnTo>
                    <a:pt x="16" y="70"/>
                  </a:lnTo>
                  <a:lnTo>
                    <a:pt x="23" y="55"/>
                  </a:lnTo>
                  <a:lnTo>
                    <a:pt x="33" y="40"/>
                  </a:lnTo>
                  <a:lnTo>
                    <a:pt x="46" y="28"/>
                  </a:lnTo>
                  <a:lnTo>
                    <a:pt x="60" y="18"/>
                  </a:lnTo>
                  <a:lnTo>
                    <a:pt x="77" y="11"/>
                  </a:lnTo>
                  <a:lnTo>
                    <a:pt x="97" y="10"/>
                  </a:lnTo>
                  <a:lnTo>
                    <a:pt x="97" y="10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9" name="Freeform 39"/>
            <p:cNvSpPr>
              <a:spLocks/>
            </p:cNvSpPr>
            <p:nvPr/>
          </p:nvSpPr>
          <p:spPr bwMode="auto">
            <a:xfrm>
              <a:off x="2670" y="569"/>
              <a:ext cx="1799" cy="10"/>
            </a:xfrm>
            <a:custGeom>
              <a:avLst/>
              <a:gdLst/>
              <a:ahLst/>
              <a:cxnLst>
                <a:cxn ang="0">
                  <a:pos x="1799" y="0"/>
                </a:cxn>
                <a:cxn ang="0">
                  <a:pos x="1799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1799" y="10"/>
                </a:cxn>
                <a:cxn ang="0">
                  <a:pos x="1799" y="10"/>
                </a:cxn>
                <a:cxn ang="0">
                  <a:pos x="1799" y="0"/>
                </a:cxn>
              </a:cxnLst>
              <a:rect l="0" t="0" r="r" b="b"/>
              <a:pathLst>
                <a:path w="1799" h="10">
                  <a:moveTo>
                    <a:pt x="1799" y="0"/>
                  </a:moveTo>
                  <a:lnTo>
                    <a:pt x="1799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1799" y="10"/>
                  </a:lnTo>
                  <a:lnTo>
                    <a:pt x="1799" y="10"/>
                  </a:lnTo>
                  <a:lnTo>
                    <a:pt x="179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0" name="Freeform 40"/>
            <p:cNvSpPr>
              <a:spLocks/>
            </p:cNvSpPr>
            <p:nvPr/>
          </p:nvSpPr>
          <p:spPr bwMode="auto">
            <a:xfrm>
              <a:off x="4469" y="569"/>
              <a:ext cx="85" cy="87"/>
            </a:xfrm>
            <a:custGeom>
              <a:avLst/>
              <a:gdLst/>
              <a:ahLst/>
              <a:cxnLst>
                <a:cxn ang="0">
                  <a:pos x="85" y="87"/>
                </a:cxn>
                <a:cxn ang="0">
                  <a:pos x="85" y="87"/>
                </a:cxn>
                <a:cxn ang="0">
                  <a:pos x="81" y="70"/>
                </a:cxn>
                <a:cxn ang="0">
                  <a:pos x="76" y="55"/>
                </a:cxn>
                <a:cxn ang="0">
                  <a:pos x="68" y="40"/>
                </a:cxn>
                <a:cxn ang="0">
                  <a:pos x="57" y="27"/>
                </a:cxn>
                <a:cxn ang="0">
                  <a:pos x="45" y="15"/>
                </a:cxn>
                <a:cxn ang="0">
                  <a:pos x="29" y="8"/>
                </a:cxn>
                <a:cxn ang="0">
                  <a:pos x="15" y="2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15" y="10"/>
                </a:cxn>
                <a:cxn ang="0">
                  <a:pos x="27" y="15"/>
                </a:cxn>
                <a:cxn ang="0">
                  <a:pos x="40" y="23"/>
                </a:cxn>
                <a:cxn ang="0">
                  <a:pos x="52" y="32"/>
                </a:cxn>
                <a:cxn ang="0">
                  <a:pos x="61" y="45"/>
                </a:cxn>
                <a:cxn ang="0">
                  <a:pos x="69" y="58"/>
                </a:cxn>
                <a:cxn ang="0">
                  <a:pos x="74" y="72"/>
                </a:cxn>
                <a:cxn ang="0">
                  <a:pos x="75" y="87"/>
                </a:cxn>
                <a:cxn ang="0">
                  <a:pos x="75" y="87"/>
                </a:cxn>
                <a:cxn ang="0">
                  <a:pos x="85" y="87"/>
                </a:cxn>
              </a:cxnLst>
              <a:rect l="0" t="0" r="r" b="b"/>
              <a:pathLst>
                <a:path w="85" h="87">
                  <a:moveTo>
                    <a:pt x="85" y="87"/>
                  </a:moveTo>
                  <a:lnTo>
                    <a:pt x="85" y="87"/>
                  </a:lnTo>
                  <a:lnTo>
                    <a:pt x="81" y="70"/>
                  </a:lnTo>
                  <a:lnTo>
                    <a:pt x="76" y="55"/>
                  </a:lnTo>
                  <a:lnTo>
                    <a:pt x="68" y="40"/>
                  </a:lnTo>
                  <a:lnTo>
                    <a:pt x="57" y="27"/>
                  </a:lnTo>
                  <a:lnTo>
                    <a:pt x="45" y="15"/>
                  </a:lnTo>
                  <a:lnTo>
                    <a:pt x="29" y="8"/>
                  </a:lnTo>
                  <a:lnTo>
                    <a:pt x="15" y="2"/>
                  </a:lnTo>
                  <a:lnTo>
                    <a:pt x="0" y="0"/>
                  </a:lnTo>
                  <a:lnTo>
                    <a:pt x="0" y="10"/>
                  </a:lnTo>
                  <a:lnTo>
                    <a:pt x="15" y="10"/>
                  </a:lnTo>
                  <a:lnTo>
                    <a:pt x="27" y="15"/>
                  </a:lnTo>
                  <a:lnTo>
                    <a:pt x="40" y="23"/>
                  </a:lnTo>
                  <a:lnTo>
                    <a:pt x="52" y="32"/>
                  </a:lnTo>
                  <a:lnTo>
                    <a:pt x="61" y="45"/>
                  </a:lnTo>
                  <a:lnTo>
                    <a:pt x="69" y="58"/>
                  </a:lnTo>
                  <a:lnTo>
                    <a:pt x="74" y="72"/>
                  </a:lnTo>
                  <a:lnTo>
                    <a:pt x="75" y="87"/>
                  </a:lnTo>
                  <a:lnTo>
                    <a:pt x="75" y="87"/>
                  </a:lnTo>
                  <a:lnTo>
                    <a:pt x="85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1" name="Freeform 41"/>
            <p:cNvSpPr>
              <a:spLocks/>
            </p:cNvSpPr>
            <p:nvPr/>
          </p:nvSpPr>
          <p:spPr bwMode="auto">
            <a:xfrm>
              <a:off x="4544" y="656"/>
              <a:ext cx="10" cy="3082"/>
            </a:xfrm>
            <a:custGeom>
              <a:avLst/>
              <a:gdLst/>
              <a:ahLst/>
              <a:cxnLst>
                <a:cxn ang="0">
                  <a:pos x="10" y="3082"/>
                </a:cxn>
                <a:cxn ang="0">
                  <a:pos x="10" y="3082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3082"/>
                </a:cxn>
                <a:cxn ang="0">
                  <a:pos x="0" y="3082"/>
                </a:cxn>
                <a:cxn ang="0">
                  <a:pos x="10" y="3082"/>
                </a:cxn>
              </a:cxnLst>
              <a:rect l="0" t="0" r="r" b="b"/>
              <a:pathLst>
                <a:path w="10" h="3082">
                  <a:moveTo>
                    <a:pt x="10" y="3082"/>
                  </a:moveTo>
                  <a:lnTo>
                    <a:pt x="10" y="30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82"/>
                  </a:lnTo>
                  <a:lnTo>
                    <a:pt x="0" y="3082"/>
                  </a:lnTo>
                  <a:lnTo>
                    <a:pt x="10" y="30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2" name="Freeform 42"/>
            <p:cNvSpPr>
              <a:spLocks/>
            </p:cNvSpPr>
            <p:nvPr/>
          </p:nvSpPr>
          <p:spPr bwMode="auto">
            <a:xfrm>
              <a:off x="4462" y="3738"/>
              <a:ext cx="92" cy="10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0" y="100"/>
                </a:cxn>
                <a:cxn ang="0">
                  <a:pos x="18" y="97"/>
                </a:cxn>
                <a:cxn ang="0">
                  <a:pos x="34" y="90"/>
                </a:cxn>
                <a:cxn ang="0">
                  <a:pos x="50" y="78"/>
                </a:cxn>
                <a:cxn ang="0">
                  <a:pos x="63" y="64"/>
                </a:cxn>
                <a:cxn ang="0">
                  <a:pos x="75" y="49"/>
                </a:cxn>
                <a:cxn ang="0">
                  <a:pos x="83" y="32"/>
                </a:cxn>
                <a:cxn ang="0">
                  <a:pos x="88" y="15"/>
                </a:cxn>
                <a:cxn ang="0">
                  <a:pos x="92" y="0"/>
                </a:cxn>
                <a:cxn ang="0">
                  <a:pos x="82" y="0"/>
                </a:cxn>
                <a:cxn ang="0">
                  <a:pos x="81" y="15"/>
                </a:cxn>
                <a:cxn ang="0">
                  <a:pos x="76" y="29"/>
                </a:cxn>
                <a:cxn ang="0">
                  <a:pos x="68" y="44"/>
                </a:cxn>
                <a:cxn ang="0">
                  <a:pos x="58" y="59"/>
                </a:cxn>
                <a:cxn ang="0">
                  <a:pos x="45" y="71"/>
                </a:cxn>
                <a:cxn ang="0">
                  <a:pos x="31" y="82"/>
                </a:cxn>
                <a:cxn ang="0">
                  <a:pos x="16" y="89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0" y="100"/>
                </a:cxn>
              </a:cxnLst>
              <a:rect l="0" t="0" r="r" b="b"/>
              <a:pathLst>
                <a:path w="92" h="100">
                  <a:moveTo>
                    <a:pt x="0" y="100"/>
                  </a:moveTo>
                  <a:lnTo>
                    <a:pt x="0" y="100"/>
                  </a:lnTo>
                  <a:lnTo>
                    <a:pt x="18" y="97"/>
                  </a:lnTo>
                  <a:lnTo>
                    <a:pt x="34" y="90"/>
                  </a:lnTo>
                  <a:lnTo>
                    <a:pt x="50" y="78"/>
                  </a:lnTo>
                  <a:lnTo>
                    <a:pt x="63" y="64"/>
                  </a:lnTo>
                  <a:lnTo>
                    <a:pt x="75" y="49"/>
                  </a:lnTo>
                  <a:lnTo>
                    <a:pt x="83" y="32"/>
                  </a:lnTo>
                  <a:lnTo>
                    <a:pt x="88" y="15"/>
                  </a:lnTo>
                  <a:lnTo>
                    <a:pt x="92" y="0"/>
                  </a:lnTo>
                  <a:lnTo>
                    <a:pt x="82" y="0"/>
                  </a:lnTo>
                  <a:lnTo>
                    <a:pt x="81" y="15"/>
                  </a:lnTo>
                  <a:lnTo>
                    <a:pt x="76" y="29"/>
                  </a:lnTo>
                  <a:lnTo>
                    <a:pt x="68" y="44"/>
                  </a:lnTo>
                  <a:lnTo>
                    <a:pt x="58" y="59"/>
                  </a:lnTo>
                  <a:lnTo>
                    <a:pt x="45" y="71"/>
                  </a:lnTo>
                  <a:lnTo>
                    <a:pt x="31" y="82"/>
                  </a:lnTo>
                  <a:lnTo>
                    <a:pt x="16" y="89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3" name="Freeform 43"/>
            <p:cNvSpPr>
              <a:spLocks/>
            </p:cNvSpPr>
            <p:nvPr/>
          </p:nvSpPr>
          <p:spPr bwMode="auto">
            <a:xfrm>
              <a:off x="2685" y="3828"/>
              <a:ext cx="1777" cy="1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0"/>
                </a:cxn>
                <a:cxn ang="0">
                  <a:pos x="1777" y="10"/>
                </a:cxn>
                <a:cxn ang="0">
                  <a:pos x="1777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0"/>
                </a:cxn>
              </a:cxnLst>
              <a:rect l="0" t="0" r="r" b="b"/>
              <a:pathLst>
                <a:path w="1777" h="10">
                  <a:moveTo>
                    <a:pt x="0" y="10"/>
                  </a:moveTo>
                  <a:lnTo>
                    <a:pt x="0" y="10"/>
                  </a:lnTo>
                  <a:lnTo>
                    <a:pt x="1777" y="10"/>
                  </a:lnTo>
                  <a:lnTo>
                    <a:pt x="177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4" name="Freeform 44"/>
            <p:cNvSpPr>
              <a:spLocks/>
            </p:cNvSpPr>
            <p:nvPr/>
          </p:nvSpPr>
          <p:spPr bwMode="auto">
            <a:xfrm>
              <a:off x="2573" y="3723"/>
              <a:ext cx="112" cy="1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3" y="26"/>
                </a:cxn>
                <a:cxn ang="0">
                  <a:pos x="12" y="49"/>
                </a:cxn>
                <a:cxn ang="0">
                  <a:pos x="23" y="70"/>
                </a:cxn>
                <a:cxn ang="0">
                  <a:pos x="40" y="87"/>
                </a:cxn>
                <a:cxn ang="0">
                  <a:pos x="58" y="99"/>
                </a:cxn>
                <a:cxn ang="0">
                  <a:pos x="75" y="108"/>
                </a:cxn>
                <a:cxn ang="0">
                  <a:pos x="96" y="113"/>
                </a:cxn>
                <a:cxn ang="0">
                  <a:pos x="112" y="115"/>
                </a:cxn>
                <a:cxn ang="0">
                  <a:pos x="112" y="105"/>
                </a:cxn>
                <a:cxn ang="0">
                  <a:pos x="96" y="105"/>
                </a:cxn>
                <a:cxn ang="0">
                  <a:pos x="77" y="100"/>
                </a:cxn>
                <a:cxn ang="0">
                  <a:pos x="60" y="91"/>
                </a:cxn>
                <a:cxn ang="0">
                  <a:pos x="45" y="79"/>
                </a:cxn>
                <a:cxn ang="0">
                  <a:pos x="30" y="65"/>
                </a:cxn>
                <a:cxn ang="0">
                  <a:pos x="19" y="47"/>
                </a:cxn>
                <a:cxn ang="0">
                  <a:pos x="11" y="26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</a:cxnLst>
              <a:rect l="0" t="0" r="r" b="b"/>
              <a:pathLst>
                <a:path w="112" h="115">
                  <a:moveTo>
                    <a:pt x="0" y="0"/>
                  </a:moveTo>
                  <a:lnTo>
                    <a:pt x="0" y="0"/>
                  </a:lnTo>
                  <a:lnTo>
                    <a:pt x="3" y="26"/>
                  </a:lnTo>
                  <a:lnTo>
                    <a:pt x="12" y="49"/>
                  </a:lnTo>
                  <a:lnTo>
                    <a:pt x="23" y="70"/>
                  </a:lnTo>
                  <a:lnTo>
                    <a:pt x="40" y="87"/>
                  </a:lnTo>
                  <a:lnTo>
                    <a:pt x="58" y="99"/>
                  </a:lnTo>
                  <a:lnTo>
                    <a:pt x="75" y="108"/>
                  </a:lnTo>
                  <a:lnTo>
                    <a:pt x="96" y="113"/>
                  </a:lnTo>
                  <a:lnTo>
                    <a:pt x="112" y="115"/>
                  </a:lnTo>
                  <a:lnTo>
                    <a:pt x="112" y="105"/>
                  </a:lnTo>
                  <a:lnTo>
                    <a:pt x="96" y="105"/>
                  </a:lnTo>
                  <a:lnTo>
                    <a:pt x="77" y="100"/>
                  </a:lnTo>
                  <a:lnTo>
                    <a:pt x="60" y="91"/>
                  </a:lnTo>
                  <a:lnTo>
                    <a:pt x="45" y="79"/>
                  </a:lnTo>
                  <a:lnTo>
                    <a:pt x="30" y="65"/>
                  </a:lnTo>
                  <a:lnTo>
                    <a:pt x="19" y="47"/>
                  </a:lnTo>
                  <a:lnTo>
                    <a:pt x="11" y="26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5" name="Freeform 45"/>
            <p:cNvSpPr>
              <a:spLocks/>
            </p:cNvSpPr>
            <p:nvPr/>
          </p:nvSpPr>
          <p:spPr bwMode="auto">
            <a:xfrm>
              <a:off x="2505" y="2173"/>
              <a:ext cx="57" cy="57"/>
            </a:xfrm>
            <a:custGeom>
              <a:avLst/>
              <a:gdLst/>
              <a:ahLst/>
              <a:cxnLst>
                <a:cxn ang="0">
                  <a:pos x="57" y="21"/>
                </a:cxn>
                <a:cxn ang="0">
                  <a:pos x="57" y="16"/>
                </a:cxn>
                <a:cxn ang="0">
                  <a:pos x="56" y="12"/>
                </a:cxn>
                <a:cxn ang="0">
                  <a:pos x="52" y="8"/>
                </a:cxn>
                <a:cxn ang="0">
                  <a:pos x="47" y="4"/>
                </a:cxn>
                <a:cxn ang="0">
                  <a:pos x="41" y="2"/>
                </a:cxn>
                <a:cxn ang="0">
                  <a:pos x="34" y="0"/>
                </a:cxn>
                <a:cxn ang="0">
                  <a:pos x="27" y="0"/>
                </a:cxn>
                <a:cxn ang="0">
                  <a:pos x="18" y="3"/>
                </a:cxn>
                <a:cxn ang="0">
                  <a:pos x="11" y="8"/>
                </a:cxn>
                <a:cxn ang="0">
                  <a:pos x="5" y="14"/>
                </a:cxn>
                <a:cxn ang="0">
                  <a:pos x="1" y="24"/>
                </a:cxn>
                <a:cxn ang="0">
                  <a:pos x="0" y="33"/>
                </a:cxn>
                <a:cxn ang="0">
                  <a:pos x="1" y="42"/>
                </a:cxn>
                <a:cxn ang="0">
                  <a:pos x="6" y="49"/>
                </a:cxn>
                <a:cxn ang="0">
                  <a:pos x="13" y="55"/>
                </a:cxn>
                <a:cxn ang="0">
                  <a:pos x="25" y="57"/>
                </a:cxn>
                <a:cxn ang="0">
                  <a:pos x="41" y="55"/>
                </a:cxn>
                <a:cxn ang="0">
                  <a:pos x="41" y="47"/>
                </a:cxn>
                <a:cxn ang="0">
                  <a:pos x="34" y="39"/>
                </a:cxn>
                <a:cxn ang="0">
                  <a:pos x="30" y="35"/>
                </a:cxn>
                <a:cxn ang="0">
                  <a:pos x="29" y="31"/>
                </a:cxn>
                <a:cxn ang="0">
                  <a:pos x="28" y="24"/>
                </a:cxn>
                <a:cxn ang="0">
                  <a:pos x="30" y="18"/>
                </a:cxn>
                <a:cxn ang="0">
                  <a:pos x="40" y="20"/>
                </a:cxn>
                <a:cxn ang="0">
                  <a:pos x="51" y="25"/>
                </a:cxn>
                <a:cxn ang="0">
                  <a:pos x="56" y="24"/>
                </a:cxn>
                <a:cxn ang="0">
                  <a:pos x="57" y="22"/>
                </a:cxn>
                <a:cxn ang="0">
                  <a:pos x="57" y="21"/>
                </a:cxn>
              </a:cxnLst>
              <a:rect l="0" t="0" r="r" b="b"/>
              <a:pathLst>
                <a:path w="57" h="57">
                  <a:moveTo>
                    <a:pt x="57" y="21"/>
                  </a:moveTo>
                  <a:lnTo>
                    <a:pt x="57" y="16"/>
                  </a:lnTo>
                  <a:lnTo>
                    <a:pt x="56" y="12"/>
                  </a:lnTo>
                  <a:lnTo>
                    <a:pt x="52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4" y="0"/>
                  </a:lnTo>
                  <a:lnTo>
                    <a:pt x="27" y="0"/>
                  </a:lnTo>
                  <a:lnTo>
                    <a:pt x="18" y="3"/>
                  </a:lnTo>
                  <a:lnTo>
                    <a:pt x="11" y="8"/>
                  </a:lnTo>
                  <a:lnTo>
                    <a:pt x="5" y="14"/>
                  </a:lnTo>
                  <a:lnTo>
                    <a:pt x="1" y="24"/>
                  </a:lnTo>
                  <a:lnTo>
                    <a:pt x="0" y="33"/>
                  </a:lnTo>
                  <a:lnTo>
                    <a:pt x="1" y="42"/>
                  </a:lnTo>
                  <a:lnTo>
                    <a:pt x="6" y="49"/>
                  </a:lnTo>
                  <a:lnTo>
                    <a:pt x="13" y="55"/>
                  </a:lnTo>
                  <a:lnTo>
                    <a:pt x="25" y="57"/>
                  </a:lnTo>
                  <a:lnTo>
                    <a:pt x="41" y="55"/>
                  </a:lnTo>
                  <a:lnTo>
                    <a:pt x="41" y="47"/>
                  </a:lnTo>
                  <a:lnTo>
                    <a:pt x="34" y="39"/>
                  </a:lnTo>
                  <a:lnTo>
                    <a:pt x="30" y="35"/>
                  </a:lnTo>
                  <a:lnTo>
                    <a:pt x="29" y="31"/>
                  </a:lnTo>
                  <a:lnTo>
                    <a:pt x="28" y="24"/>
                  </a:lnTo>
                  <a:lnTo>
                    <a:pt x="30" y="18"/>
                  </a:lnTo>
                  <a:lnTo>
                    <a:pt x="40" y="20"/>
                  </a:lnTo>
                  <a:lnTo>
                    <a:pt x="51" y="25"/>
                  </a:lnTo>
                  <a:lnTo>
                    <a:pt x="56" y="24"/>
                  </a:lnTo>
                  <a:lnTo>
                    <a:pt x="57" y="22"/>
                  </a:lnTo>
                  <a:lnTo>
                    <a:pt x="57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6" name="Freeform 46"/>
            <p:cNvSpPr>
              <a:spLocks/>
            </p:cNvSpPr>
            <p:nvPr/>
          </p:nvSpPr>
          <p:spPr bwMode="auto">
            <a:xfrm>
              <a:off x="2505" y="2768"/>
              <a:ext cx="57" cy="57"/>
            </a:xfrm>
            <a:custGeom>
              <a:avLst/>
              <a:gdLst/>
              <a:ahLst/>
              <a:cxnLst>
                <a:cxn ang="0">
                  <a:pos x="57" y="22"/>
                </a:cxn>
                <a:cxn ang="0">
                  <a:pos x="57" y="17"/>
                </a:cxn>
                <a:cxn ang="0">
                  <a:pos x="56" y="12"/>
                </a:cxn>
                <a:cxn ang="0">
                  <a:pos x="52" y="8"/>
                </a:cxn>
                <a:cxn ang="0">
                  <a:pos x="47" y="4"/>
                </a:cxn>
                <a:cxn ang="0">
                  <a:pos x="41" y="2"/>
                </a:cxn>
                <a:cxn ang="0">
                  <a:pos x="34" y="0"/>
                </a:cxn>
                <a:cxn ang="0">
                  <a:pos x="27" y="0"/>
                </a:cxn>
                <a:cxn ang="0">
                  <a:pos x="18" y="3"/>
                </a:cxn>
                <a:cxn ang="0">
                  <a:pos x="11" y="8"/>
                </a:cxn>
                <a:cxn ang="0">
                  <a:pos x="5" y="15"/>
                </a:cxn>
                <a:cxn ang="0">
                  <a:pos x="1" y="24"/>
                </a:cxn>
                <a:cxn ang="0">
                  <a:pos x="0" y="33"/>
                </a:cxn>
                <a:cxn ang="0">
                  <a:pos x="1" y="42"/>
                </a:cxn>
                <a:cxn ang="0">
                  <a:pos x="6" y="50"/>
                </a:cxn>
                <a:cxn ang="0">
                  <a:pos x="13" y="55"/>
                </a:cxn>
                <a:cxn ang="0">
                  <a:pos x="25" y="57"/>
                </a:cxn>
                <a:cxn ang="0">
                  <a:pos x="41" y="55"/>
                </a:cxn>
                <a:cxn ang="0">
                  <a:pos x="41" y="48"/>
                </a:cxn>
                <a:cxn ang="0">
                  <a:pos x="34" y="41"/>
                </a:cxn>
                <a:cxn ang="0">
                  <a:pos x="30" y="37"/>
                </a:cxn>
                <a:cxn ang="0">
                  <a:pos x="29" y="33"/>
                </a:cxn>
                <a:cxn ang="0">
                  <a:pos x="28" y="25"/>
                </a:cxn>
                <a:cxn ang="0">
                  <a:pos x="30" y="19"/>
                </a:cxn>
                <a:cxn ang="0">
                  <a:pos x="40" y="21"/>
                </a:cxn>
                <a:cxn ang="0">
                  <a:pos x="51" y="25"/>
                </a:cxn>
                <a:cxn ang="0">
                  <a:pos x="56" y="25"/>
                </a:cxn>
                <a:cxn ang="0">
                  <a:pos x="57" y="24"/>
                </a:cxn>
                <a:cxn ang="0">
                  <a:pos x="57" y="22"/>
                </a:cxn>
              </a:cxnLst>
              <a:rect l="0" t="0" r="r" b="b"/>
              <a:pathLst>
                <a:path w="57" h="57">
                  <a:moveTo>
                    <a:pt x="57" y="22"/>
                  </a:moveTo>
                  <a:lnTo>
                    <a:pt x="57" y="17"/>
                  </a:lnTo>
                  <a:lnTo>
                    <a:pt x="56" y="12"/>
                  </a:lnTo>
                  <a:lnTo>
                    <a:pt x="52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4" y="0"/>
                  </a:lnTo>
                  <a:lnTo>
                    <a:pt x="27" y="0"/>
                  </a:lnTo>
                  <a:lnTo>
                    <a:pt x="18" y="3"/>
                  </a:lnTo>
                  <a:lnTo>
                    <a:pt x="11" y="8"/>
                  </a:lnTo>
                  <a:lnTo>
                    <a:pt x="5" y="15"/>
                  </a:lnTo>
                  <a:lnTo>
                    <a:pt x="1" y="24"/>
                  </a:lnTo>
                  <a:lnTo>
                    <a:pt x="0" y="33"/>
                  </a:lnTo>
                  <a:lnTo>
                    <a:pt x="1" y="42"/>
                  </a:lnTo>
                  <a:lnTo>
                    <a:pt x="6" y="50"/>
                  </a:lnTo>
                  <a:lnTo>
                    <a:pt x="13" y="55"/>
                  </a:lnTo>
                  <a:lnTo>
                    <a:pt x="25" y="57"/>
                  </a:lnTo>
                  <a:lnTo>
                    <a:pt x="41" y="55"/>
                  </a:lnTo>
                  <a:lnTo>
                    <a:pt x="41" y="48"/>
                  </a:lnTo>
                  <a:lnTo>
                    <a:pt x="34" y="41"/>
                  </a:lnTo>
                  <a:lnTo>
                    <a:pt x="30" y="37"/>
                  </a:lnTo>
                  <a:lnTo>
                    <a:pt x="29" y="33"/>
                  </a:lnTo>
                  <a:lnTo>
                    <a:pt x="28" y="25"/>
                  </a:lnTo>
                  <a:lnTo>
                    <a:pt x="30" y="19"/>
                  </a:lnTo>
                  <a:lnTo>
                    <a:pt x="40" y="21"/>
                  </a:lnTo>
                  <a:lnTo>
                    <a:pt x="51" y="25"/>
                  </a:lnTo>
                  <a:lnTo>
                    <a:pt x="56" y="25"/>
                  </a:lnTo>
                  <a:lnTo>
                    <a:pt x="57" y="24"/>
                  </a:lnTo>
                  <a:lnTo>
                    <a:pt x="57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7" name="Freeform 47"/>
            <p:cNvSpPr>
              <a:spLocks/>
            </p:cNvSpPr>
            <p:nvPr/>
          </p:nvSpPr>
          <p:spPr bwMode="auto">
            <a:xfrm>
              <a:off x="2505" y="979"/>
              <a:ext cx="57" cy="58"/>
            </a:xfrm>
            <a:custGeom>
              <a:avLst/>
              <a:gdLst/>
              <a:ahLst/>
              <a:cxnLst>
                <a:cxn ang="0">
                  <a:pos x="57" y="22"/>
                </a:cxn>
                <a:cxn ang="0">
                  <a:pos x="57" y="17"/>
                </a:cxn>
                <a:cxn ang="0">
                  <a:pos x="56" y="13"/>
                </a:cxn>
                <a:cxn ang="0">
                  <a:pos x="52" y="8"/>
                </a:cxn>
                <a:cxn ang="0">
                  <a:pos x="47" y="4"/>
                </a:cxn>
                <a:cxn ang="0">
                  <a:pos x="41" y="1"/>
                </a:cxn>
                <a:cxn ang="0">
                  <a:pos x="34" y="0"/>
                </a:cxn>
                <a:cxn ang="0">
                  <a:pos x="27" y="0"/>
                </a:cxn>
                <a:cxn ang="0">
                  <a:pos x="18" y="3"/>
                </a:cxn>
                <a:cxn ang="0">
                  <a:pos x="11" y="8"/>
                </a:cxn>
                <a:cxn ang="0">
                  <a:pos x="5" y="16"/>
                </a:cxn>
                <a:cxn ang="0">
                  <a:pos x="1" y="25"/>
                </a:cxn>
                <a:cxn ang="0">
                  <a:pos x="0" y="34"/>
                </a:cxn>
                <a:cxn ang="0">
                  <a:pos x="1" y="43"/>
                </a:cxn>
                <a:cxn ang="0">
                  <a:pos x="6" y="50"/>
                </a:cxn>
                <a:cxn ang="0">
                  <a:pos x="13" y="56"/>
                </a:cxn>
                <a:cxn ang="0">
                  <a:pos x="25" y="58"/>
                </a:cxn>
                <a:cxn ang="0">
                  <a:pos x="41" y="56"/>
                </a:cxn>
                <a:cxn ang="0">
                  <a:pos x="41" y="48"/>
                </a:cxn>
                <a:cxn ang="0">
                  <a:pos x="34" y="40"/>
                </a:cxn>
                <a:cxn ang="0">
                  <a:pos x="30" y="36"/>
                </a:cxn>
                <a:cxn ang="0">
                  <a:pos x="29" y="32"/>
                </a:cxn>
                <a:cxn ang="0">
                  <a:pos x="28" y="25"/>
                </a:cxn>
                <a:cxn ang="0">
                  <a:pos x="30" y="19"/>
                </a:cxn>
                <a:cxn ang="0">
                  <a:pos x="40" y="21"/>
                </a:cxn>
                <a:cxn ang="0">
                  <a:pos x="51" y="26"/>
                </a:cxn>
                <a:cxn ang="0">
                  <a:pos x="56" y="25"/>
                </a:cxn>
                <a:cxn ang="0">
                  <a:pos x="57" y="23"/>
                </a:cxn>
                <a:cxn ang="0">
                  <a:pos x="57" y="22"/>
                </a:cxn>
              </a:cxnLst>
              <a:rect l="0" t="0" r="r" b="b"/>
              <a:pathLst>
                <a:path w="57" h="58">
                  <a:moveTo>
                    <a:pt x="57" y="22"/>
                  </a:moveTo>
                  <a:lnTo>
                    <a:pt x="57" y="17"/>
                  </a:lnTo>
                  <a:lnTo>
                    <a:pt x="56" y="13"/>
                  </a:lnTo>
                  <a:lnTo>
                    <a:pt x="52" y="8"/>
                  </a:lnTo>
                  <a:lnTo>
                    <a:pt x="47" y="4"/>
                  </a:lnTo>
                  <a:lnTo>
                    <a:pt x="41" y="1"/>
                  </a:lnTo>
                  <a:lnTo>
                    <a:pt x="34" y="0"/>
                  </a:lnTo>
                  <a:lnTo>
                    <a:pt x="27" y="0"/>
                  </a:lnTo>
                  <a:lnTo>
                    <a:pt x="18" y="3"/>
                  </a:lnTo>
                  <a:lnTo>
                    <a:pt x="11" y="8"/>
                  </a:lnTo>
                  <a:lnTo>
                    <a:pt x="5" y="16"/>
                  </a:lnTo>
                  <a:lnTo>
                    <a:pt x="1" y="25"/>
                  </a:lnTo>
                  <a:lnTo>
                    <a:pt x="0" y="34"/>
                  </a:lnTo>
                  <a:lnTo>
                    <a:pt x="1" y="43"/>
                  </a:lnTo>
                  <a:lnTo>
                    <a:pt x="6" y="50"/>
                  </a:lnTo>
                  <a:lnTo>
                    <a:pt x="13" y="56"/>
                  </a:lnTo>
                  <a:lnTo>
                    <a:pt x="25" y="58"/>
                  </a:lnTo>
                  <a:lnTo>
                    <a:pt x="41" y="56"/>
                  </a:lnTo>
                  <a:lnTo>
                    <a:pt x="41" y="48"/>
                  </a:lnTo>
                  <a:lnTo>
                    <a:pt x="34" y="40"/>
                  </a:lnTo>
                  <a:lnTo>
                    <a:pt x="30" y="36"/>
                  </a:lnTo>
                  <a:lnTo>
                    <a:pt x="29" y="32"/>
                  </a:lnTo>
                  <a:lnTo>
                    <a:pt x="28" y="25"/>
                  </a:lnTo>
                  <a:lnTo>
                    <a:pt x="30" y="19"/>
                  </a:lnTo>
                  <a:lnTo>
                    <a:pt x="40" y="21"/>
                  </a:lnTo>
                  <a:lnTo>
                    <a:pt x="51" y="26"/>
                  </a:lnTo>
                  <a:lnTo>
                    <a:pt x="56" y="25"/>
                  </a:lnTo>
                  <a:lnTo>
                    <a:pt x="57" y="23"/>
                  </a:lnTo>
                  <a:lnTo>
                    <a:pt x="57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8" name="Freeform 48"/>
            <p:cNvSpPr>
              <a:spLocks/>
            </p:cNvSpPr>
            <p:nvPr/>
          </p:nvSpPr>
          <p:spPr bwMode="auto">
            <a:xfrm>
              <a:off x="2505" y="3365"/>
              <a:ext cx="57" cy="57"/>
            </a:xfrm>
            <a:custGeom>
              <a:avLst/>
              <a:gdLst/>
              <a:ahLst/>
              <a:cxnLst>
                <a:cxn ang="0">
                  <a:pos x="57" y="22"/>
                </a:cxn>
                <a:cxn ang="0">
                  <a:pos x="57" y="17"/>
                </a:cxn>
                <a:cxn ang="0">
                  <a:pos x="56" y="12"/>
                </a:cxn>
                <a:cxn ang="0">
                  <a:pos x="52" y="8"/>
                </a:cxn>
                <a:cxn ang="0">
                  <a:pos x="47" y="4"/>
                </a:cxn>
                <a:cxn ang="0">
                  <a:pos x="41" y="1"/>
                </a:cxn>
                <a:cxn ang="0">
                  <a:pos x="34" y="0"/>
                </a:cxn>
                <a:cxn ang="0">
                  <a:pos x="27" y="0"/>
                </a:cxn>
                <a:cxn ang="0">
                  <a:pos x="18" y="3"/>
                </a:cxn>
                <a:cxn ang="0">
                  <a:pos x="11" y="8"/>
                </a:cxn>
                <a:cxn ang="0">
                  <a:pos x="5" y="14"/>
                </a:cxn>
                <a:cxn ang="0">
                  <a:pos x="1" y="23"/>
                </a:cxn>
                <a:cxn ang="0">
                  <a:pos x="0" y="32"/>
                </a:cxn>
                <a:cxn ang="0">
                  <a:pos x="1" y="41"/>
                </a:cxn>
                <a:cxn ang="0">
                  <a:pos x="6" y="49"/>
                </a:cxn>
                <a:cxn ang="0">
                  <a:pos x="13" y="54"/>
                </a:cxn>
                <a:cxn ang="0">
                  <a:pos x="25" y="57"/>
                </a:cxn>
                <a:cxn ang="0">
                  <a:pos x="41" y="54"/>
                </a:cxn>
                <a:cxn ang="0">
                  <a:pos x="41" y="48"/>
                </a:cxn>
                <a:cxn ang="0">
                  <a:pos x="34" y="40"/>
                </a:cxn>
                <a:cxn ang="0">
                  <a:pos x="30" y="36"/>
                </a:cxn>
                <a:cxn ang="0">
                  <a:pos x="29" y="32"/>
                </a:cxn>
                <a:cxn ang="0">
                  <a:pos x="28" y="25"/>
                </a:cxn>
                <a:cxn ang="0">
                  <a:pos x="30" y="18"/>
                </a:cxn>
                <a:cxn ang="0">
                  <a:pos x="40" y="21"/>
                </a:cxn>
                <a:cxn ang="0">
                  <a:pos x="51" y="25"/>
                </a:cxn>
                <a:cxn ang="0">
                  <a:pos x="56" y="25"/>
                </a:cxn>
                <a:cxn ang="0">
                  <a:pos x="57" y="23"/>
                </a:cxn>
                <a:cxn ang="0">
                  <a:pos x="57" y="22"/>
                </a:cxn>
              </a:cxnLst>
              <a:rect l="0" t="0" r="r" b="b"/>
              <a:pathLst>
                <a:path w="57" h="57">
                  <a:moveTo>
                    <a:pt x="57" y="22"/>
                  </a:moveTo>
                  <a:lnTo>
                    <a:pt x="57" y="17"/>
                  </a:lnTo>
                  <a:lnTo>
                    <a:pt x="56" y="12"/>
                  </a:lnTo>
                  <a:lnTo>
                    <a:pt x="52" y="8"/>
                  </a:lnTo>
                  <a:lnTo>
                    <a:pt x="47" y="4"/>
                  </a:lnTo>
                  <a:lnTo>
                    <a:pt x="41" y="1"/>
                  </a:lnTo>
                  <a:lnTo>
                    <a:pt x="34" y="0"/>
                  </a:lnTo>
                  <a:lnTo>
                    <a:pt x="27" y="0"/>
                  </a:lnTo>
                  <a:lnTo>
                    <a:pt x="18" y="3"/>
                  </a:lnTo>
                  <a:lnTo>
                    <a:pt x="11" y="8"/>
                  </a:lnTo>
                  <a:lnTo>
                    <a:pt x="5" y="14"/>
                  </a:lnTo>
                  <a:lnTo>
                    <a:pt x="1" y="23"/>
                  </a:lnTo>
                  <a:lnTo>
                    <a:pt x="0" y="32"/>
                  </a:lnTo>
                  <a:lnTo>
                    <a:pt x="1" y="41"/>
                  </a:lnTo>
                  <a:lnTo>
                    <a:pt x="6" y="49"/>
                  </a:lnTo>
                  <a:lnTo>
                    <a:pt x="13" y="54"/>
                  </a:lnTo>
                  <a:lnTo>
                    <a:pt x="25" y="57"/>
                  </a:lnTo>
                  <a:lnTo>
                    <a:pt x="41" y="54"/>
                  </a:lnTo>
                  <a:lnTo>
                    <a:pt x="41" y="48"/>
                  </a:lnTo>
                  <a:lnTo>
                    <a:pt x="34" y="40"/>
                  </a:lnTo>
                  <a:lnTo>
                    <a:pt x="30" y="36"/>
                  </a:lnTo>
                  <a:lnTo>
                    <a:pt x="29" y="32"/>
                  </a:lnTo>
                  <a:lnTo>
                    <a:pt x="28" y="25"/>
                  </a:lnTo>
                  <a:lnTo>
                    <a:pt x="30" y="18"/>
                  </a:lnTo>
                  <a:lnTo>
                    <a:pt x="40" y="21"/>
                  </a:lnTo>
                  <a:lnTo>
                    <a:pt x="51" y="25"/>
                  </a:lnTo>
                  <a:lnTo>
                    <a:pt x="56" y="25"/>
                  </a:lnTo>
                  <a:lnTo>
                    <a:pt x="57" y="23"/>
                  </a:lnTo>
                  <a:lnTo>
                    <a:pt x="57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9" name="Freeform 49"/>
            <p:cNvSpPr>
              <a:spLocks/>
            </p:cNvSpPr>
            <p:nvPr/>
          </p:nvSpPr>
          <p:spPr bwMode="auto">
            <a:xfrm>
              <a:off x="4549" y="3404"/>
              <a:ext cx="113" cy="305"/>
            </a:xfrm>
            <a:custGeom>
              <a:avLst/>
              <a:gdLst/>
              <a:ahLst/>
              <a:cxnLst>
                <a:cxn ang="0">
                  <a:pos x="0" y="305"/>
                </a:cxn>
                <a:cxn ang="0">
                  <a:pos x="5" y="300"/>
                </a:cxn>
                <a:cxn ang="0">
                  <a:pos x="11" y="296"/>
                </a:cxn>
                <a:cxn ang="0">
                  <a:pos x="17" y="293"/>
                </a:cxn>
                <a:cxn ang="0">
                  <a:pos x="23" y="291"/>
                </a:cxn>
                <a:cxn ang="0">
                  <a:pos x="29" y="288"/>
                </a:cxn>
                <a:cxn ang="0">
                  <a:pos x="38" y="287"/>
                </a:cxn>
                <a:cxn ang="0">
                  <a:pos x="45" y="284"/>
                </a:cxn>
                <a:cxn ang="0">
                  <a:pos x="55" y="283"/>
                </a:cxn>
                <a:cxn ang="0">
                  <a:pos x="64" y="282"/>
                </a:cxn>
                <a:cxn ang="0">
                  <a:pos x="74" y="279"/>
                </a:cxn>
                <a:cxn ang="0">
                  <a:pos x="84" y="278"/>
                </a:cxn>
                <a:cxn ang="0">
                  <a:pos x="93" y="275"/>
                </a:cxn>
                <a:cxn ang="0">
                  <a:pos x="101" y="273"/>
                </a:cxn>
                <a:cxn ang="0">
                  <a:pos x="107" y="268"/>
                </a:cxn>
                <a:cxn ang="0">
                  <a:pos x="112" y="262"/>
                </a:cxn>
                <a:cxn ang="0">
                  <a:pos x="113" y="255"/>
                </a:cxn>
                <a:cxn ang="0">
                  <a:pos x="113" y="49"/>
                </a:cxn>
                <a:cxn ang="0">
                  <a:pos x="112" y="41"/>
                </a:cxn>
                <a:cxn ang="0">
                  <a:pos x="107" y="36"/>
                </a:cxn>
                <a:cxn ang="0">
                  <a:pos x="101" y="31"/>
                </a:cxn>
                <a:cxn ang="0">
                  <a:pos x="93" y="28"/>
                </a:cxn>
                <a:cxn ang="0">
                  <a:pos x="84" y="26"/>
                </a:cxn>
                <a:cxn ang="0">
                  <a:pos x="74" y="24"/>
                </a:cxn>
                <a:cxn ang="0">
                  <a:pos x="64" y="22"/>
                </a:cxn>
                <a:cxn ang="0">
                  <a:pos x="55" y="20"/>
                </a:cxn>
                <a:cxn ang="0">
                  <a:pos x="45" y="19"/>
                </a:cxn>
                <a:cxn ang="0">
                  <a:pos x="38" y="17"/>
                </a:cxn>
                <a:cxn ang="0">
                  <a:pos x="29" y="15"/>
                </a:cxn>
                <a:cxn ang="0">
                  <a:pos x="23" y="14"/>
                </a:cxn>
                <a:cxn ang="0">
                  <a:pos x="17" y="11"/>
                </a:cxn>
                <a:cxn ang="0">
                  <a:pos x="11" y="9"/>
                </a:cxn>
                <a:cxn ang="0">
                  <a:pos x="5" y="5"/>
                </a:cxn>
                <a:cxn ang="0">
                  <a:pos x="0" y="0"/>
                </a:cxn>
                <a:cxn ang="0">
                  <a:pos x="0" y="305"/>
                </a:cxn>
              </a:cxnLst>
              <a:rect l="0" t="0" r="r" b="b"/>
              <a:pathLst>
                <a:path w="113" h="305">
                  <a:moveTo>
                    <a:pt x="0" y="305"/>
                  </a:moveTo>
                  <a:lnTo>
                    <a:pt x="5" y="300"/>
                  </a:lnTo>
                  <a:lnTo>
                    <a:pt x="11" y="296"/>
                  </a:lnTo>
                  <a:lnTo>
                    <a:pt x="17" y="293"/>
                  </a:lnTo>
                  <a:lnTo>
                    <a:pt x="23" y="291"/>
                  </a:lnTo>
                  <a:lnTo>
                    <a:pt x="29" y="288"/>
                  </a:lnTo>
                  <a:lnTo>
                    <a:pt x="38" y="287"/>
                  </a:lnTo>
                  <a:lnTo>
                    <a:pt x="45" y="284"/>
                  </a:lnTo>
                  <a:lnTo>
                    <a:pt x="55" y="283"/>
                  </a:lnTo>
                  <a:lnTo>
                    <a:pt x="64" y="282"/>
                  </a:lnTo>
                  <a:lnTo>
                    <a:pt x="74" y="279"/>
                  </a:lnTo>
                  <a:lnTo>
                    <a:pt x="84" y="278"/>
                  </a:lnTo>
                  <a:lnTo>
                    <a:pt x="93" y="275"/>
                  </a:lnTo>
                  <a:lnTo>
                    <a:pt x="101" y="273"/>
                  </a:lnTo>
                  <a:lnTo>
                    <a:pt x="107" y="268"/>
                  </a:lnTo>
                  <a:lnTo>
                    <a:pt x="112" y="262"/>
                  </a:lnTo>
                  <a:lnTo>
                    <a:pt x="113" y="255"/>
                  </a:lnTo>
                  <a:lnTo>
                    <a:pt x="113" y="49"/>
                  </a:lnTo>
                  <a:lnTo>
                    <a:pt x="112" y="41"/>
                  </a:lnTo>
                  <a:lnTo>
                    <a:pt x="107" y="36"/>
                  </a:lnTo>
                  <a:lnTo>
                    <a:pt x="101" y="31"/>
                  </a:lnTo>
                  <a:lnTo>
                    <a:pt x="93" y="28"/>
                  </a:lnTo>
                  <a:lnTo>
                    <a:pt x="84" y="26"/>
                  </a:lnTo>
                  <a:lnTo>
                    <a:pt x="74" y="24"/>
                  </a:lnTo>
                  <a:lnTo>
                    <a:pt x="64" y="22"/>
                  </a:lnTo>
                  <a:lnTo>
                    <a:pt x="55" y="20"/>
                  </a:lnTo>
                  <a:lnTo>
                    <a:pt x="45" y="19"/>
                  </a:lnTo>
                  <a:lnTo>
                    <a:pt x="38" y="17"/>
                  </a:lnTo>
                  <a:lnTo>
                    <a:pt x="29" y="15"/>
                  </a:lnTo>
                  <a:lnTo>
                    <a:pt x="23" y="14"/>
                  </a:lnTo>
                  <a:lnTo>
                    <a:pt x="17" y="11"/>
                  </a:lnTo>
                  <a:lnTo>
                    <a:pt x="11" y="9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66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90" name="Freeform 50"/>
            <p:cNvSpPr>
              <a:spLocks/>
            </p:cNvSpPr>
            <p:nvPr/>
          </p:nvSpPr>
          <p:spPr bwMode="auto">
            <a:xfrm>
              <a:off x="4547" y="3683"/>
              <a:ext cx="57" cy="29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57" y="0"/>
                </a:cxn>
                <a:cxn ang="0">
                  <a:pos x="47" y="2"/>
                </a:cxn>
                <a:cxn ang="0">
                  <a:pos x="40" y="4"/>
                </a:cxn>
                <a:cxn ang="0">
                  <a:pos x="31" y="5"/>
                </a:cxn>
                <a:cxn ang="0">
                  <a:pos x="24" y="8"/>
                </a:cxn>
                <a:cxn ang="0">
                  <a:pos x="18" y="11"/>
                </a:cxn>
                <a:cxn ang="0">
                  <a:pos x="12" y="13"/>
                </a:cxn>
                <a:cxn ang="0">
                  <a:pos x="5" y="17"/>
                </a:cxn>
                <a:cxn ang="0">
                  <a:pos x="0" y="24"/>
                </a:cxn>
                <a:cxn ang="0">
                  <a:pos x="5" y="29"/>
                </a:cxn>
                <a:cxn ang="0">
                  <a:pos x="9" y="25"/>
                </a:cxn>
                <a:cxn ang="0">
                  <a:pos x="14" y="21"/>
                </a:cxn>
                <a:cxn ang="0">
                  <a:pos x="20" y="18"/>
                </a:cxn>
                <a:cxn ang="0">
                  <a:pos x="26" y="16"/>
                </a:cxn>
                <a:cxn ang="0">
                  <a:pos x="31" y="13"/>
                </a:cxn>
                <a:cxn ang="0">
                  <a:pos x="40" y="12"/>
                </a:cxn>
                <a:cxn ang="0">
                  <a:pos x="47" y="9"/>
                </a:cxn>
                <a:cxn ang="0">
                  <a:pos x="57" y="8"/>
                </a:cxn>
                <a:cxn ang="0">
                  <a:pos x="57" y="8"/>
                </a:cxn>
                <a:cxn ang="0">
                  <a:pos x="57" y="0"/>
                </a:cxn>
              </a:cxnLst>
              <a:rect l="0" t="0" r="r" b="b"/>
              <a:pathLst>
                <a:path w="57" h="29">
                  <a:moveTo>
                    <a:pt x="57" y="0"/>
                  </a:moveTo>
                  <a:lnTo>
                    <a:pt x="57" y="0"/>
                  </a:lnTo>
                  <a:lnTo>
                    <a:pt x="47" y="2"/>
                  </a:lnTo>
                  <a:lnTo>
                    <a:pt x="40" y="4"/>
                  </a:lnTo>
                  <a:lnTo>
                    <a:pt x="31" y="5"/>
                  </a:lnTo>
                  <a:lnTo>
                    <a:pt x="24" y="8"/>
                  </a:lnTo>
                  <a:lnTo>
                    <a:pt x="18" y="11"/>
                  </a:lnTo>
                  <a:lnTo>
                    <a:pt x="12" y="13"/>
                  </a:lnTo>
                  <a:lnTo>
                    <a:pt x="5" y="17"/>
                  </a:lnTo>
                  <a:lnTo>
                    <a:pt x="0" y="24"/>
                  </a:lnTo>
                  <a:lnTo>
                    <a:pt x="5" y="29"/>
                  </a:lnTo>
                  <a:lnTo>
                    <a:pt x="9" y="25"/>
                  </a:lnTo>
                  <a:lnTo>
                    <a:pt x="14" y="21"/>
                  </a:lnTo>
                  <a:lnTo>
                    <a:pt x="20" y="18"/>
                  </a:lnTo>
                  <a:lnTo>
                    <a:pt x="26" y="16"/>
                  </a:lnTo>
                  <a:lnTo>
                    <a:pt x="31" y="13"/>
                  </a:lnTo>
                  <a:lnTo>
                    <a:pt x="40" y="12"/>
                  </a:lnTo>
                  <a:lnTo>
                    <a:pt x="47" y="9"/>
                  </a:lnTo>
                  <a:lnTo>
                    <a:pt x="57" y="8"/>
                  </a:lnTo>
                  <a:lnTo>
                    <a:pt x="57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91" name="Freeform 51"/>
            <p:cNvSpPr>
              <a:spLocks/>
            </p:cNvSpPr>
            <p:nvPr/>
          </p:nvSpPr>
          <p:spPr bwMode="auto">
            <a:xfrm>
              <a:off x="4604" y="3659"/>
              <a:ext cx="63" cy="32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53" y="0"/>
                </a:cxn>
                <a:cxn ang="0">
                  <a:pos x="53" y="6"/>
                </a:cxn>
                <a:cxn ang="0">
                  <a:pos x="49" y="10"/>
                </a:cxn>
                <a:cxn ang="0">
                  <a:pos x="44" y="14"/>
                </a:cxn>
                <a:cxn ang="0">
                  <a:pos x="37" y="16"/>
                </a:cxn>
                <a:cxn ang="0">
                  <a:pos x="29" y="19"/>
                </a:cxn>
                <a:cxn ang="0">
                  <a:pos x="19" y="20"/>
                </a:cxn>
                <a:cxn ang="0">
                  <a:pos x="9" y="23"/>
                </a:cxn>
                <a:cxn ang="0">
                  <a:pos x="0" y="24"/>
                </a:cxn>
                <a:cxn ang="0">
                  <a:pos x="0" y="32"/>
                </a:cxn>
                <a:cxn ang="0">
                  <a:pos x="9" y="31"/>
                </a:cxn>
                <a:cxn ang="0">
                  <a:pos x="19" y="28"/>
                </a:cxn>
                <a:cxn ang="0">
                  <a:pos x="29" y="27"/>
                </a:cxn>
                <a:cxn ang="0">
                  <a:pos x="40" y="24"/>
                </a:cxn>
                <a:cxn ang="0">
                  <a:pos x="47" y="22"/>
                </a:cxn>
                <a:cxn ang="0">
                  <a:pos x="54" y="15"/>
                </a:cxn>
                <a:cxn ang="0">
                  <a:pos x="60" y="9"/>
                </a:cxn>
                <a:cxn ang="0">
                  <a:pos x="63" y="0"/>
                </a:cxn>
                <a:cxn ang="0">
                  <a:pos x="63" y="0"/>
                </a:cxn>
                <a:cxn ang="0">
                  <a:pos x="53" y="0"/>
                </a:cxn>
              </a:cxnLst>
              <a:rect l="0" t="0" r="r" b="b"/>
              <a:pathLst>
                <a:path w="63" h="32">
                  <a:moveTo>
                    <a:pt x="53" y="0"/>
                  </a:moveTo>
                  <a:lnTo>
                    <a:pt x="53" y="0"/>
                  </a:lnTo>
                  <a:lnTo>
                    <a:pt x="53" y="6"/>
                  </a:lnTo>
                  <a:lnTo>
                    <a:pt x="49" y="10"/>
                  </a:lnTo>
                  <a:lnTo>
                    <a:pt x="44" y="14"/>
                  </a:lnTo>
                  <a:lnTo>
                    <a:pt x="37" y="16"/>
                  </a:lnTo>
                  <a:lnTo>
                    <a:pt x="29" y="19"/>
                  </a:lnTo>
                  <a:lnTo>
                    <a:pt x="19" y="20"/>
                  </a:lnTo>
                  <a:lnTo>
                    <a:pt x="9" y="23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9" y="31"/>
                  </a:lnTo>
                  <a:lnTo>
                    <a:pt x="19" y="28"/>
                  </a:lnTo>
                  <a:lnTo>
                    <a:pt x="29" y="27"/>
                  </a:lnTo>
                  <a:lnTo>
                    <a:pt x="40" y="24"/>
                  </a:lnTo>
                  <a:lnTo>
                    <a:pt x="47" y="22"/>
                  </a:lnTo>
                  <a:lnTo>
                    <a:pt x="54" y="15"/>
                  </a:lnTo>
                  <a:lnTo>
                    <a:pt x="60" y="9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92" name="Freeform 52"/>
            <p:cNvSpPr>
              <a:spLocks/>
            </p:cNvSpPr>
            <p:nvPr/>
          </p:nvSpPr>
          <p:spPr bwMode="auto">
            <a:xfrm>
              <a:off x="4657" y="3453"/>
              <a:ext cx="10" cy="2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06"/>
                </a:cxn>
                <a:cxn ang="0">
                  <a:pos x="10" y="20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</a:cxnLst>
              <a:rect l="0" t="0" r="r" b="b"/>
              <a:pathLst>
                <a:path w="10" h="206">
                  <a:moveTo>
                    <a:pt x="0" y="0"/>
                  </a:moveTo>
                  <a:lnTo>
                    <a:pt x="0" y="0"/>
                  </a:lnTo>
                  <a:lnTo>
                    <a:pt x="0" y="206"/>
                  </a:lnTo>
                  <a:lnTo>
                    <a:pt x="10" y="20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93" name="Freeform 53"/>
            <p:cNvSpPr>
              <a:spLocks/>
            </p:cNvSpPr>
            <p:nvPr/>
          </p:nvSpPr>
          <p:spPr bwMode="auto">
            <a:xfrm>
              <a:off x="4604" y="3421"/>
              <a:ext cx="63" cy="32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9" y="9"/>
                </a:cxn>
                <a:cxn ang="0">
                  <a:pos x="19" y="11"/>
                </a:cxn>
                <a:cxn ang="0">
                  <a:pos x="29" y="12"/>
                </a:cxn>
                <a:cxn ang="0">
                  <a:pos x="37" y="15"/>
                </a:cxn>
                <a:cxn ang="0">
                  <a:pos x="44" y="18"/>
                </a:cxn>
                <a:cxn ang="0">
                  <a:pos x="49" y="22"/>
                </a:cxn>
                <a:cxn ang="0">
                  <a:pos x="53" y="25"/>
                </a:cxn>
                <a:cxn ang="0">
                  <a:pos x="53" y="32"/>
                </a:cxn>
                <a:cxn ang="0">
                  <a:pos x="63" y="32"/>
                </a:cxn>
                <a:cxn ang="0">
                  <a:pos x="60" y="23"/>
                </a:cxn>
                <a:cxn ang="0">
                  <a:pos x="54" y="16"/>
                </a:cxn>
                <a:cxn ang="0">
                  <a:pos x="47" y="10"/>
                </a:cxn>
                <a:cxn ang="0">
                  <a:pos x="40" y="7"/>
                </a:cxn>
                <a:cxn ang="0">
                  <a:pos x="29" y="5"/>
                </a:cxn>
                <a:cxn ang="0">
                  <a:pos x="19" y="3"/>
                </a:cxn>
                <a:cxn ang="0">
                  <a:pos x="9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w="63" h="32">
                  <a:moveTo>
                    <a:pt x="0" y="7"/>
                  </a:moveTo>
                  <a:lnTo>
                    <a:pt x="0" y="7"/>
                  </a:lnTo>
                  <a:lnTo>
                    <a:pt x="9" y="9"/>
                  </a:lnTo>
                  <a:lnTo>
                    <a:pt x="19" y="11"/>
                  </a:lnTo>
                  <a:lnTo>
                    <a:pt x="29" y="12"/>
                  </a:lnTo>
                  <a:lnTo>
                    <a:pt x="37" y="15"/>
                  </a:lnTo>
                  <a:lnTo>
                    <a:pt x="44" y="18"/>
                  </a:lnTo>
                  <a:lnTo>
                    <a:pt x="49" y="22"/>
                  </a:lnTo>
                  <a:lnTo>
                    <a:pt x="53" y="25"/>
                  </a:lnTo>
                  <a:lnTo>
                    <a:pt x="53" y="32"/>
                  </a:lnTo>
                  <a:lnTo>
                    <a:pt x="63" y="32"/>
                  </a:lnTo>
                  <a:lnTo>
                    <a:pt x="60" y="23"/>
                  </a:lnTo>
                  <a:lnTo>
                    <a:pt x="54" y="16"/>
                  </a:lnTo>
                  <a:lnTo>
                    <a:pt x="47" y="10"/>
                  </a:lnTo>
                  <a:lnTo>
                    <a:pt x="40" y="7"/>
                  </a:lnTo>
                  <a:lnTo>
                    <a:pt x="29" y="5"/>
                  </a:lnTo>
                  <a:lnTo>
                    <a:pt x="19" y="3"/>
                  </a:lnTo>
                  <a:lnTo>
                    <a:pt x="9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94" name="Freeform 54"/>
            <p:cNvSpPr>
              <a:spLocks/>
            </p:cNvSpPr>
            <p:nvPr/>
          </p:nvSpPr>
          <p:spPr bwMode="auto">
            <a:xfrm>
              <a:off x="4544" y="3392"/>
              <a:ext cx="60" cy="36"/>
            </a:xfrm>
            <a:custGeom>
              <a:avLst/>
              <a:gdLst/>
              <a:ahLst/>
              <a:cxnLst>
                <a:cxn ang="0">
                  <a:pos x="10" y="12"/>
                </a:cxn>
                <a:cxn ang="0">
                  <a:pos x="3" y="14"/>
                </a:cxn>
                <a:cxn ang="0">
                  <a:pos x="8" y="21"/>
                </a:cxn>
                <a:cxn ang="0">
                  <a:pos x="15" y="25"/>
                </a:cxn>
                <a:cxn ang="0">
                  <a:pos x="21" y="27"/>
                </a:cxn>
                <a:cxn ang="0">
                  <a:pos x="27" y="30"/>
                </a:cxn>
                <a:cxn ang="0">
                  <a:pos x="34" y="31"/>
                </a:cxn>
                <a:cxn ang="0">
                  <a:pos x="43" y="32"/>
                </a:cxn>
                <a:cxn ang="0">
                  <a:pos x="50" y="35"/>
                </a:cxn>
                <a:cxn ang="0">
                  <a:pos x="60" y="36"/>
                </a:cxn>
                <a:cxn ang="0">
                  <a:pos x="60" y="29"/>
                </a:cxn>
                <a:cxn ang="0">
                  <a:pos x="50" y="27"/>
                </a:cxn>
                <a:cxn ang="0">
                  <a:pos x="43" y="25"/>
                </a:cxn>
                <a:cxn ang="0">
                  <a:pos x="34" y="23"/>
                </a:cxn>
                <a:cxn ang="0">
                  <a:pos x="29" y="22"/>
                </a:cxn>
                <a:cxn ang="0">
                  <a:pos x="23" y="20"/>
                </a:cxn>
                <a:cxn ang="0">
                  <a:pos x="17" y="17"/>
                </a:cxn>
                <a:cxn ang="0">
                  <a:pos x="12" y="13"/>
                </a:cxn>
                <a:cxn ang="0">
                  <a:pos x="8" y="9"/>
                </a:cxn>
                <a:cxn ang="0">
                  <a:pos x="0" y="12"/>
                </a:cxn>
                <a:cxn ang="0">
                  <a:pos x="8" y="9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0" y="12"/>
                </a:cxn>
              </a:cxnLst>
              <a:rect l="0" t="0" r="r" b="b"/>
              <a:pathLst>
                <a:path w="60" h="36">
                  <a:moveTo>
                    <a:pt x="10" y="12"/>
                  </a:moveTo>
                  <a:lnTo>
                    <a:pt x="3" y="14"/>
                  </a:lnTo>
                  <a:lnTo>
                    <a:pt x="8" y="21"/>
                  </a:lnTo>
                  <a:lnTo>
                    <a:pt x="15" y="25"/>
                  </a:lnTo>
                  <a:lnTo>
                    <a:pt x="21" y="27"/>
                  </a:lnTo>
                  <a:lnTo>
                    <a:pt x="27" y="30"/>
                  </a:lnTo>
                  <a:lnTo>
                    <a:pt x="34" y="31"/>
                  </a:lnTo>
                  <a:lnTo>
                    <a:pt x="43" y="32"/>
                  </a:lnTo>
                  <a:lnTo>
                    <a:pt x="50" y="35"/>
                  </a:lnTo>
                  <a:lnTo>
                    <a:pt x="60" y="36"/>
                  </a:lnTo>
                  <a:lnTo>
                    <a:pt x="60" y="29"/>
                  </a:lnTo>
                  <a:lnTo>
                    <a:pt x="50" y="27"/>
                  </a:lnTo>
                  <a:lnTo>
                    <a:pt x="43" y="25"/>
                  </a:lnTo>
                  <a:lnTo>
                    <a:pt x="34" y="23"/>
                  </a:lnTo>
                  <a:lnTo>
                    <a:pt x="29" y="22"/>
                  </a:lnTo>
                  <a:lnTo>
                    <a:pt x="23" y="20"/>
                  </a:lnTo>
                  <a:lnTo>
                    <a:pt x="17" y="17"/>
                  </a:lnTo>
                  <a:lnTo>
                    <a:pt x="12" y="13"/>
                  </a:lnTo>
                  <a:lnTo>
                    <a:pt x="8" y="9"/>
                  </a:lnTo>
                  <a:lnTo>
                    <a:pt x="0" y="12"/>
                  </a:lnTo>
                  <a:lnTo>
                    <a:pt x="8" y="9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95" name="Freeform 55"/>
            <p:cNvSpPr>
              <a:spLocks/>
            </p:cNvSpPr>
            <p:nvPr/>
          </p:nvSpPr>
          <p:spPr bwMode="auto">
            <a:xfrm>
              <a:off x="4544" y="3404"/>
              <a:ext cx="10" cy="317"/>
            </a:xfrm>
            <a:custGeom>
              <a:avLst/>
              <a:gdLst/>
              <a:ahLst/>
              <a:cxnLst>
                <a:cxn ang="0">
                  <a:pos x="3" y="303"/>
                </a:cxn>
                <a:cxn ang="0">
                  <a:pos x="10" y="305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305"/>
                </a:cxn>
                <a:cxn ang="0">
                  <a:pos x="8" y="308"/>
                </a:cxn>
                <a:cxn ang="0">
                  <a:pos x="0" y="305"/>
                </a:cxn>
                <a:cxn ang="0">
                  <a:pos x="0" y="317"/>
                </a:cxn>
                <a:cxn ang="0">
                  <a:pos x="8" y="308"/>
                </a:cxn>
                <a:cxn ang="0">
                  <a:pos x="3" y="303"/>
                </a:cxn>
              </a:cxnLst>
              <a:rect l="0" t="0" r="r" b="b"/>
              <a:pathLst>
                <a:path w="10" h="317">
                  <a:moveTo>
                    <a:pt x="3" y="303"/>
                  </a:moveTo>
                  <a:lnTo>
                    <a:pt x="10" y="305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5"/>
                  </a:lnTo>
                  <a:lnTo>
                    <a:pt x="8" y="308"/>
                  </a:lnTo>
                  <a:lnTo>
                    <a:pt x="0" y="305"/>
                  </a:lnTo>
                  <a:lnTo>
                    <a:pt x="0" y="317"/>
                  </a:lnTo>
                  <a:lnTo>
                    <a:pt x="8" y="308"/>
                  </a:lnTo>
                  <a:lnTo>
                    <a:pt x="3" y="3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96" name="Freeform 56"/>
            <p:cNvSpPr>
              <a:spLocks/>
            </p:cNvSpPr>
            <p:nvPr/>
          </p:nvSpPr>
          <p:spPr bwMode="auto">
            <a:xfrm>
              <a:off x="4549" y="3122"/>
              <a:ext cx="113" cy="305"/>
            </a:xfrm>
            <a:custGeom>
              <a:avLst/>
              <a:gdLst/>
              <a:ahLst/>
              <a:cxnLst>
                <a:cxn ang="0">
                  <a:pos x="0" y="305"/>
                </a:cxn>
                <a:cxn ang="0">
                  <a:pos x="5" y="300"/>
                </a:cxn>
                <a:cxn ang="0">
                  <a:pos x="11" y="296"/>
                </a:cxn>
                <a:cxn ang="0">
                  <a:pos x="17" y="293"/>
                </a:cxn>
                <a:cxn ang="0">
                  <a:pos x="23" y="291"/>
                </a:cxn>
                <a:cxn ang="0">
                  <a:pos x="29" y="288"/>
                </a:cxn>
                <a:cxn ang="0">
                  <a:pos x="38" y="287"/>
                </a:cxn>
                <a:cxn ang="0">
                  <a:pos x="45" y="284"/>
                </a:cxn>
                <a:cxn ang="0">
                  <a:pos x="55" y="283"/>
                </a:cxn>
                <a:cxn ang="0">
                  <a:pos x="64" y="282"/>
                </a:cxn>
                <a:cxn ang="0">
                  <a:pos x="74" y="280"/>
                </a:cxn>
                <a:cxn ang="0">
                  <a:pos x="84" y="279"/>
                </a:cxn>
                <a:cxn ang="0">
                  <a:pos x="93" y="277"/>
                </a:cxn>
                <a:cxn ang="0">
                  <a:pos x="101" y="274"/>
                </a:cxn>
                <a:cxn ang="0">
                  <a:pos x="107" y="269"/>
                </a:cxn>
                <a:cxn ang="0">
                  <a:pos x="112" y="262"/>
                </a:cxn>
                <a:cxn ang="0">
                  <a:pos x="113" y="255"/>
                </a:cxn>
                <a:cxn ang="0">
                  <a:pos x="113" y="50"/>
                </a:cxn>
                <a:cxn ang="0">
                  <a:pos x="112" y="42"/>
                </a:cxn>
                <a:cxn ang="0">
                  <a:pos x="107" y="36"/>
                </a:cxn>
                <a:cxn ang="0">
                  <a:pos x="101" y="31"/>
                </a:cxn>
                <a:cxn ang="0">
                  <a:pos x="93" y="28"/>
                </a:cxn>
                <a:cxn ang="0">
                  <a:pos x="84" y="26"/>
                </a:cxn>
                <a:cxn ang="0">
                  <a:pos x="74" y="24"/>
                </a:cxn>
                <a:cxn ang="0">
                  <a:pos x="64" y="23"/>
                </a:cxn>
                <a:cxn ang="0">
                  <a:pos x="55" y="22"/>
                </a:cxn>
                <a:cxn ang="0">
                  <a:pos x="45" y="20"/>
                </a:cxn>
                <a:cxn ang="0">
                  <a:pos x="38" y="18"/>
                </a:cxn>
                <a:cxn ang="0">
                  <a:pos x="29" y="16"/>
                </a:cxn>
                <a:cxn ang="0">
                  <a:pos x="23" y="14"/>
                </a:cxn>
                <a:cxn ang="0">
                  <a:pos x="17" y="11"/>
                </a:cxn>
                <a:cxn ang="0">
                  <a:pos x="11" y="9"/>
                </a:cxn>
                <a:cxn ang="0">
                  <a:pos x="5" y="5"/>
                </a:cxn>
                <a:cxn ang="0">
                  <a:pos x="0" y="0"/>
                </a:cxn>
                <a:cxn ang="0">
                  <a:pos x="0" y="305"/>
                </a:cxn>
              </a:cxnLst>
              <a:rect l="0" t="0" r="r" b="b"/>
              <a:pathLst>
                <a:path w="113" h="305">
                  <a:moveTo>
                    <a:pt x="0" y="305"/>
                  </a:moveTo>
                  <a:lnTo>
                    <a:pt x="5" y="300"/>
                  </a:lnTo>
                  <a:lnTo>
                    <a:pt x="11" y="296"/>
                  </a:lnTo>
                  <a:lnTo>
                    <a:pt x="17" y="293"/>
                  </a:lnTo>
                  <a:lnTo>
                    <a:pt x="23" y="291"/>
                  </a:lnTo>
                  <a:lnTo>
                    <a:pt x="29" y="288"/>
                  </a:lnTo>
                  <a:lnTo>
                    <a:pt x="38" y="287"/>
                  </a:lnTo>
                  <a:lnTo>
                    <a:pt x="45" y="284"/>
                  </a:lnTo>
                  <a:lnTo>
                    <a:pt x="55" y="283"/>
                  </a:lnTo>
                  <a:lnTo>
                    <a:pt x="64" y="282"/>
                  </a:lnTo>
                  <a:lnTo>
                    <a:pt x="74" y="280"/>
                  </a:lnTo>
                  <a:lnTo>
                    <a:pt x="84" y="279"/>
                  </a:lnTo>
                  <a:lnTo>
                    <a:pt x="93" y="277"/>
                  </a:lnTo>
                  <a:lnTo>
                    <a:pt x="101" y="274"/>
                  </a:lnTo>
                  <a:lnTo>
                    <a:pt x="107" y="269"/>
                  </a:lnTo>
                  <a:lnTo>
                    <a:pt x="112" y="262"/>
                  </a:lnTo>
                  <a:lnTo>
                    <a:pt x="113" y="255"/>
                  </a:lnTo>
                  <a:lnTo>
                    <a:pt x="113" y="50"/>
                  </a:lnTo>
                  <a:lnTo>
                    <a:pt x="112" y="42"/>
                  </a:lnTo>
                  <a:lnTo>
                    <a:pt x="107" y="36"/>
                  </a:lnTo>
                  <a:lnTo>
                    <a:pt x="101" y="31"/>
                  </a:lnTo>
                  <a:lnTo>
                    <a:pt x="93" y="28"/>
                  </a:lnTo>
                  <a:lnTo>
                    <a:pt x="84" y="26"/>
                  </a:lnTo>
                  <a:lnTo>
                    <a:pt x="74" y="24"/>
                  </a:lnTo>
                  <a:lnTo>
                    <a:pt x="64" y="23"/>
                  </a:lnTo>
                  <a:lnTo>
                    <a:pt x="55" y="22"/>
                  </a:lnTo>
                  <a:lnTo>
                    <a:pt x="45" y="20"/>
                  </a:lnTo>
                  <a:lnTo>
                    <a:pt x="38" y="18"/>
                  </a:lnTo>
                  <a:lnTo>
                    <a:pt x="29" y="16"/>
                  </a:lnTo>
                  <a:lnTo>
                    <a:pt x="23" y="14"/>
                  </a:lnTo>
                  <a:lnTo>
                    <a:pt x="17" y="11"/>
                  </a:lnTo>
                  <a:lnTo>
                    <a:pt x="11" y="9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8E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97" name="Freeform 57"/>
            <p:cNvSpPr>
              <a:spLocks/>
            </p:cNvSpPr>
            <p:nvPr/>
          </p:nvSpPr>
          <p:spPr bwMode="auto">
            <a:xfrm>
              <a:off x="4547" y="3401"/>
              <a:ext cx="57" cy="29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57" y="0"/>
                </a:cxn>
                <a:cxn ang="0">
                  <a:pos x="47" y="1"/>
                </a:cxn>
                <a:cxn ang="0">
                  <a:pos x="40" y="4"/>
                </a:cxn>
                <a:cxn ang="0">
                  <a:pos x="31" y="5"/>
                </a:cxn>
                <a:cxn ang="0">
                  <a:pos x="24" y="8"/>
                </a:cxn>
                <a:cxn ang="0">
                  <a:pos x="18" y="11"/>
                </a:cxn>
                <a:cxn ang="0">
                  <a:pos x="12" y="13"/>
                </a:cxn>
                <a:cxn ang="0">
                  <a:pos x="5" y="17"/>
                </a:cxn>
                <a:cxn ang="0">
                  <a:pos x="0" y="23"/>
                </a:cxn>
                <a:cxn ang="0">
                  <a:pos x="5" y="29"/>
                </a:cxn>
                <a:cxn ang="0">
                  <a:pos x="9" y="25"/>
                </a:cxn>
                <a:cxn ang="0">
                  <a:pos x="14" y="21"/>
                </a:cxn>
                <a:cxn ang="0">
                  <a:pos x="20" y="18"/>
                </a:cxn>
                <a:cxn ang="0">
                  <a:pos x="26" y="16"/>
                </a:cxn>
                <a:cxn ang="0">
                  <a:pos x="31" y="13"/>
                </a:cxn>
                <a:cxn ang="0">
                  <a:pos x="40" y="12"/>
                </a:cxn>
                <a:cxn ang="0">
                  <a:pos x="47" y="9"/>
                </a:cxn>
                <a:cxn ang="0">
                  <a:pos x="57" y="8"/>
                </a:cxn>
                <a:cxn ang="0">
                  <a:pos x="57" y="8"/>
                </a:cxn>
                <a:cxn ang="0">
                  <a:pos x="57" y="0"/>
                </a:cxn>
              </a:cxnLst>
              <a:rect l="0" t="0" r="r" b="b"/>
              <a:pathLst>
                <a:path w="57" h="29">
                  <a:moveTo>
                    <a:pt x="57" y="0"/>
                  </a:moveTo>
                  <a:lnTo>
                    <a:pt x="57" y="0"/>
                  </a:lnTo>
                  <a:lnTo>
                    <a:pt x="47" y="1"/>
                  </a:lnTo>
                  <a:lnTo>
                    <a:pt x="40" y="4"/>
                  </a:lnTo>
                  <a:lnTo>
                    <a:pt x="31" y="5"/>
                  </a:lnTo>
                  <a:lnTo>
                    <a:pt x="24" y="8"/>
                  </a:lnTo>
                  <a:lnTo>
                    <a:pt x="18" y="11"/>
                  </a:lnTo>
                  <a:lnTo>
                    <a:pt x="12" y="13"/>
                  </a:lnTo>
                  <a:lnTo>
                    <a:pt x="5" y="17"/>
                  </a:lnTo>
                  <a:lnTo>
                    <a:pt x="0" y="23"/>
                  </a:lnTo>
                  <a:lnTo>
                    <a:pt x="5" y="29"/>
                  </a:lnTo>
                  <a:lnTo>
                    <a:pt x="9" y="25"/>
                  </a:lnTo>
                  <a:lnTo>
                    <a:pt x="14" y="21"/>
                  </a:lnTo>
                  <a:lnTo>
                    <a:pt x="20" y="18"/>
                  </a:lnTo>
                  <a:lnTo>
                    <a:pt x="26" y="16"/>
                  </a:lnTo>
                  <a:lnTo>
                    <a:pt x="31" y="13"/>
                  </a:lnTo>
                  <a:lnTo>
                    <a:pt x="40" y="12"/>
                  </a:lnTo>
                  <a:lnTo>
                    <a:pt x="47" y="9"/>
                  </a:lnTo>
                  <a:lnTo>
                    <a:pt x="57" y="8"/>
                  </a:lnTo>
                  <a:lnTo>
                    <a:pt x="57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98" name="Freeform 58"/>
            <p:cNvSpPr>
              <a:spLocks/>
            </p:cNvSpPr>
            <p:nvPr/>
          </p:nvSpPr>
          <p:spPr bwMode="auto">
            <a:xfrm>
              <a:off x="4604" y="3377"/>
              <a:ext cx="63" cy="32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53" y="0"/>
                </a:cxn>
                <a:cxn ang="0">
                  <a:pos x="53" y="6"/>
                </a:cxn>
                <a:cxn ang="0">
                  <a:pos x="49" y="11"/>
                </a:cxn>
                <a:cxn ang="0">
                  <a:pos x="44" y="15"/>
                </a:cxn>
                <a:cxn ang="0">
                  <a:pos x="37" y="18"/>
                </a:cxn>
                <a:cxn ang="0">
                  <a:pos x="29" y="20"/>
                </a:cxn>
                <a:cxn ang="0">
                  <a:pos x="19" y="22"/>
                </a:cxn>
                <a:cxn ang="0">
                  <a:pos x="9" y="23"/>
                </a:cxn>
                <a:cxn ang="0">
                  <a:pos x="0" y="24"/>
                </a:cxn>
                <a:cxn ang="0">
                  <a:pos x="0" y="32"/>
                </a:cxn>
                <a:cxn ang="0">
                  <a:pos x="9" y="31"/>
                </a:cxn>
                <a:cxn ang="0">
                  <a:pos x="19" y="29"/>
                </a:cxn>
                <a:cxn ang="0">
                  <a:pos x="29" y="28"/>
                </a:cxn>
                <a:cxn ang="0">
                  <a:pos x="40" y="25"/>
                </a:cxn>
                <a:cxn ang="0">
                  <a:pos x="47" y="23"/>
                </a:cxn>
                <a:cxn ang="0">
                  <a:pos x="54" y="16"/>
                </a:cxn>
                <a:cxn ang="0">
                  <a:pos x="60" y="9"/>
                </a:cxn>
                <a:cxn ang="0">
                  <a:pos x="63" y="0"/>
                </a:cxn>
                <a:cxn ang="0">
                  <a:pos x="63" y="0"/>
                </a:cxn>
                <a:cxn ang="0">
                  <a:pos x="53" y="0"/>
                </a:cxn>
              </a:cxnLst>
              <a:rect l="0" t="0" r="r" b="b"/>
              <a:pathLst>
                <a:path w="63" h="32">
                  <a:moveTo>
                    <a:pt x="53" y="0"/>
                  </a:moveTo>
                  <a:lnTo>
                    <a:pt x="53" y="0"/>
                  </a:lnTo>
                  <a:lnTo>
                    <a:pt x="53" y="6"/>
                  </a:lnTo>
                  <a:lnTo>
                    <a:pt x="49" y="11"/>
                  </a:lnTo>
                  <a:lnTo>
                    <a:pt x="44" y="15"/>
                  </a:lnTo>
                  <a:lnTo>
                    <a:pt x="37" y="18"/>
                  </a:lnTo>
                  <a:lnTo>
                    <a:pt x="29" y="20"/>
                  </a:lnTo>
                  <a:lnTo>
                    <a:pt x="19" y="22"/>
                  </a:lnTo>
                  <a:lnTo>
                    <a:pt x="9" y="23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9" y="31"/>
                  </a:lnTo>
                  <a:lnTo>
                    <a:pt x="19" y="29"/>
                  </a:lnTo>
                  <a:lnTo>
                    <a:pt x="29" y="28"/>
                  </a:lnTo>
                  <a:lnTo>
                    <a:pt x="40" y="25"/>
                  </a:lnTo>
                  <a:lnTo>
                    <a:pt x="47" y="23"/>
                  </a:lnTo>
                  <a:lnTo>
                    <a:pt x="54" y="16"/>
                  </a:lnTo>
                  <a:lnTo>
                    <a:pt x="60" y="9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99" name="Freeform 59"/>
            <p:cNvSpPr>
              <a:spLocks/>
            </p:cNvSpPr>
            <p:nvPr/>
          </p:nvSpPr>
          <p:spPr bwMode="auto">
            <a:xfrm>
              <a:off x="4657" y="3172"/>
              <a:ext cx="10" cy="2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05"/>
                </a:cxn>
                <a:cxn ang="0">
                  <a:pos x="10" y="205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</a:cxnLst>
              <a:rect l="0" t="0" r="r" b="b"/>
              <a:pathLst>
                <a:path w="10" h="205">
                  <a:moveTo>
                    <a:pt x="0" y="0"/>
                  </a:moveTo>
                  <a:lnTo>
                    <a:pt x="0" y="0"/>
                  </a:lnTo>
                  <a:lnTo>
                    <a:pt x="0" y="205"/>
                  </a:lnTo>
                  <a:lnTo>
                    <a:pt x="10" y="205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0" name="Freeform 60"/>
            <p:cNvSpPr>
              <a:spLocks/>
            </p:cNvSpPr>
            <p:nvPr/>
          </p:nvSpPr>
          <p:spPr bwMode="auto">
            <a:xfrm>
              <a:off x="4604" y="3140"/>
              <a:ext cx="63" cy="3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9" y="9"/>
                </a:cxn>
                <a:cxn ang="0">
                  <a:pos x="19" y="10"/>
                </a:cxn>
                <a:cxn ang="0">
                  <a:pos x="29" y="11"/>
                </a:cxn>
                <a:cxn ang="0">
                  <a:pos x="37" y="14"/>
                </a:cxn>
                <a:cxn ang="0">
                  <a:pos x="44" y="17"/>
                </a:cxn>
                <a:cxn ang="0">
                  <a:pos x="49" y="20"/>
                </a:cxn>
                <a:cxn ang="0">
                  <a:pos x="53" y="26"/>
                </a:cxn>
                <a:cxn ang="0">
                  <a:pos x="53" y="32"/>
                </a:cxn>
                <a:cxn ang="0">
                  <a:pos x="63" y="32"/>
                </a:cxn>
                <a:cxn ang="0">
                  <a:pos x="60" y="23"/>
                </a:cxn>
                <a:cxn ang="0">
                  <a:pos x="54" y="15"/>
                </a:cxn>
                <a:cxn ang="0">
                  <a:pos x="47" y="9"/>
                </a:cxn>
                <a:cxn ang="0">
                  <a:pos x="40" y="6"/>
                </a:cxn>
                <a:cxn ang="0">
                  <a:pos x="29" y="4"/>
                </a:cxn>
                <a:cxn ang="0">
                  <a:pos x="19" y="2"/>
                </a:cxn>
                <a:cxn ang="0">
                  <a:pos x="9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63" h="32">
                  <a:moveTo>
                    <a:pt x="0" y="8"/>
                  </a:moveTo>
                  <a:lnTo>
                    <a:pt x="0" y="8"/>
                  </a:lnTo>
                  <a:lnTo>
                    <a:pt x="9" y="9"/>
                  </a:lnTo>
                  <a:lnTo>
                    <a:pt x="19" y="10"/>
                  </a:lnTo>
                  <a:lnTo>
                    <a:pt x="29" y="11"/>
                  </a:lnTo>
                  <a:lnTo>
                    <a:pt x="37" y="14"/>
                  </a:lnTo>
                  <a:lnTo>
                    <a:pt x="44" y="17"/>
                  </a:lnTo>
                  <a:lnTo>
                    <a:pt x="49" y="20"/>
                  </a:lnTo>
                  <a:lnTo>
                    <a:pt x="53" y="26"/>
                  </a:lnTo>
                  <a:lnTo>
                    <a:pt x="53" y="32"/>
                  </a:lnTo>
                  <a:lnTo>
                    <a:pt x="63" y="32"/>
                  </a:lnTo>
                  <a:lnTo>
                    <a:pt x="60" y="23"/>
                  </a:lnTo>
                  <a:lnTo>
                    <a:pt x="54" y="15"/>
                  </a:lnTo>
                  <a:lnTo>
                    <a:pt x="47" y="9"/>
                  </a:lnTo>
                  <a:lnTo>
                    <a:pt x="40" y="6"/>
                  </a:lnTo>
                  <a:lnTo>
                    <a:pt x="29" y="4"/>
                  </a:lnTo>
                  <a:lnTo>
                    <a:pt x="19" y="2"/>
                  </a:lnTo>
                  <a:lnTo>
                    <a:pt x="9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1" name="Freeform 61"/>
            <p:cNvSpPr>
              <a:spLocks/>
            </p:cNvSpPr>
            <p:nvPr/>
          </p:nvSpPr>
          <p:spPr bwMode="auto">
            <a:xfrm>
              <a:off x="4544" y="3110"/>
              <a:ext cx="60" cy="38"/>
            </a:xfrm>
            <a:custGeom>
              <a:avLst/>
              <a:gdLst/>
              <a:ahLst/>
              <a:cxnLst>
                <a:cxn ang="0">
                  <a:pos x="10" y="12"/>
                </a:cxn>
                <a:cxn ang="0">
                  <a:pos x="3" y="14"/>
                </a:cxn>
                <a:cxn ang="0">
                  <a:pos x="8" y="21"/>
                </a:cxn>
                <a:cxn ang="0">
                  <a:pos x="15" y="25"/>
                </a:cxn>
                <a:cxn ang="0">
                  <a:pos x="21" y="27"/>
                </a:cxn>
                <a:cxn ang="0">
                  <a:pos x="27" y="30"/>
                </a:cxn>
                <a:cxn ang="0">
                  <a:pos x="34" y="32"/>
                </a:cxn>
                <a:cxn ang="0">
                  <a:pos x="43" y="34"/>
                </a:cxn>
                <a:cxn ang="0">
                  <a:pos x="50" y="36"/>
                </a:cxn>
                <a:cxn ang="0">
                  <a:pos x="60" y="38"/>
                </a:cxn>
                <a:cxn ang="0">
                  <a:pos x="60" y="30"/>
                </a:cxn>
                <a:cxn ang="0">
                  <a:pos x="50" y="28"/>
                </a:cxn>
                <a:cxn ang="0">
                  <a:pos x="43" y="26"/>
                </a:cxn>
                <a:cxn ang="0">
                  <a:pos x="34" y="25"/>
                </a:cxn>
                <a:cxn ang="0">
                  <a:pos x="29" y="22"/>
                </a:cxn>
                <a:cxn ang="0">
                  <a:pos x="23" y="19"/>
                </a:cxn>
                <a:cxn ang="0">
                  <a:pos x="17" y="17"/>
                </a:cxn>
                <a:cxn ang="0">
                  <a:pos x="12" y="13"/>
                </a:cxn>
                <a:cxn ang="0">
                  <a:pos x="8" y="9"/>
                </a:cxn>
                <a:cxn ang="0">
                  <a:pos x="0" y="12"/>
                </a:cxn>
                <a:cxn ang="0">
                  <a:pos x="8" y="9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0" y="12"/>
                </a:cxn>
              </a:cxnLst>
              <a:rect l="0" t="0" r="r" b="b"/>
              <a:pathLst>
                <a:path w="60" h="38">
                  <a:moveTo>
                    <a:pt x="10" y="12"/>
                  </a:moveTo>
                  <a:lnTo>
                    <a:pt x="3" y="14"/>
                  </a:lnTo>
                  <a:lnTo>
                    <a:pt x="8" y="21"/>
                  </a:lnTo>
                  <a:lnTo>
                    <a:pt x="15" y="25"/>
                  </a:lnTo>
                  <a:lnTo>
                    <a:pt x="21" y="27"/>
                  </a:lnTo>
                  <a:lnTo>
                    <a:pt x="27" y="30"/>
                  </a:lnTo>
                  <a:lnTo>
                    <a:pt x="34" y="32"/>
                  </a:lnTo>
                  <a:lnTo>
                    <a:pt x="43" y="34"/>
                  </a:lnTo>
                  <a:lnTo>
                    <a:pt x="50" y="36"/>
                  </a:lnTo>
                  <a:lnTo>
                    <a:pt x="60" y="38"/>
                  </a:lnTo>
                  <a:lnTo>
                    <a:pt x="60" y="30"/>
                  </a:lnTo>
                  <a:lnTo>
                    <a:pt x="50" y="28"/>
                  </a:lnTo>
                  <a:lnTo>
                    <a:pt x="43" y="26"/>
                  </a:lnTo>
                  <a:lnTo>
                    <a:pt x="34" y="25"/>
                  </a:lnTo>
                  <a:lnTo>
                    <a:pt x="29" y="22"/>
                  </a:lnTo>
                  <a:lnTo>
                    <a:pt x="23" y="19"/>
                  </a:lnTo>
                  <a:lnTo>
                    <a:pt x="17" y="17"/>
                  </a:lnTo>
                  <a:lnTo>
                    <a:pt x="12" y="13"/>
                  </a:lnTo>
                  <a:lnTo>
                    <a:pt x="8" y="9"/>
                  </a:lnTo>
                  <a:lnTo>
                    <a:pt x="0" y="12"/>
                  </a:lnTo>
                  <a:lnTo>
                    <a:pt x="8" y="9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2" name="Freeform 62"/>
            <p:cNvSpPr>
              <a:spLocks/>
            </p:cNvSpPr>
            <p:nvPr/>
          </p:nvSpPr>
          <p:spPr bwMode="auto">
            <a:xfrm>
              <a:off x="4544" y="3122"/>
              <a:ext cx="10" cy="317"/>
            </a:xfrm>
            <a:custGeom>
              <a:avLst/>
              <a:gdLst/>
              <a:ahLst/>
              <a:cxnLst>
                <a:cxn ang="0">
                  <a:pos x="3" y="302"/>
                </a:cxn>
                <a:cxn ang="0">
                  <a:pos x="10" y="305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305"/>
                </a:cxn>
                <a:cxn ang="0">
                  <a:pos x="8" y="308"/>
                </a:cxn>
                <a:cxn ang="0">
                  <a:pos x="0" y="305"/>
                </a:cxn>
                <a:cxn ang="0">
                  <a:pos x="0" y="317"/>
                </a:cxn>
                <a:cxn ang="0">
                  <a:pos x="8" y="308"/>
                </a:cxn>
                <a:cxn ang="0">
                  <a:pos x="3" y="302"/>
                </a:cxn>
              </a:cxnLst>
              <a:rect l="0" t="0" r="r" b="b"/>
              <a:pathLst>
                <a:path w="10" h="317">
                  <a:moveTo>
                    <a:pt x="3" y="302"/>
                  </a:moveTo>
                  <a:lnTo>
                    <a:pt x="10" y="305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5"/>
                  </a:lnTo>
                  <a:lnTo>
                    <a:pt x="8" y="308"/>
                  </a:lnTo>
                  <a:lnTo>
                    <a:pt x="0" y="305"/>
                  </a:lnTo>
                  <a:lnTo>
                    <a:pt x="0" y="317"/>
                  </a:lnTo>
                  <a:lnTo>
                    <a:pt x="8" y="308"/>
                  </a:lnTo>
                  <a:lnTo>
                    <a:pt x="3" y="30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3" name="Freeform 63"/>
            <p:cNvSpPr>
              <a:spLocks/>
            </p:cNvSpPr>
            <p:nvPr/>
          </p:nvSpPr>
          <p:spPr bwMode="auto">
            <a:xfrm>
              <a:off x="4549" y="2842"/>
              <a:ext cx="113" cy="306"/>
            </a:xfrm>
            <a:custGeom>
              <a:avLst/>
              <a:gdLst/>
              <a:ahLst/>
              <a:cxnLst>
                <a:cxn ang="0">
                  <a:pos x="0" y="306"/>
                </a:cxn>
                <a:cxn ang="0">
                  <a:pos x="5" y="300"/>
                </a:cxn>
                <a:cxn ang="0">
                  <a:pos x="11" y="296"/>
                </a:cxn>
                <a:cxn ang="0">
                  <a:pos x="17" y="294"/>
                </a:cxn>
                <a:cxn ang="0">
                  <a:pos x="23" y="291"/>
                </a:cxn>
                <a:cxn ang="0">
                  <a:pos x="29" y="289"/>
                </a:cxn>
                <a:cxn ang="0">
                  <a:pos x="38" y="287"/>
                </a:cxn>
                <a:cxn ang="0">
                  <a:pos x="45" y="286"/>
                </a:cxn>
                <a:cxn ang="0">
                  <a:pos x="55" y="285"/>
                </a:cxn>
                <a:cxn ang="0">
                  <a:pos x="64" y="284"/>
                </a:cxn>
                <a:cxn ang="0">
                  <a:pos x="74" y="281"/>
                </a:cxn>
                <a:cxn ang="0">
                  <a:pos x="84" y="280"/>
                </a:cxn>
                <a:cxn ang="0">
                  <a:pos x="93" y="277"/>
                </a:cxn>
                <a:cxn ang="0">
                  <a:pos x="101" y="274"/>
                </a:cxn>
                <a:cxn ang="0">
                  <a:pos x="107" y="269"/>
                </a:cxn>
                <a:cxn ang="0">
                  <a:pos x="112" y="263"/>
                </a:cxn>
                <a:cxn ang="0">
                  <a:pos x="113" y="255"/>
                </a:cxn>
                <a:cxn ang="0">
                  <a:pos x="113" y="51"/>
                </a:cxn>
                <a:cxn ang="0">
                  <a:pos x="112" y="43"/>
                </a:cxn>
                <a:cxn ang="0">
                  <a:pos x="107" y="36"/>
                </a:cxn>
                <a:cxn ang="0">
                  <a:pos x="101" y="31"/>
                </a:cxn>
                <a:cxn ang="0">
                  <a:pos x="93" y="29"/>
                </a:cxn>
                <a:cxn ang="0">
                  <a:pos x="84" y="26"/>
                </a:cxn>
                <a:cxn ang="0">
                  <a:pos x="74" y="25"/>
                </a:cxn>
                <a:cxn ang="0">
                  <a:pos x="64" y="23"/>
                </a:cxn>
                <a:cxn ang="0">
                  <a:pos x="55" y="22"/>
                </a:cxn>
                <a:cxn ang="0">
                  <a:pos x="45" y="21"/>
                </a:cxn>
                <a:cxn ang="0">
                  <a:pos x="38" y="18"/>
                </a:cxn>
                <a:cxn ang="0">
                  <a:pos x="29" y="17"/>
                </a:cxn>
                <a:cxn ang="0">
                  <a:pos x="23" y="14"/>
                </a:cxn>
                <a:cxn ang="0">
                  <a:pos x="17" y="12"/>
                </a:cxn>
                <a:cxn ang="0">
                  <a:pos x="11" y="9"/>
                </a:cxn>
                <a:cxn ang="0">
                  <a:pos x="5" y="5"/>
                </a:cxn>
                <a:cxn ang="0">
                  <a:pos x="0" y="0"/>
                </a:cxn>
                <a:cxn ang="0">
                  <a:pos x="0" y="306"/>
                </a:cxn>
              </a:cxnLst>
              <a:rect l="0" t="0" r="r" b="b"/>
              <a:pathLst>
                <a:path w="113" h="306">
                  <a:moveTo>
                    <a:pt x="0" y="306"/>
                  </a:moveTo>
                  <a:lnTo>
                    <a:pt x="5" y="300"/>
                  </a:lnTo>
                  <a:lnTo>
                    <a:pt x="11" y="296"/>
                  </a:lnTo>
                  <a:lnTo>
                    <a:pt x="17" y="294"/>
                  </a:lnTo>
                  <a:lnTo>
                    <a:pt x="23" y="291"/>
                  </a:lnTo>
                  <a:lnTo>
                    <a:pt x="29" y="289"/>
                  </a:lnTo>
                  <a:lnTo>
                    <a:pt x="38" y="287"/>
                  </a:lnTo>
                  <a:lnTo>
                    <a:pt x="45" y="286"/>
                  </a:lnTo>
                  <a:lnTo>
                    <a:pt x="55" y="285"/>
                  </a:lnTo>
                  <a:lnTo>
                    <a:pt x="64" y="284"/>
                  </a:lnTo>
                  <a:lnTo>
                    <a:pt x="74" y="281"/>
                  </a:lnTo>
                  <a:lnTo>
                    <a:pt x="84" y="280"/>
                  </a:lnTo>
                  <a:lnTo>
                    <a:pt x="93" y="277"/>
                  </a:lnTo>
                  <a:lnTo>
                    <a:pt x="101" y="274"/>
                  </a:lnTo>
                  <a:lnTo>
                    <a:pt x="107" y="269"/>
                  </a:lnTo>
                  <a:lnTo>
                    <a:pt x="112" y="263"/>
                  </a:lnTo>
                  <a:lnTo>
                    <a:pt x="113" y="255"/>
                  </a:lnTo>
                  <a:lnTo>
                    <a:pt x="113" y="51"/>
                  </a:lnTo>
                  <a:lnTo>
                    <a:pt x="112" y="43"/>
                  </a:lnTo>
                  <a:lnTo>
                    <a:pt x="107" y="36"/>
                  </a:lnTo>
                  <a:lnTo>
                    <a:pt x="101" y="31"/>
                  </a:lnTo>
                  <a:lnTo>
                    <a:pt x="93" y="29"/>
                  </a:lnTo>
                  <a:lnTo>
                    <a:pt x="84" y="26"/>
                  </a:lnTo>
                  <a:lnTo>
                    <a:pt x="74" y="25"/>
                  </a:lnTo>
                  <a:lnTo>
                    <a:pt x="64" y="23"/>
                  </a:lnTo>
                  <a:lnTo>
                    <a:pt x="55" y="22"/>
                  </a:lnTo>
                  <a:lnTo>
                    <a:pt x="45" y="21"/>
                  </a:lnTo>
                  <a:lnTo>
                    <a:pt x="38" y="18"/>
                  </a:lnTo>
                  <a:lnTo>
                    <a:pt x="29" y="17"/>
                  </a:lnTo>
                  <a:lnTo>
                    <a:pt x="23" y="14"/>
                  </a:lnTo>
                  <a:lnTo>
                    <a:pt x="17" y="12"/>
                  </a:lnTo>
                  <a:lnTo>
                    <a:pt x="11" y="9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306"/>
                  </a:lnTo>
                  <a:close/>
                </a:path>
              </a:pathLst>
            </a:custGeom>
            <a:solidFill>
              <a:srgbClr val="3333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4" name="Freeform 64"/>
            <p:cNvSpPr>
              <a:spLocks/>
            </p:cNvSpPr>
            <p:nvPr/>
          </p:nvSpPr>
          <p:spPr bwMode="auto">
            <a:xfrm>
              <a:off x="4547" y="3123"/>
              <a:ext cx="57" cy="27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57" y="0"/>
                </a:cxn>
                <a:cxn ang="0">
                  <a:pos x="47" y="1"/>
                </a:cxn>
                <a:cxn ang="0">
                  <a:pos x="40" y="3"/>
                </a:cxn>
                <a:cxn ang="0">
                  <a:pos x="31" y="4"/>
                </a:cxn>
                <a:cxn ang="0">
                  <a:pos x="24" y="6"/>
                </a:cxn>
                <a:cxn ang="0">
                  <a:pos x="18" y="9"/>
                </a:cxn>
                <a:cxn ang="0">
                  <a:pos x="12" y="12"/>
                </a:cxn>
                <a:cxn ang="0">
                  <a:pos x="5" y="15"/>
                </a:cxn>
                <a:cxn ang="0">
                  <a:pos x="0" y="22"/>
                </a:cxn>
                <a:cxn ang="0">
                  <a:pos x="5" y="27"/>
                </a:cxn>
                <a:cxn ang="0">
                  <a:pos x="9" y="23"/>
                </a:cxn>
                <a:cxn ang="0">
                  <a:pos x="14" y="19"/>
                </a:cxn>
                <a:cxn ang="0">
                  <a:pos x="20" y="17"/>
                </a:cxn>
                <a:cxn ang="0">
                  <a:pos x="26" y="14"/>
                </a:cxn>
                <a:cxn ang="0">
                  <a:pos x="31" y="12"/>
                </a:cxn>
                <a:cxn ang="0">
                  <a:pos x="40" y="10"/>
                </a:cxn>
                <a:cxn ang="0">
                  <a:pos x="47" y="9"/>
                </a:cxn>
                <a:cxn ang="0">
                  <a:pos x="57" y="8"/>
                </a:cxn>
                <a:cxn ang="0">
                  <a:pos x="57" y="8"/>
                </a:cxn>
                <a:cxn ang="0">
                  <a:pos x="57" y="0"/>
                </a:cxn>
              </a:cxnLst>
              <a:rect l="0" t="0" r="r" b="b"/>
              <a:pathLst>
                <a:path w="57" h="27">
                  <a:moveTo>
                    <a:pt x="57" y="0"/>
                  </a:moveTo>
                  <a:lnTo>
                    <a:pt x="57" y="0"/>
                  </a:lnTo>
                  <a:lnTo>
                    <a:pt x="47" y="1"/>
                  </a:lnTo>
                  <a:lnTo>
                    <a:pt x="40" y="3"/>
                  </a:lnTo>
                  <a:lnTo>
                    <a:pt x="31" y="4"/>
                  </a:lnTo>
                  <a:lnTo>
                    <a:pt x="24" y="6"/>
                  </a:lnTo>
                  <a:lnTo>
                    <a:pt x="18" y="9"/>
                  </a:lnTo>
                  <a:lnTo>
                    <a:pt x="12" y="12"/>
                  </a:lnTo>
                  <a:lnTo>
                    <a:pt x="5" y="15"/>
                  </a:lnTo>
                  <a:lnTo>
                    <a:pt x="0" y="22"/>
                  </a:lnTo>
                  <a:lnTo>
                    <a:pt x="5" y="27"/>
                  </a:lnTo>
                  <a:lnTo>
                    <a:pt x="9" y="23"/>
                  </a:lnTo>
                  <a:lnTo>
                    <a:pt x="14" y="19"/>
                  </a:lnTo>
                  <a:lnTo>
                    <a:pt x="20" y="17"/>
                  </a:lnTo>
                  <a:lnTo>
                    <a:pt x="26" y="14"/>
                  </a:lnTo>
                  <a:lnTo>
                    <a:pt x="31" y="12"/>
                  </a:lnTo>
                  <a:lnTo>
                    <a:pt x="40" y="10"/>
                  </a:lnTo>
                  <a:lnTo>
                    <a:pt x="47" y="9"/>
                  </a:lnTo>
                  <a:lnTo>
                    <a:pt x="57" y="8"/>
                  </a:lnTo>
                  <a:lnTo>
                    <a:pt x="57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5" name="Freeform 65"/>
            <p:cNvSpPr>
              <a:spLocks/>
            </p:cNvSpPr>
            <p:nvPr/>
          </p:nvSpPr>
          <p:spPr bwMode="auto">
            <a:xfrm>
              <a:off x="4604" y="3097"/>
              <a:ext cx="63" cy="34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53" y="0"/>
                </a:cxn>
                <a:cxn ang="0">
                  <a:pos x="53" y="7"/>
                </a:cxn>
                <a:cxn ang="0">
                  <a:pos x="49" y="12"/>
                </a:cxn>
                <a:cxn ang="0">
                  <a:pos x="44" y="16"/>
                </a:cxn>
                <a:cxn ang="0">
                  <a:pos x="37" y="18"/>
                </a:cxn>
                <a:cxn ang="0">
                  <a:pos x="29" y="21"/>
                </a:cxn>
                <a:cxn ang="0">
                  <a:pos x="19" y="22"/>
                </a:cxn>
                <a:cxn ang="0">
                  <a:pos x="9" y="25"/>
                </a:cxn>
                <a:cxn ang="0">
                  <a:pos x="0" y="26"/>
                </a:cxn>
                <a:cxn ang="0">
                  <a:pos x="0" y="34"/>
                </a:cxn>
                <a:cxn ang="0">
                  <a:pos x="9" y="32"/>
                </a:cxn>
                <a:cxn ang="0">
                  <a:pos x="19" y="30"/>
                </a:cxn>
                <a:cxn ang="0">
                  <a:pos x="29" y="29"/>
                </a:cxn>
                <a:cxn ang="0">
                  <a:pos x="40" y="26"/>
                </a:cxn>
                <a:cxn ang="0">
                  <a:pos x="47" y="23"/>
                </a:cxn>
                <a:cxn ang="0">
                  <a:pos x="54" y="17"/>
                </a:cxn>
                <a:cxn ang="0">
                  <a:pos x="60" y="9"/>
                </a:cxn>
                <a:cxn ang="0">
                  <a:pos x="63" y="0"/>
                </a:cxn>
                <a:cxn ang="0">
                  <a:pos x="63" y="0"/>
                </a:cxn>
                <a:cxn ang="0">
                  <a:pos x="53" y="0"/>
                </a:cxn>
              </a:cxnLst>
              <a:rect l="0" t="0" r="r" b="b"/>
              <a:pathLst>
                <a:path w="63" h="34">
                  <a:moveTo>
                    <a:pt x="53" y="0"/>
                  </a:moveTo>
                  <a:lnTo>
                    <a:pt x="53" y="0"/>
                  </a:lnTo>
                  <a:lnTo>
                    <a:pt x="53" y="7"/>
                  </a:lnTo>
                  <a:lnTo>
                    <a:pt x="49" y="12"/>
                  </a:lnTo>
                  <a:lnTo>
                    <a:pt x="44" y="16"/>
                  </a:lnTo>
                  <a:lnTo>
                    <a:pt x="37" y="18"/>
                  </a:lnTo>
                  <a:lnTo>
                    <a:pt x="29" y="21"/>
                  </a:lnTo>
                  <a:lnTo>
                    <a:pt x="19" y="22"/>
                  </a:lnTo>
                  <a:lnTo>
                    <a:pt x="9" y="25"/>
                  </a:lnTo>
                  <a:lnTo>
                    <a:pt x="0" y="26"/>
                  </a:lnTo>
                  <a:lnTo>
                    <a:pt x="0" y="34"/>
                  </a:lnTo>
                  <a:lnTo>
                    <a:pt x="9" y="32"/>
                  </a:lnTo>
                  <a:lnTo>
                    <a:pt x="19" y="30"/>
                  </a:lnTo>
                  <a:lnTo>
                    <a:pt x="29" y="29"/>
                  </a:lnTo>
                  <a:lnTo>
                    <a:pt x="40" y="26"/>
                  </a:lnTo>
                  <a:lnTo>
                    <a:pt x="47" y="23"/>
                  </a:lnTo>
                  <a:lnTo>
                    <a:pt x="54" y="17"/>
                  </a:lnTo>
                  <a:lnTo>
                    <a:pt x="60" y="9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6" name="Freeform 66"/>
            <p:cNvSpPr>
              <a:spLocks/>
            </p:cNvSpPr>
            <p:nvPr/>
          </p:nvSpPr>
          <p:spPr bwMode="auto">
            <a:xfrm>
              <a:off x="4657" y="2893"/>
              <a:ext cx="10" cy="2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04"/>
                </a:cxn>
                <a:cxn ang="0">
                  <a:pos x="10" y="204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</a:cxnLst>
              <a:rect l="0" t="0" r="r" b="b"/>
              <a:pathLst>
                <a:path w="10" h="204">
                  <a:moveTo>
                    <a:pt x="0" y="0"/>
                  </a:moveTo>
                  <a:lnTo>
                    <a:pt x="0" y="0"/>
                  </a:lnTo>
                  <a:lnTo>
                    <a:pt x="0" y="204"/>
                  </a:lnTo>
                  <a:lnTo>
                    <a:pt x="10" y="204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7" name="Freeform 67"/>
            <p:cNvSpPr>
              <a:spLocks/>
            </p:cNvSpPr>
            <p:nvPr/>
          </p:nvSpPr>
          <p:spPr bwMode="auto">
            <a:xfrm>
              <a:off x="4604" y="2860"/>
              <a:ext cx="63" cy="3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9" y="9"/>
                </a:cxn>
                <a:cxn ang="0">
                  <a:pos x="19" y="11"/>
                </a:cxn>
                <a:cxn ang="0">
                  <a:pos x="29" y="12"/>
                </a:cxn>
                <a:cxn ang="0">
                  <a:pos x="37" y="15"/>
                </a:cxn>
                <a:cxn ang="0">
                  <a:pos x="44" y="17"/>
                </a:cxn>
                <a:cxn ang="0">
                  <a:pos x="49" y="21"/>
                </a:cxn>
                <a:cxn ang="0">
                  <a:pos x="53" y="26"/>
                </a:cxn>
                <a:cxn ang="0">
                  <a:pos x="53" y="33"/>
                </a:cxn>
                <a:cxn ang="0">
                  <a:pos x="63" y="33"/>
                </a:cxn>
                <a:cxn ang="0">
                  <a:pos x="60" y="24"/>
                </a:cxn>
                <a:cxn ang="0">
                  <a:pos x="54" y="16"/>
                </a:cxn>
                <a:cxn ang="0">
                  <a:pos x="47" y="9"/>
                </a:cxn>
                <a:cxn ang="0">
                  <a:pos x="40" y="7"/>
                </a:cxn>
                <a:cxn ang="0">
                  <a:pos x="29" y="4"/>
                </a:cxn>
                <a:cxn ang="0">
                  <a:pos x="19" y="3"/>
                </a:cxn>
                <a:cxn ang="0">
                  <a:pos x="9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63" h="33">
                  <a:moveTo>
                    <a:pt x="0" y="8"/>
                  </a:moveTo>
                  <a:lnTo>
                    <a:pt x="0" y="8"/>
                  </a:lnTo>
                  <a:lnTo>
                    <a:pt x="9" y="9"/>
                  </a:lnTo>
                  <a:lnTo>
                    <a:pt x="19" y="11"/>
                  </a:lnTo>
                  <a:lnTo>
                    <a:pt x="29" y="12"/>
                  </a:lnTo>
                  <a:lnTo>
                    <a:pt x="37" y="15"/>
                  </a:lnTo>
                  <a:lnTo>
                    <a:pt x="44" y="17"/>
                  </a:lnTo>
                  <a:lnTo>
                    <a:pt x="49" y="21"/>
                  </a:lnTo>
                  <a:lnTo>
                    <a:pt x="53" y="26"/>
                  </a:lnTo>
                  <a:lnTo>
                    <a:pt x="53" y="33"/>
                  </a:lnTo>
                  <a:lnTo>
                    <a:pt x="63" y="33"/>
                  </a:lnTo>
                  <a:lnTo>
                    <a:pt x="60" y="24"/>
                  </a:lnTo>
                  <a:lnTo>
                    <a:pt x="54" y="16"/>
                  </a:lnTo>
                  <a:lnTo>
                    <a:pt x="47" y="9"/>
                  </a:lnTo>
                  <a:lnTo>
                    <a:pt x="40" y="7"/>
                  </a:lnTo>
                  <a:lnTo>
                    <a:pt x="29" y="4"/>
                  </a:lnTo>
                  <a:lnTo>
                    <a:pt x="19" y="3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8" name="Freeform 68"/>
            <p:cNvSpPr>
              <a:spLocks/>
            </p:cNvSpPr>
            <p:nvPr/>
          </p:nvSpPr>
          <p:spPr bwMode="auto">
            <a:xfrm>
              <a:off x="4544" y="2831"/>
              <a:ext cx="60" cy="37"/>
            </a:xfrm>
            <a:custGeom>
              <a:avLst/>
              <a:gdLst/>
              <a:ahLst/>
              <a:cxnLst>
                <a:cxn ang="0">
                  <a:pos x="10" y="11"/>
                </a:cxn>
                <a:cxn ang="0">
                  <a:pos x="3" y="14"/>
                </a:cxn>
                <a:cxn ang="0">
                  <a:pos x="8" y="20"/>
                </a:cxn>
                <a:cxn ang="0">
                  <a:pos x="15" y="24"/>
                </a:cxn>
                <a:cxn ang="0">
                  <a:pos x="21" y="27"/>
                </a:cxn>
                <a:cxn ang="0">
                  <a:pos x="27" y="29"/>
                </a:cxn>
                <a:cxn ang="0">
                  <a:pos x="34" y="32"/>
                </a:cxn>
                <a:cxn ang="0">
                  <a:pos x="43" y="33"/>
                </a:cxn>
                <a:cxn ang="0">
                  <a:pos x="50" y="36"/>
                </a:cxn>
                <a:cxn ang="0">
                  <a:pos x="60" y="37"/>
                </a:cxn>
                <a:cxn ang="0">
                  <a:pos x="60" y="29"/>
                </a:cxn>
                <a:cxn ang="0">
                  <a:pos x="50" y="28"/>
                </a:cxn>
                <a:cxn ang="0">
                  <a:pos x="43" y="25"/>
                </a:cxn>
                <a:cxn ang="0">
                  <a:pos x="34" y="24"/>
                </a:cxn>
                <a:cxn ang="0">
                  <a:pos x="29" y="22"/>
                </a:cxn>
                <a:cxn ang="0">
                  <a:pos x="23" y="19"/>
                </a:cxn>
                <a:cxn ang="0">
                  <a:pos x="17" y="16"/>
                </a:cxn>
                <a:cxn ang="0">
                  <a:pos x="12" y="12"/>
                </a:cxn>
                <a:cxn ang="0">
                  <a:pos x="8" y="9"/>
                </a:cxn>
                <a:cxn ang="0">
                  <a:pos x="0" y="11"/>
                </a:cxn>
                <a:cxn ang="0">
                  <a:pos x="8" y="9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10" y="11"/>
                </a:cxn>
              </a:cxnLst>
              <a:rect l="0" t="0" r="r" b="b"/>
              <a:pathLst>
                <a:path w="60" h="37">
                  <a:moveTo>
                    <a:pt x="10" y="11"/>
                  </a:moveTo>
                  <a:lnTo>
                    <a:pt x="3" y="14"/>
                  </a:lnTo>
                  <a:lnTo>
                    <a:pt x="8" y="20"/>
                  </a:lnTo>
                  <a:lnTo>
                    <a:pt x="15" y="24"/>
                  </a:lnTo>
                  <a:lnTo>
                    <a:pt x="21" y="27"/>
                  </a:lnTo>
                  <a:lnTo>
                    <a:pt x="27" y="29"/>
                  </a:lnTo>
                  <a:lnTo>
                    <a:pt x="34" y="32"/>
                  </a:lnTo>
                  <a:lnTo>
                    <a:pt x="43" y="33"/>
                  </a:lnTo>
                  <a:lnTo>
                    <a:pt x="50" y="36"/>
                  </a:lnTo>
                  <a:lnTo>
                    <a:pt x="60" y="37"/>
                  </a:lnTo>
                  <a:lnTo>
                    <a:pt x="60" y="29"/>
                  </a:lnTo>
                  <a:lnTo>
                    <a:pt x="50" y="28"/>
                  </a:lnTo>
                  <a:lnTo>
                    <a:pt x="43" y="25"/>
                  </a:lnTo>
                  <a:lnTo>
                    <a:pt x="34" y="24"/>
                  </a:lnTo>
                  <a:lnTo>
                    <a:pt x="29" y="22"/>
                  </a:lnTo>
                  <a:lnTo>
                    <a:pt x="23" y="19"/>
                  </a:lnTo>
                  <a:lnTo>
                    <a:pt x="17" y="16"/>
                  </a:lnTo>
                  <a:lnTo>
                    <a:pt x="12" y="12"/>
                  </a:lnTo>
                  <a:lnTo>
                    <a:pt x="8" y="9"/>
                  </a:lnTo>
                  <a:lnTo>
                    <a:pt x="0" y="11"/>
                  </a:lnTo>
                  <a:lnTo>
                    <a:pt x="8" y="9"/>
                  </a:lnTo>
                  <a:lnTo>
                    <a:pt x="0" y="0"/>
                  </a:lnTo>
                  <a:lnTo>
                    <a:pt x="0" y="11"/>
                  </a:lnTo>
                  <a:lnTo>
                    <a:pt x="1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9" name="Freeform 69"/>
            <p:cNvSpPr>
              <a:spLocks/>
            </p:cNvSpPr>
            <p:nvPr/>
          </p:nvSpPr>
          <p:spPr bwMode="auto">
            <a:xfrm>
              <a:off x="4544" y="2842"/>
              <a:ext cx="10" cy="317"/>
            </a:xfrm>
            <a:custGeom>
              <a:avLst/>
              <a:gdLst/>
              <a:ahLst/>
              <a:cxnLst>
                <a:cxn ang="0">
                  <a:pos x="3" y="303"/>
                </a:cxn>
                <a:cxn ang="0">
                  <a:pos x="10" y="306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306"/>
                </a:cxn>
                <a:cxn ang="0">
                  <a:pos x="8" y="308"/>
                </a:cxn>
                <a:cxn ang="0">
                  <a:pos x="0" y="306"/>
                </a:cxn>
                <a:cxn ang="0">
                  <a:pos x="0" y="317"/>
                </a:cxn>
                <a:cxn ang="0">
                  <a:pos x="8" y="308"/>
                </a:cxn>
                <a:cxn ang="0">
                  <a:pos x="3" y="303"/>
                </a:cxn>
              </a:cxnLst>
              <a:rect l="0" t="0" r="r" b="b"/>
              <a:pathLst>
                <a:path w="10" h="317">
                  <a:moveTo>
                    <a:pt x="3" y="303"/>
                  </a:moveTo>
                  <a:lnTo>
                    <a:pt x="10" y="306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6"/>
                  </a:lnTo>
                  <a:lnTo>
                    <a:pt x="8" y="308"/>
                  </a:lnTo>
                  <a:lnTo>
                    <a:pt x="0" y="306"/>
                  </a:lnTo>
                  <a:lnTo>
                    <a:pt x="0" y="317"/>
                  </a:lnTo>
                  <a:lnTo>
                    <a:pt x="8" y="308"/>
                  </a:lnTo>
                  <a:lnTo>
                    <a:pt x="3" y="3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10" name="Freeform 70"/>
            <p:cNvSpPr>
              <a:spLocks/>
            </p:cNvSpPr>
            <p:nvPr/>
          </p:nvSpPr>
          <p:spPr bwMode="auto">
            <a:xfrm>
              <a:off x="4549" y="2560"/>
              <a:ext cx="113" cy="307"/>
            </a:xfrm>
            <a:custGeom>
              <a:avLst/>
              <a:gdLst/>
              <a:ahLst/>
              <a:cxnLst>
                <a:cxn ang="0">
                  <a:pos x="0" y="307"/>
                </a:cxn>
                <a:cxn ang="0">
                  <a:pos x="5" y="302"/>
                </a:cxn>
                <a:cxn ang="0">
                  <a:pos x="11" y="298"/>
                </a:cxn>
                <a:cxn ang="0">
                  <a:pos x="17" y="294"/>
                </a:cxn>
                <a:cxn ang="0">
                  <a:pos x="23" y="291"/>
                </a:cxn>
                <a:cxn ang="0">
                  <a:pos x="29" y="290"/>
                </a:cxn>
                <a:cxn ang="0">
                  <a:pos x="38" y="289"/>
                </a:cxn>
                <a:cxn ang="0">
                  <a:pos x="45" y="286"/>
                </a:cxn>
                <a:cxn ang="0">
                  <a:pos x="55" y="285"/>
                </a:cxn>
                <a:cxn ang="0">
                  <a:pos x="64" y="283"/>
                </a:cxn>
                <a:cxn ang="0">
                  <a:pos x="74" y="281"/>
                </a:cxn>
                <a:cxn ang="0">
                  <a:pos x="84" y="280"/>
                </a:cxn>
                <a:cxn ang="0">
                  <a:pos x="93" y="277"/>
                </a:cxn>
                <a:cxn ang="0">
                  <a:pos x="101" y="274"/>
                </a:cxn>
                <a:cxn ang="0">
                  <a:pos x="107" y="269"/>
                </a:cxn>
                <a:cxn ang="0">
                  <a:pos x="112" y="264"/>
                </a:cxn>
                <a:cxn ang="0">
                  <a:pos x="113" y="256"/>
                </a:cxn>
                <a:cxn ang="0">
                  <a:pos x="113" y="51"/>
                </a:cxn>
                <a:cxn ang="0">
                  <a:pos x="112" y="43"/>
                </a:cxn>
                <a:cxn ang="0">
                  <a:pos x="107" y="38"/>
                </a:cxn>
                <a:cxn ang="0">
                  <a:pos x="101" y="32"/>
                </a:cxn>
                <a:cxn ang="0">
                  <a:pos x="93" y="30"/>
                </a:cxn>
                <a:cxn ang="0">
                  <a:pos x="84" y="27"/>
                </a:cxn>
                <a:cxn ang="0">
                  <a:pos x="74" y="26"/>
                </a:cxn>
                <a:cxn ang="0">
                  <a:pos x="64" y="23"/>
                </a:cxn>
                <a:cxn ang="0">
                  <a:pos x="55" y="22"/>
                </a:cxn>
                <a:cxn ang="0">
                  <a:pos x="45" y="21"/>
                </a:cxn>
                <a:cxn ang="0">
                  <a:pos x="38" y="18"/>
                </a:cxn>
                <a:cxn ang="0">
                  <a:pos x="29" y="17"/>
                </a:cxn>
                <a:cxn ang="0">
                  <a:pos x="23" y="14"/>
                </a:cxn>
                <a:cxn ang="0">
                  <a:pos x="17" y="13"/>
                </a:cxn>
                <a:cxn ang="0">
                  <a:pos x="11" y="9"/>
                </a:cxn>
                <a:cxn ang="0">
                  <a:pos x="5" y="5"/>
                </a:cxn>
                <a:cxn ang="0">
                  <a:pos x="0" y="0"/>
                </a:cxn>
                <a:cxn ang="0">
                  <a:pos x="0" y="307"/>
                </a:cxn>
              </a:cxnLst>
              <a:rect l="0" t="0" r="r" b="b"/>
              <a:pathLst>
                <a:path w="113" h="307">
                  <a:moveTo>
                    <a:pt x="0" y="307"/>
                  </a:moveTo>
                  <a:lnTo>
                    <a:pt x="5" y="302"/>
                  </a:lnTo>
                  <a:lnTo>
                    <a:pt x="11" y="298"/>
                  </a:lnTo>
                  <a:lnTo>
                    <a:pt x="17" y="294"/>
                  </a:lnTo>
                  <a:lnTo>
                    <a:pt x="23" y="291"/>
                  </a:lnTo>
                  <a:lnTo>
                    <a:pt x="29" y="290"/>
                  </a:lnTo>
                  <a:lnTo>
                    <a:pt x="38" y="289"/>
                  </a:lnTo>
                  <a:lnTo>
                    <a:pt x="45" y="286"/>
                  </a:lnTo>
                  <a:lnTo>
                    <a:pt x="55" y="285"/>
                  </a:lnTo>
                  <a:lnTo>
                    <a:pt x="64" y="283"/>
                  </a:lnTo>
                  <a:lnTo>
                    <a:pt x="74" y="281"/>
                  </a:lnTo>
                  <a:lnTo>
                    <a:pt x="84" y="280"/>
                  </a:lnTo>
                  <a:lnTo>
                    <a:pt x="93" y="277"/>
                  </a:lnTo>
                  <a:lnTo>
                    <a:pt x="101" y="274"/>
                  </a:lnTo>
                  <a:lnTo>
                    <a:pt x="107" y="269"/>
                  </a:lnTo>
                  <a:lnTo>
                    <a:pt x="112" y="264"/>
                  </a:lnTo>
                  <a:lnTo>
                    <a:pt x="113" y="256"/>
                  </a:lnTo>
                  <a:lnTo>
                    <a:pt x="113" y="51"/>
                  </a:lnTo>
                  <a:lnTo>
                    <a:pt x="112" y="43"/>
                  </a:lnTo>
                  <a:lnTo>
                    <a:pt x="107" y="38"/>
                  </a:lnTo>
                  <a:lnTo>
                    <a:pt x="101" y="32"/>
                  </a:lnTo>
                  <a:lnTo>
                    <a:pt x="93" y="30"/>
                  </a:lnTo>
                  <a:lnTo>
                    <a:pt x="84" y="27"/>
                  </a:lnTo>
                  <a:lnTo>
                    <a:pt x="74" y="26"/>
                  </a:lnTo>
                  <a:lnTo>
                    <a:pt x="64" y="23"/>
                  </a:lnTo>
                  <a:lnTo>
                    <a:pt x="55" y="22"/>
                  </a:lnTo>
                  <a:lnTo>
                    <a:pt x="45" y="21"/>
                  </a:lnTo>
                  <a:lnTo>
                    <a:pt x="38" y="18"/>
                  </a:lnTo>
                  <a:lnTo>
                    <a:pt x="29" y="17"/>
                  </a:lnTo>
                  <a:lnTo>
                    <a:pt x="23" y="14"/>
                  </a:lnTo>
                  <a:lnTo>
                    <a:pt x="17" y="13"/>
                  </a:lnTo>
                  <a:lnTo>
                    <a:pt x="11" y="9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307"/>
                  </a:lnTo>
                  <a:close/>
                </a:path>
              </a:pathLst>
            </a:custGeom>
            <a:solidFill>
              <a:srgbClr val="007F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11" name="Freeform 71"/>
            <p:cNvSpPr>
              <a:spLocks/>
            </p:cNvSpPr>
            <p:nvPr/>
          </p:nvSpPr>
          <p:spPr bwMode="auto">
            <a:xfrm>
              <a:off x="4547" y="2841"/>
              <a:ext cx="57" cy="28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57" y="0"/>
                </a:cxn>
                <a:cxn ang="0">
                  <a:pos x="47" y="1"/>
                </a:cxn>
                <a:cxn ang="0">
                  <a:pos x="40" y="4"/>
                </a:cxn>
                <a:cxn ang="0">
                  <a:pos x="31" y="5"/>
                </a:cxn>
                <a:cxn ang="0">
                  <a:pos x="24" y="6"/>
                </a:cxn>
                <a:cxn ang="0">
                  <a:pos x="18" y="9"/>
                </a:cxn>
                <a:cxn ang="0">
                  <a:pos x="11" y="13"/>
                </a:cxn>
                <a:cxn ang="0">
                  <a:pos x="5" y="17"/>
                </a:cxn>
                <a:cxn ang="0">
                  <a:pos x="0" y="23"/>
                </a:cxn>
                <a:cxn ang="0">
                  <a:pos x="5" y="28"/>
                </a:cxn>
                <a:cxn ang="0">
                  <a:pos x="9" y="24"/>
                </a:cxn>
                <a:cxn ang="0">
                  <a:pos x="15" y="21"/>
                </a:cxn>
                <a:cxn ang="0">
                  <a:pos x="20" y="17"/>
                </a:cxn>
                <a:cxn ang="0">
                  <a:pos x="26" y="14"/>
                </a:cxn>
                <a:cxn ang="0">
                  <a:pos x="31" y="13"/>
                </a:cxn>
                <a:cxn ang="0">
                  <a:pos x="40" y="12"/>
                </a:cxn>
                <a:cxn ang="0">
                  <a:pos x="47" y="9"/>
                </a:cxn>
                <a:cxn ang="0">
                  <a:pos x="57" y="8"/>
                </a:cxn>
                <a:cxn ang="0">
                  <a:pos x="57" y="8"/>
                </a:cxn>
                <a:cxn ang="0">
                  <a:pos x="57" y="0"/>
                </a:cxn>
              </a:cxnLst>
              <a:rect l="0" t="0" r="r" b="b"/>
              <a:pathLst>
                <a:path w="57" h="28">
                  <a:moveTo>
                    <a:pt x="57" y="0"/>
                  </a:moveTo>
                  <a:lnTo>
                    <a:pt x="57" y="0"/>
                  </a:lnTo>
                  <a:lnTo>
                    <a:pt x="47" y="1"/>
                  </a:lnTo>
                  <a:lnTo>
                    <a:pt x="40" y="4"/>
                  </a:lnTo>
                  <a:lnTo>
                    <a:pt x="31" y="5"/>
                  </a:lnTo>
                  <a:lnTo>
                    <a:pt x="24" y="6"/>
                  </a:lnTo>
                  <a:lnTo>
                    <a:pt x="18" y="9"/>
                  </a:lnTo>
                  <a:lnTo>
                    <a:pt x="11" y="13"/>
                  </a:lnTo>
                  <a:lnTo>
                    <a:pt x="5" y="17"/>
                  </a:lnTo>
                  <a:lnTo>
                    <a:pt x="0" y="23"/>
                  </a:lnTo>
                  <a:lnTo>
                    <a:pt x="5" y="28"/>
                  </a:lnTo>
                  <a:lnTo>
                    <a:pt x="9" y="24"/>
                  </a:lnTo>
                  <a:lnTo>
                    <a:pt x="15" y="21"/>
                  </a:lnTo>
                  <a:lnTo>
                    <a:pt x="20" y="17"/>
                  </a:lnTo>
                  <a:lnTo>
                    <a:pt x="26" y="14"/>
                  </a:lnTo>
                  <a:lnTo>
                    <a:pt x="31" y="13"/>
                  </a:lnTo>
                  <a:lnTo>
                    <a:pt x="40" y="12"/>
                  </a:lnTo>
                  <a:lnTo>
                    <a:pt x="47" y="9"/>
                  </a:lnTo>
                  <a:lnTo>
                    <a:pt x="57" y="8"/>
                  </a:lnTo>
                  <a:lnTo>
                    <a:pt x="57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12" name="Freeform 72"/>
            <p:cNvSpPr>
              <a:spLocks/>
            </p:cNvSpPr>
            <p:nvPr/>
          </p:nvSpPr>
          <p:spPr bwMode="auto">
            <a:xfrm>
              <a:off x="4604" y="2816"/>
              <a:ext cx="63" cy="33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53" y="0"/>
                </a:cxn>
                <a:cxn ang="0">
                  <a:pos x="53" y="7"/>
                </a:cxn>
                <a:cxn ang="0">
                  <a:pos x="49" y="11"/>
                </a:cxn>
                <a:cxn ang="0">
                  <a:pos x="44" y="15"/>
                </a:cxn>
                <a:cxn ang="0">
                  <a:pos x="37" y="17"/>
                </a:cxn>
                <a:cxn ang="0">
                  <a:pos x="29" y="20"/>
                </a:cxn>
                <a:cxn ang="0">
                  <a:pos x="19" y="21"/>
                </a:cxn>
                <a:cxn ang="0">
                  <a:pos x="9" y="24"/>
                </a:cxn>
                <a:cxn ang="0">
                  <a:pos x="0" y="25"/>
                </a:cxn>
                <a:cxn ang="0">
                  <a:pos x="0" y="33"/>
                </a:cxn>
                <a:cxn ang="0">
                  <a:pos x="9" y="31"/>
                </a:cxn>
                <a:cxn ang="0">
                  <a:pos x="19" y="29"/>
                </a:cxn>
                <a:cxn ang="0">
                  <a:pos x="29" y="27"/>
                </a:cxn>
                <a:cxn ang="0">
                  <a:pos x="40" y="25"/>
                </a:cxn>
                <a:cxn ang="0">
                  <a:pos x="47" y="22"/>
                </a:cxn>
                <a:cxn ang="0">
                  <a:pos x="54" y="16"/>
                </a:cxn>
                <a:cxn ang="0">
                  <a:pos x="60" y="9"/>
                </a:cxn>
                <a:cxn ang="0">
                  <a:pos x="63" y="0"/>
                </a:cxn>
                <a:cxn ang="0">
                  <a:pos x="63" y="0"/>
                </a:cxn>
                <a:cxn ang="0">
                  <a:pos x="53" y="0"/>
                </a:cxn>
              </a:cxnLst>
              <a:rect l="0" t="0" r="r" b="b"/>
              <a:pathLst>
                <a:path w="63" h="33">
                  <a:moveTo>
                    <a:pt x="53" y="0"/>
                  </a:moveTo>
                  <a:lnTo>
                    <a:pt x="53" y="0"/>
                  </a:lnTo>
                  <a:lnTo>
                    <a:pt x="53" y="7"/>
                  </a:lnTo>
                  <a:lnTo>
                    <a:pt x="49" y="11"/>
                  </a:lnTo>
                  <a:lnTo>
                    <a:pt x="44" y="15"/>
                  </a:lnTo>
                  <a:lnTo>
                    <a:pt x="37" y="17"/>
                  </a:lnTo>
                  <a:lnTo>
                    <a:pt x="29" y="20"/>
                  </a:lnTo>
                  <a:lnTo>
                    <a:pt x="19" y="21"/>
                  </a:lnTo>
                  <a:lnTo>
                    <a:pt x="9" y="24"/>
                  </a:lnTo>
                  <a:lnTo>
                    <a:pt x="0" y="25"/>
                  </a:lnTo>
                  <a:lnTo>
                    <a:pt x="0" y="33"/>
                  </a:lnTo>
                  <a:lnTo>
                    <a:pt x="9" y="31"/>
                  </a:lnTo>
                  <a:lnTo>
                    <a:pt x="19" y="29"/>
                  </a:lnTo>
                  <a:lnTo>
                    <a:pt x="29" y="27"/>
                  </a:lnTo>
                  <a:lnTo>
                    <a:pt x="40" y="25"/>
                  </a:lnTo>
                  <a:lnTo>
                    <a:pt x="47" y="22"/>
                  </a:lnTo>
                  <a:lnTo>
                    <a:pt x="54" y="16"/>
                  </a:lnTo>
                  <a:lnTo>
                    <a:pt x="60" y="9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13" name="Freeform 73"/>
            <p:cNvSpPr>
              <a:spLocks/>
            </p:cNvSpPr>
            <p:nvPr/>
          </p:nvSpPr>
          <p:spPr bwMode="auto">
            <a:xfrm>
              <a:off x="4657" y="2611"/>
              <a:ext cx="10" cy="2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05"/>
                </a:cxn>
                <a:cxn ang="0">
                  <a:pos x="10" y="205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</a:cxnLst>
              <a:rect l="0" t="0" r="r" b="b"/>
              <a:pathLst>
                <a:path w="10" h="205">
                  <a:moveTo>
                    <a:pt x="0" y="0"/>
                  </a:moveTo>
                  <a:lnTo>
                    <a:pt x="0" y="0"/>
                  </a:lnTo>
                  <a:lnTo>
                    <a:pt x="0" y="205"/>
                  </a:lnTo>
                  <a:lnTo>
                    <a:pt x="10" y="205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14" name="Freeform 74"/>
            <p:cNvSpPr>
              <a:spLocks/>
            </p:cNvSpPr>
            <p:nvPr/>
          </p:nvSpPr>
          <p:spPr bwMode="auto">
            <a:xfrm>
              <a:off x="4604" y="2578"/>
              <a:ext cx="63" cy="3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9" y="9"/>
                </a:cxn>
                <a:cxn ang="0">
                  <a:pos x="19" y="12"/>
                </a:cxn>
                <a:cxn ang="0">
                  <a:pos x="29" y="13"/>
                </a:cxn>
                <a:cxn ang="0">
                  <a:pos x="37" y="16"/>
                </a:cxn>
                <a:cxn ang="0">
                  <a:pos x="44" y="18"/>
                </a:cxn>
                <a:cxn ang="0">
                  <a:pos x="49" y="22"/>
                </a:cxn>
                <a:cxn ang="0">
                  <a:pos x="53" y="26"/>
                </a:cxn>
                <a:cxn ang="0">
                  <a:pos x="53" y="33"/>
                </a:cxn>
                <a:cxn ang="0">
                  <a:pos x="63" y="33"/>
                </a:cxn>
                <a:cxn ang="0">
                  <a:pos x="60" y="24"/>
                </a:cxn>
                <a:cxn ang="0">
                  <a:pos x="54" y="17"/>
                </a:cxn>
                <a:cxn ang="0">
                  <a:pos x="47" y="11"/>
                </a:cxn>
                <a:cxn ang="0">
                  <a:pos x="40" y="8"/>
                </a:cxn>
                <a:cxn ang="0">
                  <a:pos x="29" y="5"/>
                </a:cxn>
                <a:cxn ang="0">
                  <a:pos x="19" y="4"/>
                </a:cxn>
                <a:cxn ang="0">
                  <a:pos x="9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63" h="33">
                  <a:moveTo>
                    <a:pt x="0" y="8"/>
                  </a:moveTo>
                  <a:lnTo>
                    <a:pt x="0" y="8"/>
                  </a:lnTo>
                  <a:lnTo>
                    <a:pt x="9" y="9"/>
                  </a:lnTo>
                  <a:lnTo>
                    <a:pt x="19" y="12"/>
                  </a:lnTo>
                  <a:lnTo>
                    <a:pt x="29" y="13"/>
                  </a:lnTo>
                  <a:lnTo>
                    <a:pt x="37" y="16"/>
                  </a:lnTo>
                  <a:lnTo>
                    <a:pt x="44" y="18"/>
                  </a:lnTo>
                  <a:lnTo>
                    <a:pt x="49" y="22"/>
                  </a:lnTo>
                  <a:lnTo>
                    <a:pt x="53" y="26"/>
                  </a:lnTo>
                  <a:lnTo>
                    <a:pt x="53" y="33"/>
                  </a:lnTo>
                  <a:lnTo>
                    <a:pt x="63" y="33"/>
                  </a:lnTo>
                  <a:lnTo>
                    <a:pt x="60" y="24"/>
                  </a:lnTo>
                  <a:lnTo>
                    <a:pt x="54" y="17"/>
                  </a:lnTo>
                  <a:lnTo>
                    <a:pt x="47" y="11"/>
                  </a:lnTo>
                  <a:lnTo>
                    <a:pt x="40" y="8"/>
                  </a:lnTo>
                  <a:lnTo>
                    <a:pt x="29" y="5"/>
                  </a:lnTo>
                  <a:lnTo>
                    <a:pt x="19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15" name="Freeform 75"/>
            <p:cNvSpPr>
              <a:spLocks/>
            </p:cNvSpPr>
            <p:nvPr/>
          </p:nvSpPr>
          <p:spPr bwMode="auto">
            <a:xfrm>
              <a:off x="4544" y="2547"/>
              <a:ext cx="60" cy="39"/>
            </a:xfrm>
            <a:custGeom>
              <a:avLst/>
              <a:gdLst/>
              <a:ahLst/>
              <a:cxnLst>
                <a:cxn ang="0">
                  <a:pos x="10" y="13"/>
                </a:cxn>
                <a:cxn ang="0">
                  <a:pos x="3" y="16"/>
                </a:cxn>
                <a:cxn ang="0">
                  <a:pos x="8" y="22"/>
                </a:cxn>
                <a:cxn ang="0">
                  <a:pos x="14" y="26"/>
                </a:cxn>
                <a:cxn ang="0">
                  <a:pos x="21" y="30"/>
                </a:cxn>
                <a:cxn ang="0">
                  <a:pos x="27" y="31"/>
                </a:cxn>
                <a:cxn ang="0">
                  <a:pos x="34" y="34"/>
                </a:cxn>
                <a:cxn ang="0">
                  <a:pos x="43" y="35"/>
                </a:cxn>
                <a:cxn ang="0">
                  <a:pos x="50" y="38"/>
                </a:cxn>
                <a:cxn ang="0">
                  <a:pos x="60" y="39"/>
                </a:cxn>
                <a:cxn ang="0">
                  <a:pos x="60" y="31"/>
                </a:cxn>
                <a:cxn ang="0">
                  <a:pos x="50" y="30"/>
                </a:cxn>
                <a:cxn ang="0">
                  <a:pos x="43" y="27"/>
                </a:cxn>
                <a:cxn ang="0">
                  <a:pos x="34" y="26"/>
                </a:cxn>
                <a:cxn ang="0">
                  <a:pos x="29" y="23"/>
                </a:cxn>
                <a:cxn ang="0">
                  <a:pos x="23" y="22"/>
                </a:cxn>
                <a:cxn ang="0">
                  <a:pos x="18" y="18"/>
                </a:cxn>
                <a:cxn ang="0">
                  <a:pos x="12" y="14"/>
                </a:cxn>
                <a:cxn ang="0">
                  <a:pos x="8" y="11"/>
                </a:cxn>
                <a:cxn ang="0">
                  <a:pos x="0" y="13"/>
                </a:cxn>
                <a:cxn ang="0">
                  <a:pos x="8" y="11"/>
                </a:cxn>
                <a:cxn ang="0">
                  <a:pos x="0" y="0"/>
                </a:cxn>
                <a:cxn ang="0">
                  <a:pos x="0" y="13"/>
                </a:cxn>
                <a:cxn ang="0">
                  <a:pos x="10" y="13"/>
                </a:cxn>
              </a:cxnLst>
              <a:rect l="0" t="0" r="r" b="b"/>
              <a:pathLst>
                <a:path w="60" h="39">
                  <a:moveTo>
                    <a:pt x="10" y="13"/>
                  </a:moveTo>
                  <a:lnTo>
                    <a:pt x="3" y="16"/>
                  </a:lnTo>
                  <a:lnTo>
                    <a:pt x="8" y="22"/>
                  </a:lnTo>
                  <a:lnTo>
                    <a:pt x="14" y="26"/>
                  </a:lnTo>
                  <a:lnTo>
                    <a:pt x="21" y="30"/>
                  </a:lnTo>
                  <a:lnTo>
                    <a:pt x="27" y="31"/>
                  </a:lnTo>
                  <a:lnTo>
                    <a:pt x="34" y="34"/>
                  </a:lnTo>
                  <a:lnTo>
                    <a:pt x="43" y="35"/>
                  </a:lnTo>
                  <a:lnTo>
                    <a:pt x="50" y="38"/>
                  </a:lnTo>
                  <a:lnTo>
                    <a:pt x="60" y="39"/>
                  </a:lnTo>
                  <a:lnTo>
                    <a:pt x="60" y="31"/>
                  </a:lnTo>
                  <a:lnTo>
                    <a:pt x="50" y="30"/>
                  </a:lnTo>
                  <a:lnTo>
                    <a:pt x="43" y="27"/>
                  </a:lnTo>
                  <a:lnTo>
                    <a:pt x="34" y="26"/>
                  </a:lnTo>
                  <a:lnTo>
                    <a:pt x="29" y="23"/>
                  </a:lnTo>
                  <a:lnTo>
                    <a:pt x="23" y="22"/>
                  </a:lnTo>
                  <a:lnTo>
                    <a:pt x="18" y="18"/>
                  </a:lnTo>
                  <a:lnTo>
                    <a:pt x="12" y="14"/>
                  </a:lnTo>
                  <a:lnTo>
                    <a:pt x="8" y="11"/>
                  </a:lnTo>
                  <a:lnTo>
                    <a:pt x="0" y="13"/>
                  </a:lnTo>
                  <a:lnTo>
                    <a:pt x="8" y="11"/>
                  </a:lnTo>
                  <a:lnTo>
                    <a:pt x="0" y="0"/>
                  </a:lnTo>
                  <a:lnTo>
                    <a:pt x="0" y="13"/>
                  </a:lnTo>
                  <a:lnTo>
                    <a:pt x="1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16" name="Freeform 76"/>
            <p:cNvSpPr>
              <a:spLocks/>
            </p:cNvSpPr>
            <p:nvPr/>
          </p:nvSpPr>
          <p:spPr bwMode="auto">
            <a:xfrm>
              <a:off x="4544" y="2560"/>
              <a:ext cx="10" cy="320"/>
            </a:xfrm>
            <a:custGeom>
              <a:avLst/>
              <a:gdLst/>
              <a:ahLst/>
              <a:cxnLst>
                <a:cxn ang="0">
                  <a:pos x="3" y="304"/>
                </a:cxn>
                <a:cxn ang="0">
                  <a:pos x="10" y="307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307"/>
                </a:cxn>
                <a:cxn ang="0">
                  <a:pos x="8" y="309"/>
                </a:cxn>
                <a:cxn ang="0">
                  <a:pos x="0" y="307"/>
                </a:cxn>
                <a:cxn ang="0">
                  <a:pos x="0" y="320"/>
                </a:cxn>
                <a:cxn ang="0">
                  <a:pos x="8" y="309"/>
                </a:cxn>
                <a:cxn ang="0">
                  <a:pos x="3" y="304"/>
                </a:cxn>
              </a:cxnLst>
              <a:rect l="0" t="0" r="r" b="b"/>
              <a:pathLst>
                <a:path w="10" h="320">
                  <a:moveTo>
                    <a:pt x="3" y="304"/>
                  </a:moveTo>
                  <a:lnTo>
                    <a:pt x="10" y="307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7"/>
                  </a:lnTo>
                  <a:lnTo>
                    <a:pt x="8" y="309"/>
                  </a:lnTo>
                  <a:lnTo>
                    <a:pt x="0" y="307"/>
                  </a:lnTo>
                  <a:lnTo>
                    <a:pt x="0" y="320"/>
                  </a:lnTo>
                  <a:lnTo>
                    <a:pt x="8" y="309"/>
                  </a:lnTo>
                  <a:lnTo>
                    <a:pt x="3" y="3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17" name="Freeform 77"/>
            <p:cNvSpPr>
              <a:spLocks/>
            </p:cNvSpPr>
            <p:nvPr/>
          </p:nvSpPr>
          <p:spPr bwMode="auto">
            <a:xfrm>
              <a:off x="4549" y="2278"/>
              <a:ext cx="113" cy="304"/>
            </a:xfrm>
            <a:custGeom>
              <a:avLst/>
              <a:gdLst/>
              <a:ahLst/>
              <a:cxnLst>
                <a:cxn ang="0">
                  <a:pos x="0" y="304"/>
                </a:cxn>
                <a:cxn ang="0">
                  <a:pos x="5" y="299"/>
                </a:cxn>
                <a:cxn ang="0">
                  <a:pos x="11" y="295"/>
                </a:cxn>
                <a:cxn ang="0">
                  <a:pos x="17" y="292"/>
                </a:cxn>
                <a:cxn ang="0">
                  <a:pos x="23" y="290"/>
                </a:cxn>
                <a:cxn ang="0">
                  <a:pos x="29" y="287"/>
                </a:cxn>
                <a:cxn ang="0">
                  <a:pos x="38" y="286"/>
                </a:cxn>
                <a:cxn ang="0">
                  <a:pos x="45" y="283"/>
                </a:cxn>
                <a:cxn ang="0">
                  <a:pos x="55" y="282"/>
                </a:cxn>
                <a:cxn ang="0">
                  <a:pos x="64" y="281"/>
                </a:cxn>
                <a:cxn ang="0">
                  <a:pos x="74" y="280"/>
                </a:cxn>
                <a:cxn ang="0">
                  <a:pos x="84" y="278"/>
                </a:cxn>
                <a:cxn ang="0">
                  <a:pos x="93" y="276"/>
                </a:cxn>
                <a:cxn ang="0">
                  <a:pos x="101" y="273"/>
                </a:cxn>
                <a:cxn ang="0">
                  <a:pos x="107" y="268"/>
                </a:cxn>
                <a:cxn ang="0">
                  <a:pos x="112" y="261"/>
                </a:cxn>
                <a:cxn ang="0">
                  <a:pos x="113" y="254"/>
                </a:cxn>
                <a:cxn ang="0">
                  <a:pos x="113" y="49"/>
                </a:cxn>
                <a:cxn ang="0">
                  <a:pos x="112" y="41"/>
                </a:cxn>
                <a:cxn ang="0">
                  <a:pos x="107" y="36"/>
                </a:cxn>
                <a:cxn ang="0">
                  <a:pos x="101" y="31"/>
                </a:cxn>
                <a:cxn ang="0">
                  <a:pos x="93" y="29"/>
                </a:cxn>
                <a:cxn ang="0">
                  <a:pos x="84" y="26"/>
                </a:cxn>
                <a:cxn ang="0">
                  <a:pos x="74" y="25"/>
                </a:cxn>
                <a:cxn ang="0">
                  <a:pos x="64" y="23"/>
                </a:cxn>
                <a:cxn ang="0">
                  <a:pos x="55" y="22"/>
                </a:cxn>
                <a:cxn ang="0">
                  <a:pos x="45" y="21"/>
                </a:cxn>
                <a:cxn ang="0">
                  <a:pos x="38" y="18"/>
                </a:cxn>
                <a:cxn ang="0">
                  <a:pos x="29" y="17"/>
                </a:cxn>
                <a:cxn ang="0">
                  <a:pos x="23" y="14"/>
                </a:cxn>
                <a:cxn ang="0">
                  <a:pos x="17" y="12"/>
                </a:cxn>
                <a:cxn ang="0">
                  <a:pos x="11" y="9"/>
                </a:cxn>
                <a:cxn ang="0">
                  <a:pos x="5" y="5"/>
                </a:cxn>
                <a:cxn ang="0">
                  <a:pos x="0" y="0"/>
                </a:cxn>
                <a:cxn ang="0">
                  <a:pos x="0" y="304"/>
                </a:cxn>
              </a:cxnLst>
              <a:rect l="0" t="0" r="r" b="b"/>
              <a:pathLst>
                <a:path w="113" h="304">
                  <a:moveTo>
                    <a:pt x="0" y="304"/>
                  </a:moveTo>
                  <a:lnTo>
                    <a:pt x="5" y="299"/>
                  </a:lnTo>
                  <a:lnTo>
                    <a:pt x="11" y="295"/>
                  </a:lnTo>
                  <a:lnTo>
                    <a:pt x="17" y="292"/>
                  </a:lnTo>
                  <a:lnTo>
                    <a:pt x="23" y="290"/>
                  </a:lnTo>
                  <a:lnTo>
                    <a:pt x="29" y="287"/>
                  </a:lnTo>
                  <a:lnTo>
                    <a:pt x="38" y="286"/>
                  </a:lnTo>
                  <a:lnTo>
                    <a:pt x="45" y="283"/>
                  </a:lnTo>
                  <a:lnTo>
                    <a:pt x="55" y="282"/>
                  </a:lnTo>
                  <a:lnTo>
                    <a:pt x="64" y="281"/>
                  </a:lnTo>
                  <a:lnTo>
                    <a:pt x="74" y="280"/>
                  </a:lnTo>
                  <a:lnTo>
                    <a:pt x="84" y="278"/>
                  </a:lnTo>
                  <a:lnTo>
                    <a:pt x="93" y="276"/>
                  </a:lnTo>
                  <a:lnTo>
                    <a:pt x="101" y="273"/>
                  </a:lnTo>
                  <a:lnTo>
                    <a:pt x="107" y="268"/>
                  </a:lnTo>
                  <a:lnTo>
                    <a:pt x="112" y="261"/>
                  </a:lnTo>
                  <a:lnTo>
                    <a:pt x="113" y="254"/>
                  </a:lnTo>
                  <a:lnTo>
                    <a:pt x="113" y="49"/>
                  </a:lnTo>
                  <a:lnTo>
                    <a:pt x="112" y="41"/>
                  </a:lnTo>
                  <a:lnTo>
                    <a:pt x="107" y="36"/>
                  </a:lnTo>
                  <a:lnTo>
                    <a:pt x="101" y="31"/>
                  </a:lnTo>
                  <a:lnTo>
                    <a:pt x="93" y="29"/>
                  </a:lnTo>
                  <a:lnTo>
                    <a:pt x="84" y="26"/>
                  </a:lnTo>
                  <a:lnTo>
                    <a:pt x="74" y="25"/>
                  </a:lnTo>
                  <a:lnTo>
                    <a:pt x="64" y="23"/>
                  </a:lnTo>
                  <a:lnTo>
                    <a:pt x="55" y="22"/>
                  </a:lnTo>
                  <a:lnTo>
                    <a:pt x="45" y="21"/>
                  </a:lnTo>
                  <a:lnTo>
                    <a:pt x="38" y="18"/>
                  </a:lnTo>
                  <a:lnTo>
                    <a:pt x="29" y="17"/>
                  </a:lnTo>
                  <a:lnTo>
                    <a:pt x="23" y="14"/>
                  </a:lnTo>
                  <a:lnTo>
                    <a:pt x="17" y="12"/>
                  </a:lnTo>
                  <a:lnTo>
                    <a:pt x="11" y="9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18" name="Freeform 78"/>
            <p:cNvSpPr>
              <a:spLocks/>
            </p:cNvSpPr>
            <p:nvPr/>
          </p:nvSpPr>
          <p:spPr bwMode="auto">
            <a:xfrm>
              <a:off x="4547" y="2556"/>
              <a:ext cx="57" cy="29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57" y="0"/>
                </a:cxn>
                <a:cxn ang="0">
                  <a:pos x="47" y="2"/>
                </a:cxn>
                <a:cxn ang="0">
                  <a:pos x="40" y="4"/>
                </a:cxn>
                <a:cxn ang="0">
                  <a:pos x="31" y="5"/>
                </a:cxn>
                <a:cxn ang="0">
                  <a:pos x="24" y="8"/>
                </a:cxn>
                <a:cxn ang="0">
                  <a:pos x="18" y="11"/>
                </a:cxn>
                <a:cxn ang="0">
                  <a:pos x="12" y="13"/>
                </a:cxn>
                <a:cxn ang="0">
                  <a:pos x="5" y="17"/>
                </a:cxn>
                <a:cxn ang="0">
                  <a:pos x="0" y="24"/>
                </a:cxn>
                <a:cxn ang="0">
                  <a:pos x="5" y="29"/>
                </a:cxn>
                <a:cxn ang="0">
                  <a:pos x="9" y="25"/>
                </a:cxn>
                <a:cxn ang="0">
                  <a:pos x="14" y="21"/>
                </a:cxn>
                <a:cxn ang="0">
                  <a:pos x="20" y="18"/>
                </a:cxn>
                <a:cxn ang="0">
                  <a:pos x="26" y="16"/>
                </a:cxn>
                <a:cxn ang="0">
                  <a:pos x="31" y="13"/>
                </a:cxn>
                <a:cxn ang="0">
                  <a:pos x="40" y="12"/>
                </a:cxn>
                <a:cxn ang="0">
                  <a:pos x="47" y="9"/>
                </a:cxn>
                <a:cxn ang="0">
                  <a:pos x="57" y="8"/>
                </a:cxn>
                <a:cxn ang="0">
                  <a:pos x="57" y="8"/>
                </a:cxn>
                <a:cxn ang="0">
                  <a:pos x="57" y="0"/>
                </a:cxn>
              </a:cxnLst>
              <a:rect l="0" t="0" r="r" b="b"/>
              <a:pathLst>
                <a:path w="57" h="29">
                  <a:moveTo>
                    <a:pt x="57" y="0"/>
                  </a:moveTo>
                  <a:lnTo>
                    <a:pt x="57" y="0"/>
                  </a:lnTo>
                  <a:lnTo>
                    <a:pt x="47" y="2"/>
                  </a:lnTo>
                  <a:lnTo>
                    <a:pt x="40" y="4"/>
                  </a:lnTo>
                  <a:lnTo>
                    <a:pt x="31" y="5"/>
                  </a:lnTo>
                  <a:lnTo>
                    <a:pt x="24" y="8"/>
                  </a:lnTo>
                  <a:lnTo>
                    <a:pt x="18" y="11"/>
                  </a:lnTo>
                  <a:lnTo>
                    <a:pt x="12" y="13"/>
                  </a:lnTo>
                  <a:lnTo>
                    <a:pt x="5" y="17"/>
                  </a:lnTo>
                  <a:lnTo>
                    <a:pt x="0" y="24"/>
                  </a:lnTo>
                  <a:lnTo>
                    <a:pt x="5" y="29"/>
                  </a:lnTo>
                  <a:lnTo>
                    <a:pt x="9" y="25"/>
                  </a:lnTo>
                  <a:lnTo>
                    <a:pt x="14" y="21"/>
                  </a:lnTo>
                  <a:lnTo>
                    <a:pt x="20" y="18"/>
                  </a:lnTo>
                  <a:lnTo>
                    <a:pt x="26" y="16"/>
                  </a:lnTo>
                  <a:lnTo>
                    <a:pt x="31" y="13"/>
                  </a:lnTo>
                  <a:lnTo>
                    <a:pt x="40" y="12"/>
                  </a:lnTo>
                  <a:lnTo>
                    <a:pt x="47" y="9"/>
                  </a:lnTo>
                  <a:lnTo>
                    <a:pt x="57" y="8"/>
                  </a:lnTo>
                  <a:lnTo>
                    <a:pt x="57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19" name="Freeform 79"/>
            <p:cNvSpPr>
              <a:spLocks/>
            </p:cNvSpPr>
            <p:nvPr/>
          </p:nvSpPr>
          <p:spPr bwMode="auto">
            <a:xfrm>
              <a:off x="4604" y="2532"/>
              <a:ext cx="63" cy="32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53" y="0"/>
                </a:cxn>
                <a:cxn ang="0">
                  <a:pos x="53" y="6"/>
                </a:cxn>
                <a:cxn ang="0">
                  <a:pos x="49" y="11"/>
                </a:cxn>
                <a:cxn ang="0">
                  <a:pos x="44" y="15"/>
                </a:cxn>
                <a:cxn ang="0">
                  <a:pos x="37" y="18"/>
                </a:cxn>
                <a:cxn ang="0">
                  <a:pos x="29" y="20"/>
                </a:cxn>
                <a:cxn ang="0">
                  <a:pos x="19" y="22"/>
                </a:cxn>
                <a:cxn ang="0">
                  <a:pos x="9" y="23"/>
                </a:cxn>
                <a:cxn ang="0">
                  <a:pos x="0" y="24"/>
                </a:cxn>
                <a:cxn ang="0">
                  <a:pos x="0" y="32"/>
                </a:cxn>
                <a:cxn ang="0">
                  <a:pos x="9" y="31"/>
                </a:cxn>
                <a:cxn ang="0">
                  <a:pos x="19" y="29"/>
                </a:cxn>
                <a:cxn ang="0">
                  <a:pos x="29" y="28"/>
                </a:cxn>
                <a:cxn ang="0">
                  <a:pos x="40" y="26"/>
                </a:cxn>
                <a:cxn ang="0">
                  <a:pos x="47" y="23"/>
                </a:cxn>
                <a:cxn ang="0">
                  <a:pos x="54" y="16"/>
                </a:cxn>
                <a:cxn ang="0">
                  <a:pos x="60" y="9"/>
                </a:cxn>
                <a:cxn ang="0">
                  <a:pos x="63" y="0"/>
                </a:cxn>
                <a:cxn ang="0">
                  <a:pos x="63" y="0"/>
                </a:cxn>
                <a:cxn ang="0">
                  <a:pos x="53" y="0"/>
                </a:cxn>
              </a:cxnLst>
              <a:rect l="0" t="0" r="r" b="b"/>
              <a:pathLst>
                <a:path w="63" h="32">
                  <a:moveTo>
                    <a:pt x="53" y="0"/>
                  </a:moveTo>
                  <a:lnTo>
                    <a:pt x="53" y="0"/>
                  </a:lnTo>
                  <a:lnTo>
                    <a:pt x="53" y="6"/>
                  </a:lnTo>
                  <a:lnTo>
                    <a:pt x="49" y="11"/>
                  </a:lnTo>
                  <a:lnTo>
                    <a:pt x="44" y="15"/>
                  </a:lnTo>
                  <a:lnTo>
                    <a:pt x="37" y="18"/>
                  </a:lnTo>
                  <a:lnTo>
                    <a:pt x="29" y="20"/>
                  </a:lnTo>
                  <a:lnTo>
                    <a:pt x="19" y="22"/>
                  </a:lnTo>
                  <a:lnTo>
                    <a:pt x="9" y="23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9" y="31"/>
                  </a:lnTo>
                  <a:lnTo>
                    <a:pt x="19" y="29"/>
                  </a:lnTo>
                  <a:lnTo>
                    <a:pt x="29" y="28"/>
                  </a:lnTo>
                  <a:lnTo>
                    <a:pt x="40" y="26"/>
                  </a:lnTo>
                  <a:lnTo>
                    <a:pt x="47" y="23"/>
                  </a:lnTo>
                  <a:lnTo>
                    <a:pt x="54" y="16"/>
                  </a:lnTo>
                  <a:lnTo>
                    <a:pt x="60" y="9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20" name="Freeform 80"/>
            <p:cNvSpPr>
              <a:spLocks/>
            </p:cNvSpPr>
            <p:nvPr/>
          </p:nvSpPr>
          <p:spPr bwMode="auto">
            <a:xfrm>
              <a:off x="4657" y="2327"/>
              <a:ext cx="10" cy="2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05"/>
                </a:cxn>
                <a:cxn ang="0">
                  <a:pos x="10" y="205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</a:cxnLst>
              <a:rect l="0" t="0" r="r" b="b"/>
              <a:pathLst>
                <a:path w="10" h="205">
                  <a:moveTo>
                    <a:pt x="0" y="0"/>
                  </a:moveTo>
                  <a:lnTo>
                    <a:pt x="0" y="0"/>
                  </a:lnTo>
                  <a:lnTo>
                    <a:pt x="0" y="205"/>
                  </a:lnTo>
                  <a:lnTo>
                    <a:pt x="10" y="205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21" name="Freeform 81"/>
            <p:cNvSpPr>
              <a:spLocks/>
            </p:cNvSpPr>
            <p:nvPr/>
          </p:nvSpPr>
          <p:spPr bwMode="auto">
            <a:xfrm>
              <a:off x="4604" y="2296"/>
              <a:ext cx="63" cy="31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9" y="9"/>
                </a:cxn>
                <a:cxn ang="0">
                  <a:pos x="19" y="11"/>
                </a:cxn>
                <a:cxn ang="0">
                  <a:pos x="29" y="12"/>
                </a:cxn>
                <a:cxn ang="0">
                  <a:pos x="37" y="14"/>
                </a:cxn>
                <a:cxn ang="0">
                  <a:pos x="44" y="17"/>
                </a:cxn>
                <a:cxn ang="0">
                  <a:pos x="49" y="21"/>
                </a:cxn>
                <a:cxn ang="0">
                  <a:pos x="53" y="25"/>
                </a:cxn>
                <a:cxn ang="0">
                  <a:pos x="53" y="31"/>
                </a:cxn>
                <a:cxn ang="0">
                  <a:pos x="63" y="31"/>
                </a:cxn>
                <a:cxn ang="0">
                  <a:pos x="60" y="22"/>
                </a:cxn>
                <a:cxn ang="0">
                  <a:pos x="54" y="16"/>
                </a:cxn>
                <a:cxn ang="0">
                  <a:pos x="47" y="9"/>
                </a:cxn>
                <a:cxn ang="0">
                  <a:pos x="40" y="7"/>
                </a:cxn>
                <a:cxn ang="0">
                  <a:pos x="29" y="4"/>
                </a:cxn>
                <a:cxn ang="0">
                  <a:pos x="19" y="3"/>
                </a:cxn>
                <a:cxn ang="0">
                  <a:pos x="9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63" h="31">
                  <a:moveTo>
                    <a:pt x="0" y="8"/>
                  </a:moveTo>
                  <a:lnTo>
                    <a:pt x="0" y="8"/>
                  </a:lnTo>
                  <a:lnTo>
                    <a:pt x="9" y="9"/>
                  </a:lnTo>
                  <a:lnTo>
                    <a:pt x="19" y="11"/>
                  </a:lnTo>
                  <a:lnTo>
                    <a:pt x="29" y="12"/>
                  </a:lnTo>
                  <a:lnTo>
                    <a:pt x="37" y="14"/>
                  </a:lnTo>
                  <a:lnTo>
                    <a:pt x="44" y="17"/>
                  </a:lnTo>
                  <a:lnTo>
                    <a:pt x="49" y="21"/>
                  </a:lnTo>
                  <a:lnTo>
                    <a:pt x="53" y="25"/>
                  </a:lnTo>
                  <a:lnTo>
                    <a:pt x="53" y="31"/>
                  </a:lnTo>
                  <a:lnTo>
                    <a:pt x="63" y="31"/>
                  </a:lnTo>
                  <a:lnTo>
                    <a:pt x="60" y="22"/>
                  </a:lnTo>
                  <a:lnTo>
                    <a:pt x="54" y="16"/>
                  </a:lnTo>
                  <a:lnTo>
                    <a:pt x="47" y="9"/>
                  </a:lnTo>
                  <a:lnTo>
                    <a:pt x="40" y="7"/>
                  </a:lnTo>
                  <a:lnTo>
                    <a:pt x="29" y="4"/>
                  </a:lnTo>
                  <a:lnTo>
                    <a:pt x="19" y="3"/>
                  </a:lnTo>
                  <a:lnTo>
                    <a:pt x="9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22" name="Freeform 82"/>
            <p:cNvSpPr>
              <a:spLocks/>
            </p:cNvSpPr>
            <p:nvPr/>
          </p:nvSpPr>
          <p:spPr bwMode="auto">
            <a:xfrm>
              <a:off x="4544" y="2266"/>
              <a:ext cx="60" cy="38"/>
            </a:xfrm>
            <a:custGeom>
              <a:avLst/>
              <a:gdLst/>
              <a:ahLst/>
              <a:cxnLst>
                <a:cxn ang="0">
                  <a:pos x="10" y="12"/>
                </a:cxn>
                <a:cxn ang="0">
                  <a:pos x="3" y="15"/>
                </a:cxn>
                <a:cxn ang="0">
                  <a:pos x="8" y="21"/>
                </a:cxn>
                <a:cxn ang="0">
                  <a:pos x="15" y="25"/>
                </a:cxn>
                <a:cxn ang="0">
                  <a:pos x="21" y="28"/>
                </a:cxn>
                <a:cxn ang="0">
                  <a:pos x="27" y="30"/>
                </a:cxn>
                <a:cxn ang="0">
                  <a:pos x="34" y="33"/>
                </a:cxn>
                <a:cxn ang="0">
                  <a:pos x="43" y="34"/>
                </a:cxn>
                <a:cxn ang="0">
                  <a:pos x="50" y="37"/>
                </a:cxn>
                <a:cxn ang="0">
                  <a:pos x="60" y="38"/>
                </a:cxn>
                <a:cxn ang="0">
                  <a:pos x="60" y="30"/>
                </a:cxn>
                <a:cxn ang="0">
                  <a:pos x="50" y="29"/>
                </a:cxn>
                <a:cxn ang="0">
                  <a:pos x="43" y="26"/>
                </a:cxn>
                <a:cxn ang="0">
                  <a:pos x="34" y="25"/>
                </a:cxn>
                <a:cxn ang="0">
                  <a:pos x="29" y="22"/>
                </a:cxn>
                <a:cxn ang="0">
                  <a:pos x="23" y="20"/>
                </a:cxn>
                <a:cxn ang="0">
                  <a:pos x="17" y="17"/>
                </a:cxn>
                <a:cxn ang="0">
                  <a:pos x="12" y="13"/>
                </a:cxn>
                <a:cxn ang="0">
                  <a:pos x="8" y="9"/>
                </a:cxn>
                <a:cxn ang="0">
                  <a:pos x="0" y="12"/>
                </a:cxn>
                <a:cxn ang="0">
                  <a:pos x="8" y="9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0" y="12"/>
                </a:cxn>
              </a:cxnLst>
              <a:rect l="0" t="0" r="r" b="b"/>
              <a:pathLst>
                <a:path w="60" h="38">
                  <a:moveTo>
                    <a:pt x="10" y="12"/>
                  </a:moveTo>
                  <a:lnTo>
                    <a:pt x="3" y="15"/>
                  </a:lnTo>
                  <a:lnTo>
                    <a:pt x="8" y="21"/>
                  </a:lnTo>
                  <a:lnTo>
                    <a:pt x="15" y="25"/>
                  </a:lnTo>
                  <a:lnTo>
                    <a:pt x="21" y="28"/>
                  </a:lnTo>
                  <a:lnTo>
                    <a:pt x="27" y="30"/>
                  </a:lnTo>
                  <a:lnTo>
                    <a:pt x="34" y="33"/>
                  </a:lnTo>
                  <a:lnTo>
                    <a:pt x="43" y="34"/>
                  </a:lnTo>
                  <a:lnTo>
                    <a:pt x="50" y="37"/>
                  </a:lnTo>
                  <a:lnTo>
                    <a:pt x="60" y="38"/>
                  </a:lnTo>
                  <a:lnTo>
                    <a:pt x="60" y="30"/>
                  </a:lnTo>
                  <a:lnTo>
                    <a:pt x="50" y="29"/>
                  </a:lnTo>
                  <a:lnTo>
                    <a:pt x="43" y="26"/>
                  </a:lnTo>
                  <a:lnTo>
                    <a:pt x="34" y="25"/>
                  </a:lnTo>
                  <a:lnTo>
                    <a:pt x="29" y="22"/>
                  </a:lnTo>
                  <a:lnTo>
                    <a:pt x="23" y="20"/>
                  </a:lnTo>
                  <a:lnTo>
                    <a:pt x="17" y="17"/>
                  </a:lnTo>
                  <a:lnTo>
                    <a:pt x="12" y="13"/>
                  </a:lnTo>
                  <a:lnTo>
                    <a:pt x="8" y="9"/>
                  </a:lnTo>
                  <a:lnTo>
                    <a:pt x="0" y="12"/>
                  </a:lnTo>
                  <a:lnTo>
                    <a:pt x="8" y="9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23" name="Freeform 83"/>
            <p:cNvSpPr>
              <a:spLocks/>
            </p:cNvSpPr>
            <p:nvPr/>
          </p:nvSpPr>
          <p:spPr bwMode="auto">
            <a:xfrm>
              <a:off x="4544" y="2278"/>
              <a:ext cx="10" cy="316"/>
            </a:xfrm>
            <a:custGeom>
              <a:avLst/>
              <a:gdLst/>
              <a:ahLst/>
              <a:cxnLst>
                <a:cxn ang="0">
                  <a:pos x="3" y="302"/>
                </a:cxn>
                <a:cxn ang="0">
                  <a:pos x="10" y="304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304"/>
                </a:cxn>
                <a:cxn ang="0">
                  <a:pos x="8" y="307"/>
                </a:cxn>
                <a:cxn ang="0">
                  <a:pos x="0" y="304"/>
                </a:cxn>
                <a:cxn ang="0">
                  <a:pos x="0" y="316"/>
                </a:cxn>
                <a:cxn ang="0">
                  <a:pos x="8" y="307"/>
                </a:cxn>
                <a:cxn ang="0">
                  <a:pos x="3" y="302"/>
                </a:cxn>
              </a:cxnLst>
              <a:rect l="0" t="0" r="r" b="b"/>
              <a:pathLst>
                <a:path w="10" h="316">
                  <a:moveTo>
                    <a:pt x="3" y="302"/>
                  </a:moveTo>
                  <a:lnTo>
                    <a:pt x="10" y="304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4"/>
                  </a:lnTo>
                  <a:lnTo>
                    <a:pt x="8" y="307"/>
                  </a:lnTo>
                  <a:lnTo>
                    <a:pt x="0" y="304"/>
                  </a:lnTo>
                  <a:lnTo>
                    <a:pt x="0" y="316"/>
                  </a:lnTo>
                  <a:lnTo>
                    <a:pt x="8" y="307"/>
                  </a:lnTo>
                  <a:lnTo>
                    <a:pt x="3" y="30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24" name="Freeform 84"/>
            <p:cNvSpPr>
              <a:spLocks/>
            </p:cNvSpPr>
            <p:nvPr/>
          </p:nvSpPr>
          <p:spPr bwMode="auto">
            <a:xfrm>
              <a:off x="382" y="1810"/>
              <a:ext cx="113" cy="306"/>
            </a:xfrm>
            <a:custGeom>
              <a:avLst/>
              <a:gdLst/>
              <a:ahLst/>
              <a:cxnLst>
                <a:cxn ang="0">
                  <a:pos x="113" y="306"/>
                </a:cxn>
                <a:cxn ang="0">
                  <a:pos x="107" y="301"/>
                </a:cxn>
                <a:cxn ang="0">
                  <a:pos x="102" y="297"/>
                </a:cxn>
                <a:cxn ang="0">
                  <a:pos x="96" y="293"/>
                </a:cxn>
                <a:cxn ang="0">
                  <a:pos x="90" y="291"/>
                </a:cxn>
                <a:cxn ang="0">
                  <a:pos x="82" y="289"/>
                </a:cxn>
                <a:cxn ang="0">
                  <a:pos x="75" y="288"/>
                </a:cxn>
                <a:cxn ang="0">
                  <a:pos x="67" y="286"/>
                </a:cxn>
                <a:cxn ang="0">
                  <a:pos x="58" y="284"/>
                </a:cxn>
                <a:cxn ang="0">
                  <a:pos x="48" y="283"/>
                </a:cxn>
                <a:cxn ang="0">
                  <a:pos x="39" y="280"/>
                </a:cxn>
                <a:cxn ang="0">
                  <a:pos x="29" y="279"/>
                </a:cxn>
                <a:cxn ang="0">
                  <a:pos x="21" y="277"/>
                </a:cxn>
                <a:cxn ang="0">
                  <a:pos x="12" y="274"/>
                </a:cxn>
                <a:cxn ang="0">
                  <a:pos x="6" y="269"/>
                </a:cxn>
                <a:cxn ang="0">
                  <a:pos x="1" y="264"/>
                </a:cxn>
                <a:cxn ang="0">
                  <a:pos x="0" y="256"/>
                </a:cxn>
                <a:cxn ang="0">
                  <a:pos x="0" y="50"/>
                </a:cxn>
                <a:cxn ang="0">
                  <a:pos x="1" y="42"/>
                </a:cxn>
                <a:cxn ang="0">
                  <a:pos x="6" y="37"/>
                </a:cxn>
                <a:cxn ang="0">
                  <a:pos x="12" y="32"/>
                </a:cxn>
                <a:cxn ang="0">
                  <a:pos x="21" y="29"/>
                </a:cxn>
                <a:cxn ang="0">
                  <a:pos x="29" y="27"/>
                </a:cxn>
                <a:cxn ang="0">
                  <a:pos x="39" y="26"/>
                </a:cxn>
                <a:cxn ang="0">
                  <a:pos x="48" y="23"/>
                </a:cxn>
                <a:cxn ang="0">
                  <a:pos x="58" y="22"/>
                </a:cxn>
                <a:cxn ang="0">
                  <a:pos x="67" y="20"/>
                </a:cxn>
                <a:cxn ang="0">
                  <a:pos x="75" y="18"/>
                </a:cxn>
                <a:cxn ang="0">
                  <a:pos x="82" y="16"/>
                </a:cxn>
                <a:cxn ang="0">
                  <a:pos x="90" y="14"/>
                </a:cxn>
                <a:cxn ang="0">
                  <a:pos x="96" y="11"/>
                </a:cxn>
                <a:cxn ang="0">
                  <a:pos x="102" y="9"/>
                </a:cxn>
                <a:cxn ang="0">
                  <a:pos x="107" y="5"/>
                </a:cxn>
                <a:cxn ang="0">
                  <a:pos x="113" y="0"/>
                </a:cxn>
                <a:cxn ang="0">
                  <a:pos x="113" y="306"/>
                </a:cxn>
              </a:cxnLst>
              <a:rect l="0" t="0" r="r" b="b"/>
              <a:pathLst>
                <a:path w="113" h="306">
                  <a:moveTo>
                    <a:pt x="113" y="306"/>
                  </a:moveTo>
                  <a:lnTo>
                    <a:pt x="107" y="301"/>
                  </a:lnTo>
                  <a:lnTo>
                    <a:pt x="102" y="297"/>
                  </a:lnTo>
                  <a:lnTo>
                    <a:pt x="96" y="293"/>
                  </a:lnTo>
                  <a:lnTo>
                    <a:pt x="90" y="291"/>
                  </a:lnTo>
                  <a:lnTo>
                    <a:pt x="82" y="289"/>
                  </a:lnTo>
                  <a:lnTo>
                    <a:pt x="75" y="288"/>
                  </a:lnTo>
                  <a:lnTo>
                    <a:pt x="67" y="286"/>
                  </a:lnTo>
                  <a:lnTo>
                    <a:pt x="58" y="284"/>
                  </a:lnTo>
                  <a:lnTo>
                    <a:pt x="48" y="283"/>
                  </a:lnTo>
                  <a:lnTo>
                    <a:pt x="39" y="280"/>
                  </a:lnTo>
                  <a:lnTo>
                    <a:pt x="29" y="279"/>
                  </a:lnTo>
                  <a:lnTo>
                    <a:pt x="21" y="277"/>
                  </a:lnTo>
                  <a:lnTo>
                    <a:pt x="12" y="274"/>
                  </a:lnTo>
                  <a:lnTo>
                    <a:pt x="6" y="269"/>
                  </a:lnTo>
                  <a:lnTo>
                    <a:pt x="1" y="264"/>
                  </a:lnTo>
                  <a:lnTo>
                    <a:pt x="0" y="256"/>
                  </a:lnTo>
                  <a:lnTo>
                    <a:pt x="0" y="50"/>
                  </a:lnTo>
                  <a:lnTo>
                    <a:pt x="1" y="42"/>
                  </a:lnTo>
                  <a:lnTo>
                    <a:pt x="6" y="37"/>
                  </a:lnTo>
                  <a:lnTo>
                    <a:pt x="12" y="32"/>
                  </a:lnTo>
                  <a:lnTo>
                    <a:pt x="21" y="29"/>
                  </a:lnTo>
                  <a:lnTo>
                    <a:pt x="29" y="27"/>
                  </a:lnTo>
                  <a:lnTo>
                    <a:pt x="39" y="26"/>
                  </a:lnTo>
                  <a:lnTo>
                    <a:pt x="48" y="23"/>
                  </a:lnTo>
                  <a:lnTo>
                    <a:pt x="58" y="22"/>
                  </a:lnTo>
                  <a:lnTo>
                    <a:pt x="67" y="20"/>
                  </a:lnTo>
                  <a:lnTo>
                    <a:pt x="75" y="18"/>
                  </a:lnTo>
                  <a:lnTo>
                    <a:pt x="82" y="16"/>
                  </a:lnTo>
                  <a:lnTo>
                    <a:pt x="90" y="14"/>
                  </a:lnTo>
                  <a:lnTo>
                    <a:pt x="96" y="11"/>
                  </a:lnTo>
                  <a:lnTo>
                    <a:pt x="102" y="9"/>
                  </a:lnTo>
                  <a:lnTo>
                    <a:pt x="107" y="5"/>
                  </a:lnTo>
                  <a:lnTo>
                    <a:pt x="113" y="0"/>
                  </a:lnTo>
                  <a:lnTo>
                    <a:pt x="113" y="306"/>
                  </a:lnTo>
                  <a:close/>
                </a:path>
              </a:pathLst>
            </a:custGeom>
            <a:solidFill>
              <a:srgbClr val="66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25" name="Freeform 85"/>
            <p:cNvSpPr>
              <a:spLocks/>
            </p:cNvSpPr>
            <p:nvPr/>
          </p:nvSpPr>
          <p:spPr bwMode="auto">
            <a:xfrm>
              <a:off x="440" y="2090"/>
              <a:ext cx="57" cy="29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9" y="9"/>
                </a:cxn>
                <a:cxn ang="0">
                  <a:pos x="17" y="12"/>
                </a:cxn>
                <a:cxn ang="0">
                  <a:pos x="24" y="13"/>
                </a:cxn>
                <a:cxn ang="0">
                  <a:pos x="30" y="15"/>
                </a:cxn>
                <a:cxn ang="0">
                  <a:pos x="37" y="17"/>
                </a:cxn>
                <a:cxn ang="0">
                  <a:pos x="41" y="21"/>
                </a:cxn>
                <a:cxn ang="0">
                  <a:pos x="46" y="25"/>
                </a:cxn>
                <a:cxn ang="0">
                  <a:pos x="52" y="29"/>
                </a:cxn>
                <a:cxn ang="0">
                  <a:pos x="57" y="24"/>
                </a:cxn>
                <a:cxn ang="0">
                  <a:pos x="51" y="17"/>
                </a:cxn>
                <a:cxn ang="0">
                  <a:pos x="46" y="13"/>
                </a:cxn>
                <a:cxn ang="0">
                  <a:pos x="39" y="9"/>
                </a:cxn>
                <a:cxn ang="0">
                  <a:pos x="33" y="7"/>
                </a:cxn>
                <a:cxn ang="0">
                  <a:pos x="24" y="6"/>
                </a:cxn>
                <a:cxn ang="0">
                  <a:pos x="17" y="4"/>
                </a:cxn>
                <a:cxn ang="0">
                  <a:pos x="9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57" h="29">
                  <a:moveTo>
                    <a:pt x="0" y="8"/>
                  </a:moveTo>
                  <a:lnTo>
                    <a:pt x="0" y="8"/>
                  </a:lnTo>
                  <a:lnTo>
                    <a:pt x="9" y="9"/>
                  </a:lnTo>
                  <a:lnTo>
                    <a:pt x="17" y="12"/>
                  </a:lnTo>
                  <a:lnTo>
                    <a:pt x="24" y="13"/>
                  </a:lnTo>
                  <a:lnTo>
                    <a:pt x="30" y="15"/>
                  </a:lnTo>
                  <a:lnTo>
                    <a:pt x="37" y="17"/>
                  </a:lnTo>
                  <a:lnTo>
                    <a:pt x="41" y="21"/>
                  </a:lnTo>
                  <a:lnTo>
                    <a:pt x="46" y="25"/>
                  </a:lnTo>
                  <a:lnTo>
                    <a:pt x="52" y="29"/>
                  </a:lnTo>
                  <a:lnTo>
                    <a:pt x="57" y="24"/>
                  </a:lnTo>
                  <a:lnTo>
                    <a:pt x="51" y="17"/>
                  </a:lnTo>
                  <a:lnTo>
                    <a:pt x="46" y="13"/>
                  </a:lnTo>
                  <a:lnTo>
                    <a:pt x="39" y="9"/>
                  </a:lnTo>
                  <a:lnTo>
                    <a:pt x="33" y="7"/>
                  </a:lnTo>
                  <a:lnTo>
                    <a:pt x="24" y="6"/>
                  </a:lnTo>
                  <a:lnTo>
                    <a:pt x="17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26" name="Freeform 86"/>
            <p:cNvSpPr>
              <a:spLocks/>
            </p:cNvSpPr>
            <p:nvPr/>
          </p:nvSpPr>
          <p:spPr bwMode="auto">
            <a:xfrm>
              <a:off x="377" y="2066"/>
              <a:ext cx="63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3" y="9"/>
                </a:cxn>
                <a:cxn ang="0">
                  <a:pos x="9" y="15"/>
                </a:cxn>
                <a:cxn ang="0">
                  <a:pos x="16" y="22"/>
                </a:cxn>
                <a:cxn ang="0">
                  <a:pos x="24" y="24"/>
                </a:cxn>
                <a:cxn ang="0">
                  <a:pos x="34" y="27"/>
                </a:cxn>
                <a:cxn ang="0">
                  <a:pos x="44" y="28"/>
                </a:cxn>
                <a:cxn ang="0">
                  <a:pos x="53" y="31"/>
                </a:cxn>
                <a:cxn ang="0">
                  <a:pos x="63" y="32"/>
                </a:cxn>
                <a:cxn ang="0">
                  <a:pos x="63" y="24"/>
                </a:cxn>
                <a:cxn ang="0">
                  <a:pos x="53" y="23"/>
                </a:cxn>
                <a:cxn ang="0">
                  <a:pos x="44" y="21"/>
                </a:cxn>
                <a:cxn ang="0">
                  <a:pos x="34" y="19"/>
                </a:cxn>
                <a:cxn ang="0">
                  <a:pos x="27" y="17"/>
                </a:cxn>
                <a:cxn ang="0">
                  <a:pos x="18" y="14"/>
                </a:cxn>
                <a:cxn ang="0">
                  <a:pos x="13" y="10"/>
                </a:cxn>
                <a:cxn ang="0">
                  <a:pos x="10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</a:cxnLst>
              <a:rect l="0" t="0" r="r" b="b"/>
              <a:pathLst>
                <a:path w="63" h="32">
                  <a:moveTo>
                    <a:pt x="0" y="0"/>
                  </a:moveTo>
                  <a:lnTo>
                    <a:pt x="0" y="0"/>
                  </a:lnTo>
                  <a:lnTo>
                    <a:pt x="3" y="9"/>
                  </a:lnTo>
                  <a:lnTo>
                    <a:pt x="9" y="15"/>
                  </a:lnTo>
                  <a:lnTo>
                    <a:pt x="16" y="22"/>
                  </a:lnTo>
                  <a:lnTo>
                    <a:pt x="24" y="24"/>
                  </a:lnTo>
                  <a:lnTo>
                    <a:pt x="34" y="27"/>
                  </a:lnTo>
                  <a:lnTo>
                    <a:pt x="44" y="28"/>
                  </a:lnTo>
                  <a:lnTo>
                    <a:pt x="53" y="31"/>
                  </a:lnTo>
                  <a:lnTo>
                    <a:pt x="63" y="32"/>
                  </a:lnTo>
                  <a:lnTo>
                    <a:pt x="63" y="24"/>
                  </a:lnTo>
                  <a:lnTo>
                    <a:pt x="53" y="23"/>
                  </a:lnTo>
                  <a:lnTo>
                    <a:pt x="44" y="21"/>
                  </a:lnTo>
                  <a:lnTo>
                    <a:pt x="34" y="19"/>
                  </a:lnTo>
                  <a:lnTo>
                    <a:pt x="27" y="17"/>
                  </a:lnTo>
                  <a:lnTo>
                    <a:pt x="18" y="14"/>
                  </a:lnTo>
                  <a:lnTo>
                    <a:pt x="13" y="10"/>
                  </a:lnTo>
                  <a:lnTo>
                    <a:pt x="10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27" name="Freeform 87"/>
            <p:cNvSpPr>
              <a:spLocks/>
            </p:cNvSpPr>
            <p:nvPr/>
          </p:nvSpPr>
          <p:spPr bwMode="auto">
            <a:xfrm>
              <a:off x="377" y="1860"/>
              <a:ext cx="10" cy="2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06"/>
                </a:cxn>
                <a:cxn ang="0">
                  <a:pos x="10" y="20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</a:cxnLst>
              <a:rect l="0" t="0" r="r" b="b"/>
              <a:pathLst>
                <a:path w="10" h="206">
                  <a:moveTo>
                    <a:pt x="0" y="0"/>
                  </a:moveTo>
                  <a:lnTo>
                    <a:pt x="0" y="0"/>
                  </a:lnTo>
                  <a:lnTo>
                    <a:pt x="0" y="206"/>
                  </a:lnTo>
                  <a:lnTo>
                    <a:pt x="10" y="20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28" name="Freeform 88"/>
            <p:cNvSpPr>
              <a:spLocks/>
            </p:cNvSpPr>
            <p:nvPr/>
          </p:nvSpPr>
          <p:spPr bwMode="auto">
            <a:xfrm>
              <a:off x="377" y="1828"/>
              <a:ext cx="63" cy="32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63" y="0"/>
                </a:cxn>
                <a:cxn ang="0">
                  <a:pos x="53" y="1"/>
                </a:cxn>
                <a:cxn ang="0">
                  <a:pos x="44" y="4"/>
                </a:cxn>
                <a:cxn ang="0">
                  <a:pos x="34" y="5"/>
                </a:cxn>
                <a:cxn ang="0">
                  <a:pos x="24" y="8"/>
                </a:cxn>
                <a:cxn ang="0">
                  <a:pos x="16" y="10"/>
                </a:cxn>
                <a:cxn ang="0">
                  <a:pos x="9" y="17"/>
                </a:cxn>
                <a:cxn ang="0">
                  <a:pos x="3" y="23"/>
                </a:cxn>
                <a:cxn ang="0">
                  <a:pos x="0" y="32"/>
                </a:cxn>
                <a:cxn ang="0">
                  <a:pos x="10" y="32"/>
                </a:cxn>
                <a:cxn ang="0">
                  <a:pos x="10" y="26"/>
                </a:cxn>
                <a:cxn ang="0">
                  <a:pos x="13" y="22"/>
                </a:cxn>
                <a:cxn ang="0">
                  <a:pos x="18" y="18"/>
                </a:cxn>
                <a:cxn ang="0">
                  <a:pos x="27" y="15"/>
                </a:cxn>
                <a:cxn ang="0">
                  <a:pos x="34" y="13"/>
                </a:cxn>
                <a:cxn ang="0">
                  <a:pos x="44" y="11"/>
                </a:cxn>
                <a:cxn ang="0">
                  <a:pos x="53" y="9"/>
                </a:cxn>
                <a:cxn ang="0">
                  <a:pos x="63" y="8"/>
                </a:cxn>
                <a:cxn ang="0">
                  <a:pos x="63" y="8"/>
                </a:cxn>
                <a:cxn ang="0">
                  <a:pos x="63" y="0"/>
                </a:cxn>
              </a:cxnLst>
              <a:rect l="0" t="0" r="r" b="b"/>
              <a:pathLst>
                <a:path w="63" h="32">
                  <a:moveTo>
                    <a:pt x="63" y="0"/>
                  </a:moveTo>
                  <a:lnTo>
                    <a:pt x="63" y="0"/>
                  </a:lnTo>
                  <a:lnTo>
                    <a:pt x="53" y="1"/>
                  </a:lnTo>
                  <a:lnTo>
                    <a:pt x="44" y="4"/>
                  </a:lnTo>
                  <a:lnTo>
                    <a:pt x="34" y="5"/>
                  </a:lnTo>
                  <a:lnTo>
                    <a:pt x="24" y="8"/>
                  </a:lnTo>
                  <a:lnTo>
                    <a:pt x="16" y="10"/>
                  </a:lnTo>
                  <a:lnTo>
                    <a:pt x="9" y="17"/>
                  </a:lnTo>
                  <a:lnTo>
                    <a:pt x="3" y="23"/>
                  </a:lnTo>
                  <a:lnTo>
                    <a:pt x="0" y="32"/>
                  </a:lnTo>
                  <a:lnTo>
                    <a:pt x="10" y="32"/>
                  </a:lnTo>
                  <a:lnTo>
                    <a:pt x="10" y="26"/>
                  </a:lnTo>
                  <a:lnTo>
                    <a:pt x="13" y="22"/>
                  </a:lnTo>
                  <a:lnTo>
                    <a:pt x="18" y="18"/>
                  </a:lnTo>
                  <a:lnTo>
                    <a:pt x="27" y="15"/>
                  </a:lnTo>
                  <a:lnTo>
                    <a:pt x="34" y="13"/>
                  </a:lnTo>
                  <a:lnTo>
                    <a:pt x="44" y="11"/>
                  </a:lnTo>
                  <a:lnTo>
                    <a:pt x="53" y="9"/>
                  </a:lnTo>
                  <a:lnTo>
                    <a:pt x="63" y="8"/>
                  </a:lnTo>
                  <a:lnTo>
                    <a:pt x="63" y="8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29" name="Freeform 89"/>
            <p:cNvSpPr>
              <a:spLocks/>
            </p:cNvSpPr>
            <p:nvPr/>
          </p:nvSpPr>
          <p:spPr bwMode="auto">
            <a:xfrm>
              <a:off x="440" y="1798"/>
              <a:ext cx="60" cy="38"/>
            </a:xfrm>
            <a:custGeom>
              <a:avLst/>
              <a:gdLst/>
              <a:ahLst/>
              <a:cxnLst>
                <a:cxn ang="0">
                  <a:pos x="60" y="12"/>
                </a:cxn>
                <a:cxn ang="0">
                  <a:pos x="52" y="9"/>
                </a:cxn>
                <a:cxn ang="0">
                  <a:pos x="46" y="13"/>
                </a:cxn>
                <a:cxn ang="0">
                  <a:pos x="43" y="17"/>
                </a:cxn>
                <a:cxn ang="0">
                  <a:pos x="37" y="19"/>
                </a:cxn>
                <a:cxn ang="0">
                  <a:pos x="30" y="22"/>
                </a:cxn>
                <a:cxn ang="0">
                  <a:pos x="24" y="25"/>
                </a:cxn>
                <a:cxn ang="0">
                  <a:pos x="17" y="26"/>
                </a:cxn>
                <a:cxn ang="0">
                  <a:pos x="9" y="28"/>
                </a:cxn>
                <a:cxn ang="0">
                  <a:pos x="0" y="30"/>
                </a:cxn>
                <a:cxn ang="0">
                  <a:pos x="0" y="38"/>
                </a:cxn>
                <a:cxn ang="0">
                  <a:pos x="9" y="36"/>
                </a:cxn>
                <a:cxn ang="0">
                  <a:pos x="17" y="34"/>
                </a:cxn>
                <a:cxn ang="0">
                  <a:pos x="24" y="32"/>
                </a:cxn>
                <a:cxn ang="0">
                  <a:pos x="33" y="30"/>
                </a:cxn>
                <a:cxn ang="0">
                  <a:pos x="39" y="27"/>
                </a:cxn>
                <a:cxn ang="0">
                  <a:pos x="45" y="25"/>
                </a:cxn>
                <a:cxn ang="0">
                  <a:pos x="51" y="21"/>
                </a:cxn>
                <a:cxn ang="0">
                  <a:pos x="57" y="14"/>
                </a:cxn>
                <a:cxn ang="0">
                  <a:pos x="50" y="12"/>
                </a:cxn>
                <a:cxn ang="0">
                  <a:pos x="60" y="12"/>
                </a:cxn>
                <a:cxn ang="0">
                  <a:pos x="60" y="0"/>
                </a:cxn>
                <a:cxn ang="0">
                  <a:pos x="52" y="9"/>
                </a:cxn>
                <a:cxn ang="0">
                  <a:pos x="60" y="12"/>
                </a:cxn>
              </a:cxnLst>
              <a:rect l="0" t="0" r="r" b="b"/>
              <a:pathLst>
                <a:path w="60" h="38">
                  <a:moveTo>
                    <a:pt x="60" y="12"/>
                  </a:moveTo>
                  <a:lnTo>
                    <a:pt x="52" y="9"/>
                  </a:lnTo>
                  <a:lnTo>
                    <a:pt x="46" y="13"/>
                  </a:lnTo>
                  <a:lnTo>
                    <a:pt x="43" y="17"/>
                  </a:lnTo>
                  <a:lnTo>
                    <a:pt x="37" y="19"/>
                  </a:lnTo>
                  <a:lnTo>
                    <a:pt x="30" y="22"/>
                  </a:lnTo>
                  <a:lnTo>
                    <a:pt x="24" y="25"/>
                  </a:lnTo>
                  <a:lnTo>
                    <a:pt x="17" y="26"/>
                  </a:lnTo>
                  <a:lnTo>
                    <a:pt x="9" y="28"/>
                  </a:lnTo>
                  <a:lnTo>
                    <a:pt x="0" y="30"/>
                  </a:lnTo>
                  <a:lnTo>
                    <a:pt x="0" y="38"/>
                  </a:lnTo>
                  <a:lnTo>
                    <a:pt x="9" y="36"/>
                  </a:lnTo>
                  <a:lnTo>
                    <a:pt x="17" y="34"/>
                  </a:lnTo>
                  <a:lnTo>
                    <a:pt x="24" y="32"/>
                  </a:lnTo>
                  <a:lnTo>
                    <a:pt x="33" y="30"/>
                  </a:lnTo>
                  <a:lnTo>
                    <a:pt x="39" y="27"/>
                  </a:lnTo>
                  <a:lnTo>
                    <a:pt x="45" y="25"/>
                  </a:lnTo>
                  <a:lnTo>
                    <a:pt x="51" y="21"/>
                  </a:lnTo>
                  <a:lnTo>
                    <a:pt x="57" y="14"/>
                  </a:lnTo>
                  <a:lnTo>
                    <a:pt x="50" y="12"/>
                  </a:lnTo>
                  <a:lnTo>
                    <a:pt x="60" y="12"/>
                  </a:lnTo>
                  <a:lnTo>
                    <a:pt x="60" y="0"/>
                  </a:lnTo>
                  <a:lnTo>
                    <a:pt x="52" y="9"/>
                  </a:lnTo>
                  <a:lnTo>
                    <a:pt x="6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0" name="Freeform 90"/>
            <p:cNvSpPr>
              <a:spLocks/>
            </p:cNvSpPr>
            <p:nvPr/>
          </p:nvSpPr>
          <p:spPr bwMode="auto">
            <a:xfrm>
              <a:off x="490" y="1810"/>
              <a:ext cx="10" cy="318"/>
            </a:xfrm>
            <a:custGeom>
              <a:avLst/>
              <a:gdLst/>
              <a:ahLst/>
              <a:cxnLst>
                <a:cxn ang="0">
                  <a:pos x="2" y="309"/>
                </a:cxn>
                <a:cxn ang="0">
                  <a:pos x="10" y="306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306"/>
                </a:cxn>
                <a:cxn ang="0">
                  <a:pos x="7" y="304"/>
                </a:cxn>
                <a:cxn ang="0">
                  <a:pos x="2" y="309"/>
                </a:cxn>
                <a:cxn ang="0">
                  <a:pos x="10" y="318"/>
                </a:cxn>
                <a:cxn ang="0">
                  <a:pos x="10" y="306"/>
                </a:cxn>
                <a:cxn ang="0">
                  <a:pos x="2" y="309"/>
                </a:cxn>
              </a:cxnLst>
              <a:rect l="0" t="0" r="r" b="b"/>
              <a:pathLst>
                <a:path w="10" h="318">
                  <a:moveTo>
                    <a:pt x="2" y="309"/>
                  </a:moveTo>
                  <a:lnTo>
                    <a:pt x="10" y="306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6"/>
                  </a:lnTo>
                  <a:lnTo>
                    <a:pt x="7" y="304"/>
                  </a:lnTo>
                  <a:lnTo>
                    <a:pt x="2" y="309"/>
                  </a:lnTo>
                  <a:lnTo>
                    <a:pt x="10" y="318"/>
                  </a:lnTo>
                  <a:lnTo>
                    <a:pt x="10" y="306"/>
                  </a:lnTo>
                  <a:lnTo>
                    <a:pt x="2" y="3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1" name="Freeform 91"/>
            <p:cNvSpPr>
              <a:spLocks/>
            </p:cNvSpPr>
            <p:nvPr/>
          </p:nvSpPr>
          <p:spPr bwMode="auto">
            <a:xfrm>
              <a:off x="382" y="1529"/>
              <a:ext cx="113" cy="305"/>
            </a:xfrm>
            <a:custGeom>
              <a:avLst/>
              <a:gdLst/>
              <a:ahLst/>
              <a:cxnLst>
                <a:cxn ang="0">
                  <a:pos x="113" y="305"/>
                </a:cxn>
                <a:cxn ang="0">
                  <a:pos x="107" y="300"/>
                </a:cxn>
                <a:cxn ang="0">
                  <a:pos x="102" y="296"/>
                </a:cxn>
                <a:cxn ang="0">
                  <a:pos x="96" y="294"/>
                </a:cxn>
                <a:cxn ang="0">
                  <a:pos x="90" y="291"/>
                </a:cxn>
                <a:cxn ang="0">
                  <a:pos x="82" y="288"/>
                </a:cxn>
                <a:cxn ang="0">
                  <a:pos x="75" y="287"/>
                </a:cxn>
                <a:cxn ang="0">
                  <a:pos x="67" y="285"/>
                </a:cxn>
                <a:cxn ang="0">
                  <a:pos x="58" y="283"/>
                </a:cxn>
                <a:cxn ang="0">
                  <a:pos x="48" y="282"/>
                </a:cxn>
                <a:cxn ang="0">
                  <a:pos x="39" y="281"/>
                </a:cxn>
                <a:cxn ang="0">
                  <a:pos x="29" y="279"/>
                </a:cxn>
                <a:cxn ang="0">
                  <a:pos x="21" y="277"/>
                </a:cxn>
                <a:cxn ang="0">
                  <a:pos x="12" y="274"/>
                </a:cxn>
                <a:cxn ang="0">
                  <a:pos x="6" y="269"/>
                </a:cxn>
                <a:cxn ang="0">
                  <a:pos x="1" y="263"/>
                </a:cxn>
                <a:cxn ang="0">
                  <a:pos x="0" y="255"/>
                </a:cxn>
                <a:cxn ang="0">
                  <a:pos x="0" y="49"/>
                </a:cxn>
                <a:cxn ang="0">
                  <a:pos x="1" y="41"/>
                </a:cxn>
                <a:cxn ang="0">
                  <a:pos x="6" y="36"/>
                </a:cxn>
                <a:cxn ang="0">
                  <a:pos x="12" y="31"/>
                </a:cxn>
                <a:cxn ang="0">
                  <a:pos x="21" y="28"/>
                </a:cxn>
                <a:cxn ang="0">
                  <a:pos x="29" y="26"/>
                </a:cxn>
                <a:cxn ang="0">
                  <a:pos x="39" y="24"/>
                </a:cxn>
                <a:cxn ang="0">
                  <a:pos x="48" y="22"/>
                </a:cxn>
                <a:cxn ang="0">
                  <a:pos x="58" y="21"/>
                </a:cxn>
                <a:cxn ang="0">
                  <a:pos x="67" y="19"/>
                </a:cxn>
                <a:cxn ang="0">
                  <a:pos x="75" y="18"/>
                </a:cxn>
                <a:cxn ang="0">
                  <a:pos x="82" y="17"/>
                </a:cxn>
                <a:cxn ang="0">
                  <a:pos x="90" y="14"/>
                </a:cxn>
                <a:cxn ang="0">
                  <a:pos x="96" y="12"/>
                </a:cxn>
                <a:cxn ang="0">
                  <a:pos x="102" y="9"/>
                </a:cxn>
                <a:cxn ang="0">
                  <a:pos x="107" y="5"/>
                </a:cxn>
                <a:cxn ang="0">
                  <a:pos x="113" y="0"/>
                </a:cxn>
                <a:cxn ang="0">
                  <a:pos x="113" y="305"/>
                </a:cxn>
              </a:cxnLst>
              <a:rect l="0" t="0" r="r" b="b"/>
              <a:pathLst>
                <a:path w="113" h="305">
                  <a:moveTo>
                    <a:pt x="113" y="305"/>
                  </a:moveTo>
                  <a:lnTo>
                    <a:pt x="107" y="300"/>
                  </a:lnTo>
                  <a:lnTo>
                    <a:pt x="102" y="296"/>
                  </a:lnTo>
                  <a:lnTo>
                    <a:pt x="96" y="294"/>
                  </a:lnTo>
                  <a:lnTo>
                    <a:pt x="90" y="291"/>
                  </a:lnTo>
                  <a:lnTo>
                    <a:pt x="82" y="288"/>
                  </a:lnTo>
                  <a:lnTo>
                    <a:pt x="75" y="287"/>
                  </a:lnTo>
                  <a:lnTo>
                    <a:pt x="67" y="285"/>
                  </a:lnTo>
                  <a:lnTo>
                    <a:pt x="58" y="283"/>
                  </a:lnTo>
                  <a:lnTo>
                    <a:pt x="48" y="282"/>
                  </a:lnTo>
                  <a:lnTo>
                    <a:pt x="39" y="281"/>
                  </a:lnTo>
                  <a:lnTo>
                    <a:pt x="29" y="279"/>
                  </a:lnTo>
                  <a:lnTo>
                    <a:pt x="21" y="277"/>
                  </a:lnTo>
                  <a:lnTo>
                    <a:pt x="12" y="274"/>
                  </a:lnTo>
                  <a:lnTo>
                    <a:pt x="6" y="269"/>
                  </a:lnTo>
                  <a:lnTo>
                    <a:pt x="1" y="263"/>
                  </a:lnTo>
                  <a:lnTo>
                    <a:pt x="0" y="255"/>
                  </a:lnTo>
                  <a:lnTo>
                    <a:pt x="0" y="49"/>
                  </a:lnTo>
                  <a:lnTo>
                    <a:pt x="1" y="41"/>
                  </a:lnTo>
                  <a:lnTo>
                    <a:pt x="6" y="36"/>
                  </a:lnTo>
                  <a:lnTo>
                    <a:pt x="12" y="31"/>
                  </a:lnTo>
                  <a:lnTo>
                    <a:pt x="21" y="28"/>
                  </a:lnTo>
                  <a:lnTo>
                    <a:pt x="29" y="26"/>
                  </a:lnTo>
                  <a:lnTo>
                    <a:pt x="39" y="24"/>
                  </a:lnTo>
                  <a:lnTo>
                    <a:pt x="48" y="22"/>
                  </a:lnTo>
                  <a:lnTo>
                    <a:pt x="58" y="21"/>
                  </a:lnTo>
                  <a:lnTo>
                    <a:pt x="67" y="19"/>
                  </a:lnTo>
                  <a:lnTo>
                    <a:pt x="75" y="18"/>
                  </a:lnTo>
                  <a:lnTo>
                    <a:pt x="82" y="17"/>
                  </a:lnTo>
                  <a:lnTo>
                    <a:pt x="90" y="14"/>
                  </a:lnTo>
                  <a:lnTo>
                    <a:pt x="96" y="12"/>
                  </a:lnTo>
                  <a:lnTo>
                    <a:pt x="102" y="9"/>
                  </a:lnTo>
                  <a:lnTo>
                    <a:pt x="107" y="5"/>
                  </a:lnTo>
                  <a:lnTo>
                    <a:pt x="113" y="0"/>
                  </a:lnTo>
                  <a:lnTo>
                    <a:pt x="113" y="305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2" name="Freeform 92"/>
            <p:cNvSpPr>
              <a:spLocks/>
            </p:cNvSpPr>
            <p:nvPr/>
          </p:nvSpPr>
          <p:spPr bwMode="auto">
            <a:xfrm>
              <a:off x="440" y="1808"/>
              <a:ext cx="57" cy="29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9" y="9"/>
                </a:cxn>
                <a:cxn ang="0">
                  <a:pos x="17" y="12"/>
                </a:cxn>
                <a:cxn ang="0">
                  <a:pos x="24" y="13"/>
                </a:cxn>
                <a:cxn ang="0">
                  <a:pos x="30" y="16"/>
                </a:cxn>
                <a:cxn ang="0">
                  <a:pos x="37" y="18"/>
                </a:cxn>
                <a:cxn ang="0">
                  <a:pos x="43" y="21"/>
                </a:cxn>
                <a:cxn ang="0">
                  <a:pos x="46" y="25"/>
                </a:cxn>
                <a:cxn ang="0">
                  <a:pos x="52" y="29"/>
                </a:cxn>
                <a:cxn ang="0">
                  <a:pos x="57" y="24"/>
                </a:cxn>
                <a:cxn ang="0">
                  <a:pos x="51" y="17"/>
                </a:cxn>
                <a:cxn ang="0">
                  <a:pos x="45" y="13"/>
                </a:cxn>
                <a:cxn ang="0">
                  <a:pos x="39" y="11"/>
                </a:cxn>
                <a:cxn ang="0">
                  <a:pos x="33" y="8"/>
                </a:cxn>
                <a:cxn ang="0">
                  <a:pos x="24" y="6"/>
                </a:cxn>
                <a:cxn ang="0">
                  <a:pos x="17" y="4"/>
                </a:cxn>
                <a:cxn ang="0">
                  <a:pos x="9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57" h="29">
                  <a:moveTo>
                    <a:pt x="0" y="8"/>
                  </a:moveTo>
                  <a:lnTo>
                    <a:pt x="0" y="8"/>
                  </a:lnTo>
                  <a:lnTo>
                    <a:pt x="9" y="9"/>
                  </a:lnTo>
                  <a:lnTo>
                    <a:pt x="17" y="12"/>
                  </a:lnTo>
                  <a:lnTo>
                    <a:pt x="24" y="13"/>
                  </a:lnTo>
                  <a:lnTo>
                    <a:pt x="30" y="16"/>
                  </a:lnTo>
                  <a:lnTo>
                    <a:pt x="37" y="18"/>
                  </a:lnTo>
                  <a:lnTo>
                    <a:pt x="43" y="21"/>
                  </a:lnTo>
                  <a:lnTo>
                    <a:pt x="46" y="25"/>
                  </a:lnTo>
                  <a:lnTo>
                    <a:pt x="52" y="29"/>
                  </a:lnTo>
                  <a:lnTo>
                    <a:pt x="57" y="24"/>
                  </a:lnTo>
                  <a:lnTo>
                    <a:pt x="51" y="17"/>
                  </a:lnTo>
                  <a:lnTo>
                    <a:pt x="45" y="13"/>
                  </a:lnTo>
                  <a:lnTo>
                    <a:pt x="39" y="11"/>
                  </a:lnTo>
                  <a:lnTo>
                    <a:pt x="33" y="8"/>
                  </a:lnTo>
                  <a:lnTo>
                    <a:pt x="24" y="6"/>
                  </a:lnTo>
                  <a:lnTo>
                    <a:pt x="17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3" name="Freeform 93"/>
            <p:cNvSpPr>
              <a:spLocks/>
            </p:cNvSpPr>
            <p:nvPr/>
          </p:nvSpPr>
          <p:spPr bwMode="auto">
            <a:xfrm>
              <a:off x="377" y="1784"/>
              <a:ext cx="63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3" y="9"/>
                </a:cxn>
                <a:cxn ang="0">
                  <a:pos x="9" y="17"/>
                </a:cxn>
                <a:cxn ang="0">
                  <a:pos x="16" y="23"/>
                </a:cxn>
                <a:cxn ang="0">
                  <a:pos x="24" y="26"/>
                </a:cxn>
                <a:cxn ang="0">
                  <a:pos x="34" y="28"/>
                </a:cxn>
                <a:cxn ang="0">
                  <a:pos x="44" y="30"/>
                </a:cxn>
                <a:cxn ang="0">
                  <a:pos x="53" y="31"/>
                </a:cxn>
                <a:cxn ang="0">
                  <a:pos x="63" y="32"/>
                </a:cxn>
                <a:cxn ang="0">
                  <a:pos x="63" y="24"/>
                </a:cxn>
                <a:cxn ang="0">
                  <a:pos x="53" y="23"/>
                </a:cxn>
                <a:cxn ang="0">
                  <a:pos x="44" y="22"/>
                </a:cxn>
                <a:cxn ang="0">
                  <a:pos x="34" y="20"/>
                </a:cxn>
                <a:cxn ang="0">
                  <a:pos x="27" y="18"/>
                </a:cxn>
                <a:cxn ang="0">
                  <a:pos x="18" y="15"/>
                </a:cxn>
                <a:cxn ang="0">
                  <a:pos x="13" y="11"/>
                </a:cxn>
                <a:cxn ang="0">
                  <a:pos x="10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</a:cxnLst>
              <a:rect l="0" t="0" r="r" b="b"/>
              <a:pathLst>
                <a:path w="63" h="32">
                  <a:moveTo>
                    <a:pt x="0" y="0"/>
                  </a:moveTo>
                  <a:lnTo>
                    <a:pt x="0" y="0"/>
                  </a:lnTo>
                  <a:lnTo>
                    <a:pt x="3" y="9"/>
                  </a:lnTo>
                  <a:lnTo>
                    <a:pt x="9" y="17"/>
                  </a:lnTo>
                  <a:lnTo>
                    <a:pt x="16" y="23"/>
                  </a:lnTo>
                  <a:lnTo>
                    <a:pt x="24" y="26"/>
                  </a:lnTo>
                  <a:lnTo>
                    <a:pt x="34" y="28"/>
                  </a:lnTo>
                  <a:lnTo>
                    <a:pt x="44" y="30"/>
                  </a:lnTo>
                  <a:lnTo>
                    <a:pt x="53" y="31"/>
                  </a:lnTo>
                  <a:lnTo>
                    <a:pt x="63" y="32"/>
                  </a:lnTo>
                  <a:lnTo>
                    <a:pt x="63" y="24"/>
                  </a:lnTo>
                  <a:lnTo>
                    <a:pt x="53" y="23"/>
                  </a:lnTo>
                  <a:lnTo>
                    <a:pt x="44" y="22"/>
                  </a:lnTo>
                  <a:lnTo>
                    <a:pt x="34" y="20"/>
                  </a:lnTo>
                  <a:lnTo>
                    <a:pt x="27" y="18"/>
                  </a:lnTo>
                  <a:lnTo>
                    <a:pt x="18" y="15"/>
                  </a:lnTo>
                  <a:lnTo>
                    <a:pt x="13" y="11"/>
                  </a:lnTo>
                  <a:lnTo>
                    <a:pt x="10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4" name="Freeform 94"/>
            <p:cNvSpPr>
              <a:spLocks/>
            </p:cNvSpPr>
            <p:nvPr/>
          </p:nvSpPr>
          <p:spPr bwMode="auto">
            <a:xfrm>
              <a:off x="377" y="1578"/>
              <a:ext cx="10" cy="2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06"/>
                </a:cxn>
                <a:cxn ang="0">
                  <a:pos x="10" y="20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</a:cxnLst>
              <a:rect l="0" t="0" r="r" b="b"/>
              <a:pathLst>
                <a:path w="10" h="206">
                  <a:moveTo>
                    <a:pt x="0" y="0"/>
                  </a:moveTo>
                  <a:lnTo>
                    <a:pt x="0" y="0"/>
                  </a:lnTo>
                  <a:lnTo>
                    <a:pt x="0" y="206"/>
                  </a:lnTo>
                  <a:lnTo>
                    <a:pt x="10" y="20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5" name="Freeform 95"/>
            <p:cNvSpPr>
              <a:spLocks/>
            </p:cNvSpPr>
            <p:nvPr/>
          </p:nvSpPr>
          <p:spPr bwMode="auto">
            <a:xfrm>
              <a:off x="377" y="1546"/>
              <a:ext cx="63" cy="32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63" y="0"/>
                </a:cxn>
                <a:cxn ang="0">
                  <a:pos x="53" y="1"/>
                </a:cxn>
                <a:cxn ang="0">
                  <a:pos x="44" y="4"/>
                </a:cxn>
                <a:cxn ang="0">
                  <a:pos x="34" y="5"/>
                </a:cxn>
                <a:cxn ang="0">
                  <a:pos x="24" y="7"/>
                </a:cxn>
                <a:cxn ang="0">
                  <a:pos x="16" y="10"/>
                </a:cxn>
                <a:cxn ang="0">
                  <a:pos x="9" y="17"/>
                </a:cxn>
                <a:cxn ang="0">
                  <a:pos x="3" y="23"/>
                </a:cxn>
                <a:cxn ang="0">
                  <a:pos x="0" y="32"/>
                </a:cxn>
                <a:cxn ang="0">
                  <a:pos x="10" y="32"/>
                </a:cxn>
                <a:cxn ang="0">
                  <a:pos x="10" y="26"/>
                </a:cxn>
                <a:cxn ang="0">
                  <a:pos x="13" y="22"/>
                </a:cxn>
                <a:cxn ang="0">
                  <a:pos x="18" y="18"/>
                </a:cxn>
                <a:cxn ang="0">
                  <a:pos x="27" y="15"/>
                </a:cxn>
                <a:cxn ang="0">
                  <a:pos x="34" y="13"/>
                </a:cxn>
                <a:cxn ang="0">
                  <a:pos x="44" y="11"/>
                </a:cxn>
                <a:cxn ang="0">
                  <a:pos x="53" y="9"/>
                </a:cxn>
                <a:cxn ang="0">
                  <a:pos x="63" y="7"/>
                </a:cxn>
                <a:cxn ang="0">
                  <a:pos x="63" y="7"/>
                </a:cxn>
                <a:cxn ang="0">
                  <a:pos x="63" y="0"/>
                </a:cxn>
              </a:cxnLst>
              <a:rect l="0" t="0" r="r" b="b"/>
              <a:pathLst>
                <a:path w="63" h="32">
                  <a:moveTo>
                    <a:pt x="63" y="0"/>
                  </a:moveTo>
                  <a:lnTo>
                    <a:pt x="63" y="0"/>
                  </a:lnTo>
                  <a:lnTo>
                    <a:pt x="53" y="1"/>
                  </a:lnTo>
                  <a:lnTo>
                    <a:pt x="44" y="4"/>
                  </a:lnTo>
                  <a:lnTo>
                    <a:pt x="34" y="5"/>
                  </a:lnTo>
                  <a:lnTo>
                    <a:pt x="24" y="7"/>
                  </a:lnTo>
                  <a:lnTo>
                    <a:pt x="16" y="10"/>
                  </a:lnTo>
                  <a:lnTo>
                    <a:pt x="9" y="17"/>
                  </a:lnTo>
                  <a:lnTo>
                    <a:pt x="3" y="23"/>
                  </a:lnTo>
                  <a:lnTo>
                    <a:pt x="0" y="32"/>
                  </a:lnTo>
                  <a:lnTo>
                    <a:pt x="10" y="32"/>
                  </a:lnTo>
                  <a:lnTo>
                    <a:pt x="10" y="26"/>
                  </a:lnTo>
                  <a:lnTo>
                    <a:pt x="13" y="22"/>
                  </a:lnTo>
                  <a:lnTo>
                    <a:pt x="18" y="18"/>
                  </a:lnTo>
                  <a:lnTo>
                    <a:pt x="27" y="15"/>
                  </a:lnTo>
                  <a:lnTo>
                    <a:pt x="34" y="13"/>
                  </a:lnTo>
                  <a:lnTo>
                    <a:pt x="44" y="11"/>
                  </a:lnTo>
                  <a:lnTo>
                    <a:pt x="53" y="9"/>
                  </a:lnTo>
                  <a:lnTo>
                    <a:pt x="63" y="7"/>
                  </a:lnTo>
                  <a:lnTo>
                    <a:pt x="63" y="7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6" name="Freeform 96"/>
            <p:cNvSpPr>
              <a:spLocks/>
            </p:cNvSpPr>
            <p:nvPr/>
          </p:nvSpPr>
          <p:spPr bwMode="auto">
            <a:xfrm>
              <a:off x="440" y="1517"/>
              <a:ext cx="60" cy="36"/>
            </a:xfrm>
            <a:custGeom>
              <a:avLst/>
              <a:gdLst/>
              <a:ahLst/>
              <a:cxnLst>
                <a:cxn ang="0">
                  <a:pos x="60" y="12"/>
                </a:cxn>
                <a:cxn ang="0">
                  <a:pos x="52" y="9"/>
                </a:cxn>
                <a:cxn ang="0">
                  <a:pos x="46" y="13"/>
                </a:cxn>
                <a:cxn ang="0">
                  <a:pos x="43" y="17"/>
                </a:cxn>
                <a:cxn ang="0">
                  <a:pos x="37" y="20"/>
                </a:cxn>
                <a:cxn ang="0">
                  <a:pos x="30" y="22"/>
                </a:cxn>
                <a:cxn ang="0">
                  <a:pos x="24" y="25"/>
                </a:cxn>
                <a:cxn ang="0">
                  <a:pos x="17" y="26"/>
                </a:cxn>
                <a:cxn ang="0">
                  <a:pos x="9" y="27"/>
                </a:cxn>
                <a:cxn ang="0">
                  <a:pos x="0" y="29"/>
                </a:cxn>
                <a:cxn ang="0">
                  <a:pos x="0" y="36"/>
                </a:cxn>
                <a:cxn ang="0">
                  <a:pos x="9" y="35"/>
                </a:cxn>
                <a:cxn ang="0">
                  <a:pos x="17" y="34"/>
                </a:cxn>
                <a:cxn ang="0">
                  <a:pos x="24" y="33"/>
                </a:cxn>
                <a:cxn ang="0">
                  <a:pos x="33" y="30"/>
                </a:cxn>
                <a:cxn ang="0">
                  <a:pos x="39" y="27"/>
                </a:cxn>
                <a:cxn ang="0">
                  <a:pos x="45" y="25"/>
                </a:cxn>
                <a:cxn ang="0">
                  <a:pos x="51" y="21"/>
                </a:cxn>
                <a:cxn ang="0">
                  <a:pos x="57" y="14"/>
                </a:cxn>
                <a:cxn ang="0">
                  <a:pos x="50" y="12"/>
                </a:cxn>
                <a:cxn ang="0">
                  <a:pos x="60" y="12"/>
                </a:cxn>
                <a:cxn ang="0">
                  <a:pos x="60" y="0"/>
                </a:cxn>
                <a:cxn ang="0">
                  <a:pos x="52" y="9"/>
                </a:cxn>
                <a:cxn ang="0">
                  <a:pos x="60" y="12"/>
                </a:cxn>
              </a:cxnLst>
              <a:rect l="0" t="0" r="r" b="b"/>
              <a:pathLst>
                <a:path w="60" h="36">
                  <a:moveTo>
                    <a:pt x="60" y="12"/>
                  </a:moveTo>
                  <a:lnTo>
                    <a:pt x="52" y="9"/>
                  </a:lnTo>
                  <a:lnTo>
                    <a:pt x="46" y="13"/>
                  </a:lnTo>
                  <a:lnTo>
                    <a:pt x="43" y="17"/>
                  </a:lnTo>
                  <a:lnTo>
                    <a:pt x="37" y="20"/>
                  </a:lnTo>
                  <a:lnTo>
                    <a:pt x="30" y="22"/>
                  </a:lnTo>
                  <a:lnTo>
                    <a:pt x="24" y="25"/>
                  </a:lnTo>
                  <a:lnTo>
                    <a:pt x="17" y="26"/>
                  </a:lnTo>
                  <a:lnTo>
                    <a:pt x="9" y="27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9" y="35"/>
                  </a:lnTo>
                  <a:lnTo>
                    <a:pt x="17" y="34"/>
                  </a:lnTo>
                  <a:lnTo>
                    <a:pt x="24" y="33"/>
                  </a:lnTo>
                  <a:lnTo>
                    <a:pt x="33" y="30"/>
                  </a:lnTo>
                  <a:lnTo>
                    <a:pt x="39" y="27"/>
                  </a:lnTo>
                  <a:lnTo>
                    <a:pt x="45" y="25"/>
                  </a:lnTo>
                  <a:lnTo>
                    <a:pt x="51" y="21"/>
                  </a:lnTo>
                  <a:lnTo>
                    <a:pt x="57" y="14"/>
                  </a:lnTo>
                  <a:lnTo>
                    <a:pt x="50" y="12"/>
                  </a:lnTo>
                  <a:lnTo>
                    <a:pt x="60" y="12"/>
                  </a:lnTo>
                  <a:lnTo>
                    <a:pt x="60" y="0"/>
                  </a:lnTo>
                  <a:lnTo>
                    <a:pt x="52" y="9"/>
                  </a:lnTo>
                  <a:lnTo>
                    <a:pt x="6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7" name="Freeform 97"/>
            <p:cNvSpPr>
              <a:spLocks/>
            </p:cNvSpPr>
            <p:nvPr/>
          </p:nvSpPr>
          <p:spPr bwMode="auto">
            <a:xfrm>
              <a:off x="490" y="1529"/>
              <a:ext cx="10" cy="317"/>
            </a:xfrm>
            <a:custGeom>
              <a:avLst/>
              <a:gdLst/>
              <a:ahLst/>
              <a:cxnLst>
                <a:cxn ang="0">
                  <a:pos x="2" y="308"/>
                </a:cxn>
                <a:cxn ang="0">
                  <a:pos x="10" y="305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305"/>
                </a:cxn>
                <a:cxn ang="0">
                  <a:pos x="7" y="303"/>
                </a:cxn>
                <a:cxn ang="0">
                  <a:pos x="2" y="308"/>
                </a:cxn>
                <a:cxn ang="0">
                  <a:pos x="10" y="317"/>
                </a:cxn>
                <a:cxn ang="0">
                  <a:pos x="10" y="305"/>
                </a:cxn>
                <a:cxn ang="0">
                  <a:pos x="2" y="308"/>
                </a:cxn>
              </a:cxnLst>
              <a:rect l="0" t="0" r="r" b="b"/>
              <a:pathLst>
                <a:path w="10" h="317">
                  <a:moveTo>
                    <a:pt x="2" y="308"/>
                  </a:moveTo>
                  <a:lnTo>
                    <a:pt x="10" y="305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5"/>
                  </a:lnTo>
                  <a:lnTo>
                    <a:pt x="7" y="303"/>
                  </a:lnTo>
                  <a:lnTo>
                    <a:pt x="2" y="308"/>
                  </a:lnTo>
                  <a:lnTo>
                    <a:pt x="10" y="317"/>
                  </a:lnTo>
                  <a:lnTo>
                    <a:pt x="10" y="305"/>
                  </a:lnTo>
                  <a:lnTo>
                    <a:pt x="2" y="3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8" name="Freeform 98"/>
            <p:cNvSpPr>
              <a:spLocks/>
            </p:cNvSpPr>
            <p:nvPr/>
          </p:nvSpPr>
          <p:spPr bwMode="auto">
            <a:xfrm>
              <a:off x="382" y="1249"/>
              <a:ext cx="113" cy="306"/>
            </a:xfrm>
            <a:custGeom>
              <a:avLst/>
              <a:gdLst/>
              <a:ahLst/>
              <a:cxnLst>
                <a:cxn ang="0">
                  <a:pos x="113" y="306"/>
                </a:cxn>
                <a:cxn ang="0">
                  <a:pos x="107" y="301"/>
                </a:cxn>
                <a:cxn ang="0">
                  <a:pos x="102" y="297"/>
                </a:cxn>
                <a:cxn ang="0">
                  <a:pos x="96" y="294"/>
                </a:cxn>
                <a:cxn ang="0">
                  <a:pos x="90" y="292"/>
                </a:cxn>
                <a:cxn ang="0">
                  <a:pos x="82" y="289"/>
                </a:cxn>
                <a:cxn ang="0">
                  <a:pos x="75" y="288"/>
                </a:cxn>
                <a:cxn ang="0">
                  <a:pos x="67" y="285"/>
                </a:cxn>
                <a:cxn ang="0">
                  <a:pos x="58" y="284"/>
                </a:cxn>
                <a:cxn ang="0">
                  <a:pos x="48" y="282"/>
                </a:cxn>
                <a:cxn ang="0">
                  <a:pos x="39" y="281"/>
                </a:cxn>
                <a:cxn ang="0">
                  <a:pos x="29" y="280"/>
                </a:cxn>
                <a:cxn ang="0">
                  <a:pos x="21" y="277"/>
                </a:cxn>
                <a:cxn ang="0">
                  <a:pos x="12" y="275"/>
                </a:cxn>
                <a:cxn ang="0">
                  <a:pos x="6" y="270"/>
                </a:cxn>
                <a:cxn ang="0">
                  <a:pos x="1" y="263"/>
                </a:cxn>
                <a:cxn ang="0">
                  <a:pos x="0" y="255"/>
                </a:cxn>
                <a:cxn ang="0">
                  <a:pos x="0" y="51"/>
                </a:cxn>
                <a:cxn ang="0">
                  <a:pos x="1" y="43"/>
                </a:cxn>
                <a:cxn ang="0">
                  <a:pos x="6" y="37"/>
                </a:cxn>
                <a:cxn ang="0">
                  <a:pos x="12" y="31"/>
                </a:cxn>
                <a:cxn ang="0">
                  <a:pos x="21" y="29"/>
                </a:cxn>
                <a:cxn ang="0">
                  <a:pos x="29" y="26"/>
                </a:cxn>
                <a:cxn ang="0">
                  <a:pos x="39" y="25"/>
                </a:cxn>
                <a:cxn ang="0">
                  <a:pos x="48" y="24"/>
                </a:cxn>
                <a:cxn ang="0">
                  <a:pos x="58" y="22"/>
                </a:cxn>
                <a:cxn ang="0">
                  <a:pos x="67" y="21"/>
                </a:cxn>
                <a:cxn ang="0">
                  <a:pos x="75" y="19"/>
                </a:cxn>
                <a:cxn ang="0">
                  <a:pos x="82" y="17"/>
                </a:cxn>
                <a:cxn ang="0">
                  <a:pos x="90" y="15"/>
                </a:cxn>
                <a:cxn ang="0">
                  <a:pos x="96" y="12"/>
                </a:cxn>
                <a:cxn ang="0">
                  <a:pos x="102" y="9"/>
                </a:cxn>
                <a:cxn ang="0">
                  <a:pos x="107" y="6"/>
                </a:cxn>
                <a:cxn ang="0">
                  <a:pos x="113" y="0"/>
                </a:cxn>
                <a:cxn ang="0">
                  <a:pos x="113" y="306"/>
                </a:cxn>
              </a:cxnLst>
              <a:rect l="0" t="0" r="r" b="b"/>
              <a:pathLst>
                <a:path w="113" h="306">
                  <a:moveTo>
                    <a:pt x="113" y="306"/>
                  </a:moveTo>
                  <a:lnTo>
                    <a:pt x="107" y="301"/>
                  </a:lnTo>
                  <a:lnTo>
                    <a:pt x="102" y="297"/>
                  </a:lnTo>
                  <a:lnTo>
                    <a:pt x="96" y="294"/>
                  </a:lnTo>
                  <a:lnTo>
                    <a:pt x="90" y="292"/>
                  </a:lnTo>
                  <a:lnTo>
                    <a:pt x="82" y="289"/>
                  </a:lnTo>
                  <a:lnTo>
                    <a:pt x="75" y="288"/>
                  </a:lnTo>
                  <a:lnTo>
                    <a:pt x="67" y="285"/>
                  </a:lnTo>
                  <a:lnTo>
                    <a:pt x="58" y="284"/>
                  </a:lnTo>
                  <a:lnTo>
                    <a:pt x="48" y="282"/>
                  </a:lnTo>
                  <a:lnTo>
                    <a:pt x="39" y="281"/>
                  </a:lnTo>
                  <a:lnTo>
                    <a:pt x="29" y="280"/>
                  </a:lnTo>
                  <a:lnTo>
                    <a:pt x="21" y="277"/>
                  </a:lnTo>
                  <a:lnTo>
                    <a:pt x="12" y="275"/>
                  </a:lnTo>
                  <a:lnTo>
                    <a:pt x="6" y="270"/>
                  </a:lnTo>
                  <a:lnTo>
                    <a:pt x="1" y="263"/>
                  </a:lnTo>
                  <a:lnTo>
                    <a:pt x="0" y="255"/>
                  </a:lnTo>
                  <a:lnTo>
                    <a:pt x="0" y="51"/>
                  </a:lnTo>
                  <a:lnTo>
                    <a:pt x="1" y="43"/>
                  </a:lnTo>
                  <a:lnTo>
                    <a:pt x="6" y="37"/>
                  </a:lnTo>
                  <a:lnTo>
                    <a:pt x="12" y="31"/>
                  </a:lnTo>
                  <a:lnTo>
                    <a:pt x="21" y="29"/>
                  </a:lnTo>
                  <a:lnTo>
                    <a:pt x="29" y="26"/>
                  </a:lnTo>
                  <a:lnTo>
                    <a:pt x="39" y="25"/>
                  </a:lnTo>
                  <a:lnTo>
                    <a:pt x="48" y="24"/>
                  </a:lnTo>
                  <a:lnTo>
                    <a:pt x="58" y="22"/>
                  </a:lnTo>
                  <a:lnTo>
                    <a:pt x="67" y="21"/>
                  </a:lnTo>
                  <a:lnTo>
                    <a:pt x="75" y="19"/>
                  </a:lnTo>
                  <a:lnTo>
                    <a:pt x="82" y="17"/>
                  </a:lnTo>
                  <a:lnTo>
                    <a:pt x="90" y="15"/>
                  </a:lnTo>
                  <a:lnTo>
                    <a:pt x="96" y="12"/>
                  </a:lnTo>
                  <a:lnTo>
                    <a:pt x="102" y="9"/>
                  </a:lnTo>
                  <a:lnTo>
                    <a:pt x="107" y="6"/>
                  </a:lnTo>
                  <a:lnTo>
                    <a:pt x="113" y="0"/>
                  </a:lnTo>
                  <a:lnTo>
                    <a:pt x="113" y="306"/>
                  </a:lnTo>
                  <a:close/>
                </a:path>
              </a:pathLst>
            </a:custGeom>
            <a:solidFill>
              <a:srgbClr val="FF1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9" name="Freeform 99"/>
            <p:cNvSpPr>
              <a:spLocks/>
            </p:cNvSpPr>
            <p:nvPr/>
          </p:nvSpPr>
          <p:spPr bwMode="auto">
            <a:xfrm>
              <a:off x="440" y="1529"/>
              <a:ext cx="57" cy="2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9" y="9"/>
                </a:cxn>
                <a:cxn ang="0">
                  <a:pos x="17" y="12"/>
                </a:cxn>
                <a:cxn ang="0">
                  <a:pos x="24" y="13"/>
                </a:cxn>
                <a:cxn ang="0">
                  <a:pos x="30" y="15"/>
                </a:cxn>
                <a:cxn ang="0">
                  <a:pos x="37" y="18"/>
                </a:cxn>
                <a:cxn ang="0">
                  <a:pos x="43" y="21"/>
                </a:cxn>
                <a:cxn ang="0">
                  <a:pos x="46" y="24"/>
                </a:cxn>
                <a:cxn ang="0">
                  <a:pos x="52" y="28"/>
                </a:cxn>
                <a:cxn ang="0">
                  <a:pos x="57" y="23"/>
                </a:cxn>
                <a:cxn ang="0">
                  <a:pos x="51" y="17"/>
                </a:cxn>
                <a:cxn ang="0">
                  <a:pos x="45" y="13"/>
                </a:cxn>
                <a:cxn ang="0">
                  <a:pos x="39" y="10"/>
                </a:cxn>
                <a:cxn ang="0">
                  <a:pos x="33" y="8"/>
                </a:cxn>
                <a:cxn ang="0">
                  <a:pos x="24" y="5"/>
                </a:cxn>
                <a:cxn ang="0">
                  <a:pos x="17" y="4"/>
                </a:cxn>
                <a:cxn ang="0">
                  <a:pos x="9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57" h="28">
                  <a:moveTo>
                    <a:pt x="0" y="8"/>
                  </a:moveTo>
                  <a:lnTo>
                    <a:pt x="0" y="8"/>
                  </a:lnTo>
                  <a:lnTo>
                    <a:pt x="9" y="9"/>
                  </a:lnTo>
                  <a:lnTo>
                    <a:pt x="17" y="12"/>
                  </a:lnTo>
                  <a:lnTo>
                    <a:pt x="24" y="13"/>
                  </a:lnTo>
                  <a:lnTo>
                    <a:pt x="30" y="15"/>
                  </a:lnTo>
                  <a:lnTo>
                    <a:pt x="37" y="18"/>
                  </a:lnTo>
                  <a:lnTo>
                    <a:pt x="43" y="21"/>
                  </a:lnTo>
                  <a:lnTo>
                    <a:pt x="46" y="24"/>
                  </a:lnTo>
                  <a:lnTo>
                    <a:pt x="52" y="28"/>
                  </a:lnTo>
                  <a:lnTo>
                    <a:pt x="57" y="23"/>
                  </a:lnTo>
                  <a:lnTo>
                    <a:pt x="51" y="17"/>
                  </a:lnTo>
                  <a:lnTo>
                    <a:pt x="45" y="13"/>
                  </a:lnTo>
                  <a:lnTo>
                    <a:pt x="39" y="10"/>
                  </a:lnTo>
                  <a:lnTo>
                    <a:pt x="33" y="8"/>
                  </a:lnTo>
                  <a:lnTo>
                    <a:pt x="24" y="5"/>
                  </a:lnTo>
                  <a:lnTo>
                    <a:pt x="17" y="4"/>
                  </a:lnTo>
                  <a:lnTo>
                    <a:pt x="9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0" name="Freeform 100"/>
            <p:cNvSpPr>
              <a:spLocks/>
            </p:cNvSpPr>
            <p:nvPr/>
          </p:nvSpPr>
          <p:spPr bwMode="auto">
            <a:xfrm>
              <a:off x="377" y="1504"/>
              <a:ext cx="63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3" y="9"/>
                </a:cxn>
                <a:cxn ang="0">
                  <a:pos x="9" y="17"/>
                </a:cxn>
                <a:cxn ang="0">
                  <a:pos x="16" y="24"/>
                </a:cxn>
                <a:cxn ang="0">
                  <a:pos x="24" y="26"/>
                </a:cxn>
                <a:cxn ang="0">
                  <a:pos x="34" y="29"/>
                </a:cxn>
                <a:cxn ang="0">
                  <a:pos x="44" y="30"/>
                </a:cxn>
                <a:cxn ang="0">
                  <a:pos x="53" y="31"/>
                </a:cxn>
                <a:cxn ang="0">
                  <a:pos x="63" y="33"/>
                </a:cxn>
                <a:cxn ang="0">
                  <a:pos x="63" y="25"/>
                </a:cxn>
                <a:cxn ang="0">
                  <a:pos x="53" y="24"/>
                </a:cxn>
                <a:cxn ang="0">
                  <a:pos x="44" y="22"/>
                </a:cxn>
                <a:cxn ang="0">
                  <a:pos x="34" y="21"/>
                </a:cxn>
                <a:cxn ang="0">
                  <a:pos x="27" y="18"/>
                </a:cxn>
                <a:cxn ang="0">
                  <a:pos x="18" y="16"/>
                </a:cxn>
                <a:cxn ang="0">
                  <a:pos x="13" y="12"/>
                </a:cxn>
                <a:cxn ang="0">
                  <a:pos x="10" y="7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</a:cxnLst>
              <a:rect l="0" t="0" r="r" b="b"/>
              <a:pathLst>
                <a:path w="63" h="33">
                  <a:moveTo>
                    <a:pt x="0" y="0"/>
                  </a:moveTo>
                  <a:lnTo>
                    <a:pt x="0" y="0"/>
                  </a:lnTo>
                  <a:lnTo>
                    <a:pt x="3" y="9"/>
                  </a:lnTo>
                  <a:lnTo>
                    <a:pt x="9" y="17"/>
                  </a:lnTo>
                  <a:lnTo>
                    <a:pt x="16" y="24"/>
                  </a:lnTo>
                  <a:lnTo>
                    <a:pt x="24" y="26"/>
                  </a:lnTo>
                  <a:lnTo>
                    <a:pt x="34" y="29"/>
                  </a:lnTo>
                  <a:lnTo>
                    <a:pt x="44" y="30"/>
                  </a:lnTo>
                  <a:lnTo>
                    <a:pt x="53" y="31"/>
                  </a:lnTo>
                  <a:lnTo>
                    <a:pt x="63" y="33"/>
                  </a:lnTo>
                  <a:lnTo>
                    <a:pt x="63" y="25"/>
                  </a:lnTo>
                  <a:lnTo>
                    <a:pt x="53" y="24"/>
                  </a:lnTo>
                  <a:lnTo>
                    <a:pt x="44" y="22"/>
                  </a:lnTo>
                  <a:lnTo>
                    <a:pt x="34" y="21"/>
                  </a:lnTo>
                  <a:lnTo>
                    <a:pt x="27" y="18"/>
                  </a:lnTo>
                  <a:lnTo>
                    <a:pt x="18" y="16"/>
                  </a:lnTo>
                  <a:lnTo>
                    <a:pt x="13" y="12"/>
                  </a:lnTo>
                  <a:lnTo>
                    <a:pt x="10" y="7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1" name="Freeform 101"/>
            <p:cNvSpPr>
              <a:spLocks/>
            </p:cNvSpPr>
            <p:nvPr/>
          </p:nvSpPr>
          <p:spPr bwMode="auto">
            <a:xfrm>
              <a:off x="377" y="1300"/>
              <a:ext cx="10" cy="2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04"/>
                </a:cxn>
                <a:cxn ang="0">
                  <a:pos x="10" y="204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</a:cxnLst>
              <a:rect l="0" t="0" r="r" b="b"/>
              <a:pathLst>
                <a:path w="10" h="204">
                  <a:moveTo>
                    <a:pt x="0" y="0"/>
                  </a:moveTo>
                  <a:lnTo>
                    <a:pt x="0" y="0"/>
                  </a:lnTo>
                  <a:lnTo>
                    <a:pt x="0" y="204"/>
                  </a:lnTo>
                  <a:lnTo>
                    <a:pt x="10" y="204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2" name="Freeform 102"/>
            <p:cNvSpPr>
              <a:spLocks/>
            </p:cNvSpPr>
            <p:nvPr/>
          </p:nvSpPr>
          <p:spPr bwMode="auto">
            <a:xfrm>
              <a:off x="377" y="1268"/>
              <a:ext cx="63" cy="32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63" y="0"/>
                </a:cxn>
                <a:cxn ang="0">
                  <a:pos x="53" y="1"/>
                </a:cxn>
                <a:cxn ang="0">
                  <a:pos x="44" y="2"/>
                </a:cxn>
                <a:cxn ang="0">
                  <a:pos x="34" y="3"/>
                </a:cxn>
                <a:cxn ang="0">
                  <a:pos x="24" y="6"/>
                </a:cxn>
                <a:cxn ang="0">
                  <a:pos x="16" y="9"/>
                </a:cxn>
                <a:cxn ang="0">
                  <a:pos x="9" y="15"/>
                </a:cxn>
                <a:cxn ang="0">
                  <a:pos x="3" y="23"/>
                </a:cxn>
                <a:cxn ang="0">
                  <a:pos x="0" y="32"/>
                </a:cxn>
                <a:cxn ang="0">
                  <a:pos x="10" y="32"/>
                </a:cxn>
                <a:cxn ang="0">
                  <a:pos x="10" y="25"/>
                </a:cxn>
                <a:cxn ang="0">
                  <a:pos x="13" y="20"/>
                </a:cxn>
                <a:cxn ang="0">
                  <a:pos x="18" y="16"/>
                </a:cxn>
                <a:cxn ang="0">
                  <a:pos x="27" y="14"/>
                </a:cxn>
                <a:cxn ang="0">
                  <a:pos x="34" y="11"/>
                </a:cxn>
                <a:cxn ang="0">
                  <a:pos x="44" y="10"/>
                </a:cxn>
                <a:cxn ang="0">
                  <a:pos x="53" y="9"/>
                </a:cxn>
                <a:cxn ang="0">
                  <a:pos x="63" y="7"/>
                </a:cxn>
                <a:cxn ang="0">
                  <a:pos x="63" y="7"/>
                </a:cxn>
                <a:cxn ang="0">
                  <a:pos x="63" y="0"/>
                </a:cxn>
              </a:cxnLst>
              <a:rect l="0" t="0" r="r" b="b"/>
              <a:pathLst>
                <a:path w="63" h="32">
                  <a:moveTo>
                    <a:pt x="63" y="0"/>
                  </a:moveTo>
                  <a:lnTo>
                    <a:pt x="63" y="0"/>
                  </a:lnTo>
                  <a:lnTo>
                    <a:pt x="53" y="1"/>
                  </a:lnTo>
                  <a:lnTo>
                    <a:pt x="44" y="2"/>
                  </a:lnTo>
                  <a:lnTo>
                    <a:pt x="34" y="3"/>
                  </a:lnTo>
                  <a:lnTo>
                    <a:pt x="24" y="6"/>
                  </a:lnTo>
                  <a:lnTo>
                    <a:pt x="16" y="9"/>
                  </a:lnTo>
                  <a:lnTo>
                    <a:pt x="9" y="15"/>
                  </a:lnTo>
                  <a:lnTo>
                    <a:pt x="3" y="23"/>
                  </a:lnTo>
                  <a:lnTo>
                    <a:pt x="0" y="32"/>
                  </a:lnTo>
                  <a:lnTo>
                    <a:pt x="10" y="32"/>
                  </a:lnTo>
                  <a:lnTo>
                    <a:pt x="10" y="25"/>
                  </a:lnTo>
                  <a:lnTo>
                    <a:pt x="13" y="20"/>
                  </a:lnTo>
                  <a:lnTo>
                    <a:pt x="18" y="16"/>
                  </a:lnTo>
                  <a:lnTo>
                    <a:pt x="27" y="14"/>
                  </a:lnTo>
                  <a:lnTo>
                    <a:pt x="34" y="11"/>
                  </a:lnTo>
                  <a:lnTo>
                    <a:pt x="44" y="10"/>
                  </a:lnTo>
                  <a:lnTo>
                    <a:pt x="53" y="9"/>
                  </a:lnTo>
                  <a:lnTo>
                    <a:pt x="63" y="7"/>
                  </a:lnTo>
                  <a:lnTo>
                    <a:pt x="63" y="7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3" name="Freeform 103"/>
            <p:cNvSpPr>
              <a:spLocks/>
            </p:cNvSpPr>
            <p:nvPr/>
          </p:nvSpPr>
          <p:spPr bwMode="auto">
            <a:xfrm>
              <a:off x="440" y="1238"/>
              <a:ext cx="60" cy="37"/>
            </a:xfrm>
            <a:custGeom>
              <a:avLst/>
              <a:gdLst/>
              <a:ahLst/>
              <a:cxnLst>
                <a:cxn ang="0">
                  <a:pos x="60" y="11"/>
                </a:cxn>
                <a:cxn ang="0">
                  <a:pos x="52" y="9"/>
                </a:cxn>
                <a:cxn ang="0">
                  <a:pos x="46" y="13"/>
                </a:cxn>
                <a:cxn ang="0">
                  <a:pos x="43" y="17"/>
                </a:cxn>
                <a:cxn ang="0">
                  <a:pos x="37" y="19"/>
                </a:cxn>
                <a:cxn ang="0">
                  <a:pos x="30" y="22"/>
                </a:cxn>
                <a:cxn ang="0">
                  <a:pos x="24" y="24"/>
                </a:cxn>
                <a:cxn ang="0">
                  <a:pos x="17" y="26"/>
                </a:cxn>
                <a:cxn ang="0">
                  <a:pos x="9" y="28"/>
                </a:cxn>
                <a:cxn ang="0">
                  <a:pos x="0" y="30"/>
                </a:cxn>
                <a:cxn ang="0">
                  <a:pos x="0" y="37"/>
                </a:cxn>
                <a:cxn ang="0">
                  <a:pos x="9" y="36"/>
                </a:cxn>
                <a:cxn ang="0">
                  <a:pos x="17" y="33"/>
                </a:cxn>
                <a:cxn ang="0">
                  <a:pos x="24" y="32"/>
                </a:cxn>
                <a:cxn ang="0">
                  <a:pos x="33" y="30"/>
                </a:cxn>
                <a:cxn ang="0">
                  <a:pos x="39" y="27"/>
                </a:cxn>
                <a:cxn ang="0">
                  <a:pos x="45" y="24"/>
                </a:cxn>
                <a:cxn ang="0">
                  <a:pos x="51" y="20"/>
                </a:cxn>
                <a:cxn ang="0">
                  <a:pos x="57" y="14"/>
                </a:cxn>
                <a:cxn ang="0">
                  <a:pos x="50" y="11"/>
                </a:cxn>
                <a:cxn ang="0">
                  <a:pos x="60" y="11"/>
                </a:cxn>
                <a:cxn ang="0">
                  <a:pos x="60" y="0"/>
                </a:cxn>
                <a:cxn ang="0">
                  <a:pos x="52" y="9"/>
                </a:cxn>
                <a:cxn ang="0">
                  <a:pos x="60" y="11"/>
                </a:cxn>
              </a:cxnLst>
              <a:rect l="0" t="0" r="r" b="b"/>
              <a:pathLst>
                <a:path w="60" h="37">
                  <a:moveTo>
                    <a:pt x="60" y="11"/>
                  </a:moveTo>
                  <a:lnTo>
                    <a:pt x="52" y="9"/>
                  </a:lnTo>
                  <a:lnTo>
                    <a:pt x="46" y="13"/>
                  </a:lnTo>
                  <a:lnTo>
                    <a:pt x="43" y="17"/>
                  </a:lnTo>
                  <a:lnTo>
                    <a:pt x="37" y="19"/>
                  </a:lnTo>
                  <a:lnTo>
                    <a:pt x="30" y="22"/>
                  </a:lnTo>
                  <a:lnTo>
                    <a:pt x="24" y="24"/>
                  </a:lnTo>
                  <a:lnTo>
                    <a:pt x="17" y="26"/>
                  </a:lnTo>
                  <a:lnTo>
                    <a:pt x="9" y="28"/>
                  </a:lnTo>
                  <a:lnTo>
                    <a:pt x="0" y="30"/>
                  </a:lnTo>
                  <a:lnTo>
                    <a:pt x="0" y="37"/>
                  </a:lnTo>
                  <a:lnTo>
                    <a:pt x="9" y="36"/>
                  </a:lnTo>
                  <a:lnTo>
                    <a:pt x="17" y="33"/>
                  </a:lnTo>
                  <a:lnTo>
                    <a:pt x="24" y="32"/>
                  </a:lnTo>
                  <a:lnTo>
                    <a:pt x="33" y="30"/>
                  </a:lnTo>
                  <a:lnTo>
                    <a:pt x="39" y="27"/>
                  </a:lnTo>
                  <a:lnTo>
                    <a:pt x="45" y="24"/>
                  </a:lnTo>
                  <a:lnTo>
                    <a:pt x="51" y="20"/>
                  </a:lnTo>
                  <a:lnTo>
                    <a:pt x="57" y="14"/>
                  </a:lnTo>
                  <a:lnTo>
                    <a:pt x="50" y="11"/>
                  </a:lnTo>
                  <a:lnTo>
                    <a:pt x="60" y="11"/>
                  </a:lnTo>
                  <a:lnTo>
                    <a:pt x="60" y="0"/>
                  </a:lnTo>
                  <a:lnTo>
                    <a:pt x="52" y="9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4" name="Freeform 104"/>
            <p:cNvSpPr>
              <a:spLocks/>
            </p:cNvSpPr>
            <p:nvPr/>
          </p:nvSpPr>
          <p:spPr bwMode="auto">
            <a:xfrm>
              <a:off x="490" y="1249"/>
              <a:ext cx="10" cy="317"/>
            </a:xfrm>
            <a:custGeom>
              <a:avLst/>
              <a:gdLst/>
              <a:ahLst/>
              <a:cxnLst>
                <a:cxn ang="0">
                  <a:pos x="2" y="308"/>
                </a:cxn>
                <a:cxn ang="0">
                  <a:pos x="10" y="306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306"/>
                </a:cxn>
                <a:cxn ang="0">
                  <a:pos x="7" y="303"/>
                </a:cxn>
                <a:cxn ang="0">
                  <a:pos x="2" y="308"/>
                </a:cxn>
                <a:cxn ang="0">
                  <a:pos x="10" y="317"/>
                </a:cxn>
                <a:cxn ang="0">
                  <a:pos x="10" y="306"/>
                </a:cxn>
                <a:cxn ang="0">
                  <a:pos x="2" y="308"/>
                </a:cxn>
              </a:cxnLst>
              <a:rect l="0" t="0" r="r" b="b"/>
              <a:pathLst>
                <a:path w="10" h="317">
                  <a:moveTo>
                    <a:pt x="2" y="308"/>
                  </a:moveTo>
                  <a:lnTo>
                    <a:pt x="10" y="306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6"/>
                  </a:lnTo>
                  <a:lnTo>
                    <a:pt x="7" y="303"/>
                  </a:lnTo>
                  <a:lnTo>
                    <a:pt x="2" y="308"/>
                  </a:lnTo>
                  <a:lnTo>
                    <a:pt x="10" y="317"/>
                  </a:lnTo>
                  <a:lnTo>
                    <a:pt x="10" y="306"/>
                  </a:lnTo>
                  <a:lnTo>
                    <a:pt x="2" y="3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5" name="Freeform 105"/>
            <p:cNvSpPr>
              <a:spLocks/>
            </p:cNvSpPr>
            <p:nvPr/>
          </p:nvSpPr>
          <p:spPr bwMode="auto">
            <a:xfrm>
              <a:off x="382" y="967"/>
              <a:ext cx="113" cy="306"/>
            </a:xfrm>
            <a:custGeom>
              <a:avLst/>
              <a:gdLst/>
              <a:ahLst/>
              <a:cxnLst>
                <a:cxn ang="0">
                  <a:pos x="113" y="306"/>
                </a:cxn>
                <a:cxn ang="0">
                  <a:pos x="107" y="301"/>
                </a:cxn>
                <a:cxn ang="0">
                  <a:pos x="102" y="297"/>
                </a:cxn>
                <a:cxn ang="0">
                  <a:pos x="96" y="294"/>
                </a:cxn>
                <a:cxn ang="0">
                  <a:pos x="90" y="291"/>
                </a:cxn>
                <a:cxn ang="0">
                  <a:pos x="82" y="289"/>
                </a:cxn>
                <a:cxn ang="0">
                  <a:pos x="75" y="288"/>
                </a:cxn>
                <a:cxn ang="0">
                  <a:pos x="67" y="286"/>
                </a:cxn>
                <a:cxn ang="0">
                  <a:pos x="58" y="285"/>
                </a:cxn>
                <a:cxn ang="0">
                  <a:pos x="48" y="284"/>
                </a:cxn>
                <a:cxn ang="0">
                  <a:pos x="39" y="281"/>
                </a:cxn>
                <a:cxn ang="0">
                  <a:pos x="29" y="280"/>
                </a:cxn>
                <a:cxn ang="0">
                  <a:pos x="21" y="277"/>
                </a:cxn>
                <a:cxn ang="0">
                  <a:pos x="12" y="275"/>
                </a:cxn>
                <a:cxn ang="0">
                  <a:pos x="6" y="269"/>
                </a:cxn>
                <a:cxn ang="0">
                  <a:pos x="1" y="264"/>
                </a:cxn>
                <a:cxn ang="0">
                  <a:pos x="0" y="257"/>
                </a:cxn>
                <a:cxn ang="0">
                  <a:pos x="0" y="51"/>
                </a:cxn>
                <a:cxn ang="0">
                  <a:pos x="1" y="43"/>
                </a:cxn>
                <a:cxn ang="0">
                  <a:pos x="6" y="38"/>
                </a:cxn>
                <a:cxn ang="0">
                  <a:pos x="12" y="33"/>
                </a:cxn>
                <a:cxn ang="0">
                  <a:pos x="21" y="30"/>
                </a:cxn>
                <a:cxn ang="0">
                  <a:pos x="29" y="28"/>
                </a:cxn>
                <a:cxn ang="0">
                  <a:pos x="39" y="26"/>
                </a:cxn>
                <a:cxn ang="0">
                  <a:pos x="48" y="24"/>
                </a:cxn>
                <a:cxn ang="0">
                  <a:pos x="58" y="22"/>
                </a:cxn>
                <a:cxn ang="0">
                  <a:pos x="67" y="21"/>
                </a:cxn>
                <a:cxn ang="0">
                  <a:pos x="75" y="18"/>
                </a:cxn>
                <a:cxn ang="0">
                  <a:pos x="82" y="17"/>
                </a:cxn>
                <a:cxn ang="0">
                  <a:pos x="90" y="15"/>
                </a:cxn>
                <a:cxn ang="0">
                  <a:pos x="96" y="12"/>
                </a:cxn>
                <a:cxn ang="0">
                  <a:pos x="102" y="9"/>
                </a:cxn>
                <a:cxn ang="0">
                  <a:pos x="107" y="6"/>
                </a:cxn>
                <a:cxn ang="0">
                  <a:pos x="113" y="0"/>
                </a:cxn>
                <a:cxn ang="0">
                  <a:pos x="113" y="306"/>
                </a:cxn>
              </a:cxnLst>
              <a:rect l="0" t="0" r="r" b="b"/>
              <a:pathLst>
                <a:path w="113" h="306">
                  <a:moveTo>
                    <a:pt x="113" y="306"/>
                  </a:moveTo>
                  <a:lnTo>
                    <a:pt x="107" y="301"/>
                  </a:lnTo>
                  <a:lnTo>
                    <a:pt x="102" y="297"/>
                  </a:lnTo>
                  <a:lnTo>
                    <a:pt x="96" y="294"/>
                  </a:lnTo>
                  <a:lnTo>
                    <a:pt x="90" y="291"/>
                  </a:lnTo>
                  <a:lnTo>
                    <a:pt x="82" y="289"/>
                  </a:lnTo>
                  <a:lnTo>
                    <a:pt x="75" y="288"/>
                  </a:lnTo>
                  <a:lnTo>
                    <a:pt x="67" y="286"/>
                  </a:lnTo>
                  <a:lnTo>
                    <a:pt x="58" y="285"/>
                  </a:lnTo>
                  <a:lnTo>
                    <a:pt x="48" y="284"/>
                  </a:lnTo>
                  <a:lnTo>
                    <a:pt x="39" y="281"/>
                  </a:lnTo>
                  <a:lnTo>
                    <a:pt x="29" y="280"/>
                  </a:lnTo>
                  <a:lnTo>
                    <a:pt x="21" y="277"/>
                  </a:lnTo>
                  <a:lnTo>
                    <a:pt x="12" y="275"/>
                  </a:lnTo>
                  <a:lnTo>
                    <a:pt x="6" y="269"/>
                  </a:lnTo>
                  <a:lnTo>
                    <a:pt x="1" y="264"/>
                  </a:lnTo>
                  <a:lnTo>
                    <a:pt x="0" y="257"/>
                  </a:lnTo>
                  <a:lnTo>
                    <a:pt x="0" y="51"/>
                  </a:lnTo>
                  <a:lnTo>
                    <a:pt x="1" y="43"/>
                  </a:lnTo>
                  <a:lnTo>
                    <a:pt x="6" y="38"/>
                  </a:lnTo>
                  <a:lnTo>
                    <a:pt x="12" y="33"/>
                  </a:lnTo>
                  <a:lnTo>
                    <a:pt x="21" y="30"/>
                  </a:lnTo>
                  <a:lnTo>
                    <a:pt x="29" y="28"/>
                  </a:lnTo>
                  <a:lnTo>
                    <a:pt x="39" y="26"/>
                  </a:lnTo>
                  <a:lnTo>
                    <a:pt x="48" y="24"/>
                  </a:lnTo>
                  <a:lnTo>
                    <a:pt x="58" y="22"/>
                  </a:lnTo>
                  <a:lnTo>
                    <a:pt x="67" y="21"/>
                  </a:lnTo>
                  <a:lnTo>
                    <a:pt x="75" y="18"/>
                  </a:lnTo>
                  <a:lnTo>
                    <a:pt x="82" y="17"/>
                  </a:lnTo>
                  <a:lnTo>
                    <a:pt x="90" y="15"/>
                  </a:lnTo>
                  <a:lnTo>
                    <a:pt x="96" y="12"/>
                  </a:lnTo>
                  <a:lnTo>
                    <a:pt x="102" y="9"/>
                  </a:lnTo>
                  <a:lnTo>
                    <a:pt x="107" y="6"/>
                  </a:lnTo>
                  <a:lnTo>
                    <a:pt x="113" y="0"/>
                  </a:lnTo>
                  <a:lnTo>
                    <a:pt x="113" y="306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6" name="Freeform 106"/>
            <p:cNvSpPr>
              <a:spLocks/>
            </p:cNvSpPr>
            <p:nvPr/>
          </p:nvSpPr>
          <p:spPr bwMode="auto">
            <a:xfrm>
              <a:off x="440" y="1248"/>
              <a:ext cx="57" cy="27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9" y="9"/>
                </a:cxn>
                <a:cxn ang="0">
                  <a:pos x="17" y="10"/>
                </a:cxn>
                <a:cxn ang="0">
                  <a:pos x="24" y="12"/>
                </a:cxn>
                <a:cxn ang="0">
                  <a:pos x="30" y="14"/>
                </a:cxn>
                <a:cxn ang="0">
                  <a:pos x="37" y="17"/>
                </a:cxn>
                <a:cxn ang="0">
                  <a:pos x="43" y="20"/>
                </a:cxn>
                <a:cxn ang="0">
                  <a:pos x="46" y="23"/>
                </a:cxn>
                <a:cxn ang="0">
                  <a:pos x="52" y="27"/>
                </a:cxn>
                <a:cxn ang="0">
                  <a:pos x="57" y="22"/>
                </a:cxn>
                <a:cxn ang="0">
                  <a:pos x="51" y="16"/>
                </a:cxn>
                <a:cxn ang="0">
                  <a:pos x="45" y="12"/>
                </a:cxn>
                <a:cxn ang="0">
                  <a:pos x="39" y="9"/>
                </a:cxn>
                <a:cxn ang="0">
                  <a:pos x="33" y="7"/>
                </a:cxn>
                <a:cxn ang="0">
                  <a:pos x="24" y="4"/>
                </a:cxn>
                <a:cxn ang="0">
                  <a:pos x="17" y="3"/>
                </a:cxn>
                <a:cxn ang="0">
                  <a:pos x="9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57" h="27">
                  <a:moveTo>
                    <a:pt x="0" y="8"/>
                  </a:moveTo>
                  <a:lnTo>
                    <a:pt x="0" y="8"/>
                  </a:lnTo>
                  <a:lnTo>
                    <a:pt x="9" y="9"/>
                  </a:lnTo>
                  <a:lnTo>
                    <a:pt x="17" y="10"/>
                  </a:lnTo>
                  <a:lnTo>
                    <a:pt x="24" y="12"/>
                  </a:lnTo>
                  <a:lnTo>
                    <a:pt x="30" y="14"/>
                  </a:lnTo>
                  <a:lnTo>
                    <a:pt x="37" y="17"/>
                  </a:lnTo>
                  <a:lnTo>
                    <a:pt x="43" y="20"/>
                  </a:lnTo>
                  <a:lnTo>
                    <a:pt x="46" y="23"/>
                  </a:lnTo>
                  <a:lnTo>
                    <a:pt x="52" y="27"/>
                  </a:lnTo>
                  <a:lnTo>
                    <a:pt x="57" y="22"/>
                  </a:lnTo>
                  <a:lnTo>
                    <a:pt x="51" y="16"/>
                  </a:lnTo>
                  <a:lnTo>
                    <a:pt x="45" y="12"/>
                  </a:lnTo>
                  <a:lnTo>
                    <a:pt x="39" y="9"/>
                  </a:lnTo>
                  <a:lnTo>
                    <a:pt x="33" y="7"/>
                  </a:lnTo>
                  <a:lnTo>
                    <a:pt x="24" y="4"/>
                  </a:lnTo>
                  <a:lnTo>
                    <a:pt x="17" y="3"/>
                  </a:lnTo>
                  <a:lnTo>
                    <a:pt x="9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7" name="Freeform 107"/>
            <p:cNvSpPr>
              <a:spLocks/>
            </p:cNvSpPr>
            <p:nvPr/>
          </p:nvSpPr>
          <p:spPr bwMode="auto">
            <a:xfrm>
              <a:off x="377" y="1224"/>
              <a:ext cx="63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3" y="9"/>
                </a:cxn>
                <a:cxn ang="0">
                  <a:pos x="9" y="15"/>
                </a:cxn>
                <a:cxn ang="0">
                  <a:pos x="16" y="22"/>
                </a:cxn>
                <a:cxn ang="0">
                  <a:pos x="24" y="24"/>
                </a:cxn>
                <a:cxn ang="0">
                  <a:pos x="34" y="27"/>
                </a:cxn>
                <a:cxn ang="0">
                  <a:pos x="44" y="28"/>
                </a:cxn>
                <a:cxn ang="0">
                  <a:pos x="53" y="31"/>
                </a:cxn>
                <a:cxn ang="0">
                  <a:pos x="63" y="32"/>
                </a:cxn>
                <a:cxn ang="0">
                  <a:pos x="63" y="24"/>
                </a:cxn>
                <a:cxn ang="0">
                  <a:pos x="53" y="23"/>
                </a:cxn>
                <a:cxn ang="0">
                  <a:pos x="44" y="20"/>
                </a:cxn>
                <a:cxn ang="0">
                  <a:pos x="34" y="19"/>
                </a:cxn>
                <a:cxn ang="0">
                  <a:pos x="27" y="16"/>
                </a:cxn>
                <a:cxn ang="0">
                  <a:pos x="18" y="14"/>
                </a:cxn>
                <a:cxn ang="0">
                  <a:pos x="13" y="10"/>
                </a:cxn>
                <a:cxn ang="0">
                  <a:pos x="10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</a:cxnLst>
              <a:rect l="0" t="0" r="r" b="b"/>
              <a:pathLst>
                <a:path w="63" h="32">
                  <a:moveTo>
                    <a:pt x="0" y="0"/>
                  </a:moveTo>
                  <a:lnTo>
                    <a:pt x="0" y="0"/>
                  </a:lnTo>
                  <a:lnTo>
                    <a:pt x="3" y="9"/>
                  </a:lnTo>
                  <a:lnTo>
                    <a:pt x="9" y="15"/>
                  </a:lnTo>
                  <a:lnTo>
                    <a:pt x="16" y="22"/>
                  </a:lnTo>
                  <a:lnTo>
                    <a:pt x="24" y="24"/>
                  </a:lnTo>
                  <a:lnTo>
                    <a:pt x="34" y="27"/>
                  </a:lnTo>
                  <a:lnTo>
                    <a:pt x="44" y="28"/>
                  </a:lnTo>
                  <a:lnTo>
                    <a:pt x="53" y="31"/>
                  </a:lnTo>
                  <a:lnTo>
                    <a:pt x="63" y="32"/>
                  </a:lnTo>
                  <a:lnTo>
                    <a:pt x="63" y="24"/>
                  </a:lnTo>
                  <a:lnTo>
                    <a:pt x="53" y="23"/>
                  </a:lnTo>
                  <a:lnTo>
                    <a:pt x="44" y="20"/>
                  </a:lnTo>
                  <a:lnTo>
                    <a:pt x="34" y="19"/>
                  </a:lnTo>
                  <a:lnTo>
                    <a:pt x="27" y="16"/>
                  </a:lnTo>
                  <a:lnTo>
                    <a:pt x="18" y="14"/>
                  </a:lnTo>
                  <a:lnTo>
                    <a:pt x="13" y="10"/>
                  </a:lnTo>
                  <a:lnTo>
                    <a:pt x="10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8" name="Freeform 108"/>
            <p:cNvSpPr>
              <a:spLocks/>
            </p:cNvSpPr>
            <p:nvPr/>
          </p:nvSpPr>
          <p:spPr bwMode="auto">
            <a:xfrm>
              <a:off x="377" y="1018"/>
              <a:ext cx="10" cy="2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06"/>
                </a:cxn>
                <a:cxn ang="0">
                  <a:pos x="10" y="20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</a:cxnLst>
              <a:rect l="0" t="0" r="r" b="b"/>
              <a:pathLst>
                <a:path w="10" h="206">
                  <a:moveTo>
                    <a:pt x="0" y="0"/>
                  </a:moveTo>
                  <a:lnTo>
                    <a:pt x="0" y="0"/>
                  </a:lnTo>
                  <a:lnTo>
                    <a:pt x="0" y="206"/>
                  </a:lnTo>
                  <a:lnTo>
                    <a:pt x="10" y="20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9" name="Freeform 109"/>
            <p:cNvSpPr>
              <a:spLocks/>
            </p:cNvSpPr>
            <p:nvPr/>
          </p:nvSpPr>
          <p:spPr bwMode="auto">
            <a:xfrm>
              <a:off x="377" y="985"/>
              <a:ext cx="63" cy="33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63" y="0"/>
                </a:cxn>
                <a:cxn ang="0">
                  <a:pos x="53" y="2"/>
                </a:cxn>
                <a:cxn ang="0">
                  <a:pos x="44" y="4"/>
                </a:cxn>
                <a:cxn ang="0">
                  <a:pos x="34" y="6"/>
                </a:cxn>
                <a:cxn ang="0">
                  <a:pos x="24" y="8"/>
                </a:cxn>
                <a:cxn ang="0">
                  <a:pos x="16" y="11"/>
                </a:cxn>
                <a:cxn ang="0">
                  <a:pos x="9" y="17"/>
                </a:cxn>
                <a:cxn ang="0">
                  <a:pos x="3" y="24"/>
                </a:cxn>
                <a:cxn ang="0">
                  <a:pos x="0" y="33"/>
                </a:cxn>
                <a:cxn ang="0">
                  <a:pos x="10" y="33"/>
                </a:cxn>
                <a:cxn ang="0">
                  <a:pos x="10" y="26"/>
                </a:cxn>
                <a:cxn ang="0">
                  <a:pos x="13" y="22"/>
                </a:cxn>
                <a:cxn ang="0">
                  <a:pos x="18" y="19"/>
                </a:cxn>
                <a:cxn ang="0">
                  <a:pos x="27" y="16"/>
                </a:cxn>
                <a:cxn ang="0">
                  <a:pos x="34" y="13"/>
                </a:cxn>
                <a:cxn ang="0">
                  <a:pos x="44" y="12"/>
                </a:cxn>
                <a:cxn ang="0">
                  <a:pos x="53" y="10"/>
                </a:cxn>
                <a:cxn ang="0">
                  <a:pos x="63" y="8"/>
                </a:cxn>
                <a:cxn ang="0">
                  <a:pos x="63" y="8"/>
                </a:cxn>
                <a:cxn ang="0">
                  <a:pos x="63" y="0"/>
                </a:cxn>
              </a:cxnLst>
              <a:rect l="0" t="0" r="r" b="b"/>
              <a:pathLst>
                <a:path w="63" h="33">
                  <a:moveTo>
                    <a:pt x="63" y="0"/>
                  </a:moveTo>
                  <a:lnTo>
                    <a:pt x="63" y="0"/>
                  </a:lnTo>
                  <a:lnTo>
                    <a:pt x="53" y="2"/>
                  </a:lnTo>
                  <a:lnTo>
                    <a:pt x="44" y="4"/>
                  </a:lnTo>
                  <a:lnTo>
                    <a:pt x="34" y="6"/>
                  </a:lnTo>
                  <a:lnTo>
                    <a:pt x="24" y="8"/>
                  </a:lnTo>
                  <a:lnTo>
                    <a:pt x="16" y="11"/>
                  </a:lnTo>
                  <a:lnTo>
                    <a:pt x="9" y="17"/>
                  </a:lnTo>
                  <a:lnTo>
                    <a:pt x="3" y="24"/>
                  </a:lnTo>
                  <a:lnTo>
                    <a:pt x="0" y="33"/>
                  </a:lnTo>
                  <a:lnTo>
                    <a:pt x="10" y="33"/>
                  </a:lnTo>
                  <a:lnTo>
                    <a:pt x="10" y="26"/>
                  </a:lnTo>
                  <a:lnTo>
                    <a:pt x="13" y="22"/>
                  </a:lnTo>
                  <a:lnTo>
                    <a:pt x="18" y="19"/>
                  </a:lnTo>
                  <a:lnTo>
                    <a:pt x="27" y="16"/>
                  </a:lnTo>
                  <a:lnTo>
                    <a:pt x="34" y="13"/>
                  </a:lnTo>
                  <a:lnTo>
                    <a:pt x="44" y="12"/>
                  </a:lnTo>
                  <a:lnTo>
                    <a:pt x="53" y="10"/>
                  </a:lnTo>
                  <a:lnTo>
                    <a:pt x="63" y="8"/>
                  </a:lnTo>
                  <a:lnTo>
                    <a:pt x="63" y="8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0" name="Freeform 110"/>
            <p:cNvSpPr>
              <a:spLocks/>
            </p:cNvSpPr>
            <p:nvPr/>
          </p:nvSpPr>
          <p:spPr bwMode="auto">
            <a:xfrm>
              <a:off x="440" y="956"/>
              <a:ext cx="60" cy="37"/>
            </a:xfrm>
            <a:custGeom>
              <a:avLst/>
              <a:gdLst/>
              <a:ahLst/>
              <a:cxnLst>
                <a:cxn ang="0">
                  <a:pos x="60" y="11"/>
                </a:cxn>
                <a:cxn ang="0">
                  <a:pos x="52" y="9"/>
                </a:cxn>
                <a:cxn ang="0">
                  <a:pos x="46" y="13"/>
                </a:cxn>
                <a:cxn ang="0">
                  <a:pos x="43" y="17"/>
                </a:cxn>
                <a:cxn ang="0">
                  <a:pos x="37" y="19"/>
                </a:cxn>
                <a:cxn ang="0">
                  <a:pos x="30" y="22"/>
                </a:cxn>
                <a:cxn ang="0">
                  <a:pos x="24" y="24"/>
                </a:cxn>
                <a:cxn ang="0">
                  <a:pos x="17" y="26"/>
                </a:cxn>
                <a:cxn ang="0">
                  <a:pos x="9" y="28"/>
                </a:cxn>
                <a:cxn ang="0">
                  <a:pos x="0" y="29"/>
                </a:cxn>
                <a:cxn ang="0">
                  <a:pos x="0" y="37"/>
                </a:cxn>
                <a:cxn ang="0">
                  <a:pos x="9" y="36"/>
                </a:cxn>
                <a:cxn ang="0">
                  <a:pos x="17" y="33"/>
                </a:cxn>
                <a:cxn ang="0">
                  <a:pos x="24" y="32"/>
                </a:cxn>
                <a:cxn ang="0">
                  <a:pos x="33" y="29"/>
                </a:cxn>
                <a:cxn ang="0">
                  <a:pos x="39" y="27"/>
                </a:cxn>
                <a:cxn ang="0">
                  <a:pos x="45" y="24"/>
                </a:cxn>
                <a:cxn ang="0">
                  <a:pos x="51" y="20"/>
                </a:cxn>
                <a:cxn ang="0">
                  <a:pos x="57" y="14"/>
                </a:cxn>
                <a:cxn ang="0">
                  <a:pos x="50" y="11"/>
                </a:cxn>
                <a:cxn ang="0">
                  <a:pos x="60" y="11"/>
                </a:cxn>
                <a:cxn ang="0">
                  <a:pos x="60" y="0"/>
                </a:cxn>
                <a:cxn ang="0">
                  <a:pos x="52" y="9"/>
                </a:cxn>
                <a:cxn ang="0">
                  <a:pos x="60" y="11"/>
                </a:cxn>
              </a:cxnLst>
              <a:rect l="0" t="0" r="r" b="b"/>
              <a:pathLst>
                <a:path w="60" h="37">
                  <a:moveTo>
                    <a:pt x="60" y="11"/>
                  </a:moveTo>
                  <a:lnTo>
                    <a:pt x="52" y="9"/>
                  </a:lnTo>
                  <a:lnTo>
                    <a:pt x="46" y="13"/>
                  </a:lnTo>
                  <a:lnTo>
                    <a:pt x="43" y="17"/>
                  </a:lnTo>
                  <a:lnTo>
                    <a:pt x="37" y="19"/>
                  </a:lnTo>
                  <a:lnTo>
                    <a:pt x="30" y="22"/>
                  </a:lnTo>
                  <a:lnTo>
                    <a:pt x="24" y="24"/>
                  </a:lnTo>
                  <a:lnTo>
                    <a:pt x="17" y="26"/>
                  </a:lnTo>
                  <a:lnTo>
                    <a:pt x="9" y="28"/>
                  </a:lnTo>
                  <a:lnTo>
                    <a:pt x="0" y="29"/>
                  </a:lnTo>
                  <a:lnTo>
                    <a:pt x="0" y="37"/>
                  </a:lnTo>
                  <a:lnTo>
                    <a:pt x="9" y="36"/>
                  </a:lnTo>
                  <a:lnTo>
                    <a:pt x="17" y="33"/>
                  </a:lnTo>
                  <a:lnTo>
                    <a:pt x="24" y="32"/>
                  </a:lnTo>
                  <a:lnTo>
                    <a:pt x="33" y="29"/>
                  </a:lnTo>
                  <a:lnTo>
                    <a:pt x="39" y="27"/>
                  </a:lnTo>
                  <a:lnTo>
                    <a:pt x="45" y="24"/>
                  </a:lnTo>
                  <a:lnTo>
                    <a:pt x="51" y="20"/>
                  </a:lnTo>
                  <a:lnTo>
                    <a:pt x="57" y="14"/>
                  </a:lnTo>
                  <a:lnTo>
                    <a:pt x="50" y="11"/>
                  </a:lnTo>
                  <a:lnTo>
                    <a:pt x="60" y="11"/>
                  </a:lnTo>
                  <a:lnTo>
                    <a:pt x="60" y="0"/>
                  </a:lnTo>
                  <a:lnTo>
                    <a:pt x="52" y="9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1" name="Freeform 111"/>
            <p:cNvSpPr>
              <a:spLocks/>
            </p:cNvSpPr>
            <p:nvPr/>
          </p:nvSpPr>
          <p:spPr bwMode="auto">
            <a:xfrm>
              <a:off x="490" y="967"/>
              <a:ext cx="10" cy="317"/>
            </a:xfrm>
            <a:custGeom>
              <a:avLst/>
              <a:gdLst/>
              <a:ahLst/>
              <a:cxnLst>
                <a:cxn ang="0">
                  <a:pos x="2" y="308"/>
                </a:cxn>
                <a:cxn ang="0">
                  <a:pos x="10" y="306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306"/>
                </a:cxn>
                <a:cxn ang="0">
                  <a:pos x="7" y="303"/>
                </a:cxn>
                <a:cxn ang="0">
                  <a:pos x="2" y="308"/>
                </a:cxn>
                <a:cxn ang="0">
                  <a:pos x="10" y="317"/>
                </a:cxn>
                <a:cxn ang="0">
                  <a:pos x="10" y="306"/>
                </a:cxn>
                <a:cxn ang="0">
                  <a:pos x="2" y="308"/>
                </a:cxn>
              </a:cxnLst>
              <a:rect l="0" t="0" r="r" b="b"/>
              <a:pathLst>
                <a:path w="10" h="317">
                  <a:moveTo>
                    <a:pt x="2" y="308"/>
                  </a:moveTo>
                  <a:lnTo>
                    <a:pt x="10" y="306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6"/>
                  </a:lnTo>
                  <a:lnTo>
                    <a:pt x="7" y="303"/>
                  </a:lnTo>
                  <a:lnTo>
                    <a:pt x="2" y="308"/>
                  </a:lnTo>
                  <a:lnTo>
                    <a:pt x="10" y="317"/>
                  </a:lnTo>
                  <a:lnTo>
                    <a:pt x="10" y="306"/>
                  </a:lnTo>
                  <a:lnTo>
                    <a:pt x="2" y="3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2" name="Freeform 112"/>
            <p:cNvSpPr>
              <a:spLocks/>
            </p:cNvSpPr>
            <p:nvPr/>
          </p:nvSpPr>
          <p:spPr bwMode="auto">
            <a:xfrm>
              <a:off x="382" y="684"/>
              <a:ext cx="113" cy="305"/>
            </a:xfrm>
            <a:custGeom>
              <a:avLst/>
              <a:gdLst/>
              <a:ahLst/>
              <a:cxnLst>
                <a:cxn ang="0">
                  <a:pos x="113" y="305"/>
                </a:cxn>
                <a:cxn ang="0">
                  <a:pos x="107" y="300"/>
                </a:cxn>
                <a:cxn ang="0">
                  <a:pos x="102" y="296"/>
                </a:cxn>
                <a:cxn ang="0">
                  <a:pos x="96" y="294"/>
                </a:cxn>
                <a:cxn ang="0">
                  <a:pos x="90" y="291"/>
                </a:cxn>
                <a:cxn ang="0">
                  <a:pos x="82" y="289"/>
                </a:cxn>
                <a:cxn ang="0">
                  <a:pos x="75" y="287"/>
                </a:cxn>
                <a:cxn ang="0">
                  <a:pos x="67" y="285"/>
                </a:cxn>
                <a:cxn ang="0">
                  <a:pos x="58" y="283"/>
                </a:cxn>
                <a:cxn ang="0">
                  <a:pos x="48" y="282"/>
                </a:cxn>
                <a:cxn ang="0">
                  <a:pos x="39" y="281"/>
                </a:cxn>
                <a:cxn ang="0">
                  <a:pos x="29" y="279"/>
                </a:cxn>
                <a:cxn ang="0">
                  <a:pos x="21" y="277"/>
                </a:cxn>
                <a:cxn ang="0">
                  <a:pos x="12" y="274"/>
                </a:cxn>
                <a:cxn ang="0">
                  <a:pos x="6" y="269"/>
                </a:cxn>
                <a:cxn ang="0">
                  <a:pos x="1" y="263"/>
                </a:cxn>
                <a:cxn ang="0">
                  <a:pos x="0" y="255"/>
                </a:cxn>
                <a:cxn ang="0">
                  <a:pos x="0" y="50"/>
                </a:cxn>
                <a:cxn ang="0">
                  <a:pos x="1" y="43"/>
                </a:cxn>
                <a:cxn ang="0">
                  <a:pos x="6" y="36"/>
                </a:cxn>
                <a:cxn ang="0">
                  <a:pos x="12" y="31"/>
                </a:cxn>
                <a:cxn ang="0">
                  <a:pos x="21" y="28"/>
                </a:cxn>
                <a:cxn ang="0">
                  <a:pos x="29" y="26"/>
                </a:cxn>
                <a:cxn ang="0">
                  <a:pos x="39" y="25"/>
                </a:cxn>
                <a:cxn ang="0">
                  <a:pos x="48" y="22"/>
                </a:cxn>
                <a:cxn ang="0">
                  <a:pos x="58" y="21"/>
                </a:cxn>
                <a:cxn ang="0">
                  <a:pos x="67" y="19"/>
                </a:cxn>
                <a:cxn ang="0">
                  <a:pos x="75" y="18"/>
                </a:cxn>
                <a:cxn ang="0">
                  <a:pos x="82" y="17"/>
                </a:cxn>
                <a:cxn ang="0">
                  <a:pos x="90" y="14"/>
                </a:cxn>
                <a:cxn ang="0">
                  <a:pos x="96" y="12"/>
                </a:cxn>
                <a:cxn ang="0">
                  <a:pos x="102" y="9"/>
                </a:cxn>
                <a:cxn ang="0">
                  <a:pos x="107" y="5"/>
                </a:cxn>
                <a:cxn ang="0">
                  <a:pos x="113" y="0"/>
                </a:cxn>
                <a:cxn ang="0">
                  <a:pos x="113" y="305"/>
                </a:cxn>
              </a:cxnLst>
              <a:rect l="0" t="0" r="r" b="b"/>
              <a:pathLst>
                <a:path w="113" h="305">
                  <a:moveTo>
                    <a:pt x="113" y="305"/>
                  </a:moveTo>
                  <a:lnTo>
                    <a:pt x="107" y="300"/>
                  </a:lnTo>
                  <a:lnTo>
                    <a:pt x="102" y="296"/>
                  </a:lnTo>
                  <a:lnTo>
                    <a:pt x="96" y="294"/>
                  </a:lnTo>
                  <a:lnTo>
                    <a:pt x="90" y="291"/>
                  </a:lnTo>
                  <a:lnTo>
                    <a:pt x="82" y="289"/>
                  </a:lnTo>
                  <a:lnTo>
                    <a:pt x="75" y="287"/>
                  </a:lnTo>
                  <a:lnTo>
                    <a:pt x="67" y="285"/>
                  </a:lnTo>
                  <a:lnTo>
                    <a:pt x="58" y="283"/>
                  </a:lnTo>
                  <a:lnTo>
                    <a:pt x="48" y="282"/>
                  </a:lnTo>
                  <a:lnTo>
                    <a:pt x="39" y="281"/>
                  </a:lnTo>
                  <a:lnTo>
                    <a:pt x="29" y="279"/>
                  </a:lnTo>
                  <a:lnTo>
                    <a:pt x="21" y="277"/>
                  </a:lnTo>
                  <a:lnTo>
                    <a:pt x="12" y="274"/>
                  </a:lnTo>
                  <a:lnTo>
                    <a:pt x="6" y="269"/>
                  </a:lnTo>
                  <a:lnTo>
                    <a:pt x="1" y="263"/>
                  </a:lnTo>
                  <a:lnTo>
                    <a:pt x="0" y="255"/>
                  </a:lnTo>
                  <a:lnTo>
                    <a:pt x="0" y="50"/>
                  </a:lnTo>
                  <a:lnTo>
                    <a:pt x="1" y="43"/>
                  </a:lnTo>
                  <a:lnTo>
                    <a:pt x="6" y="36"/>
                  </a:lnTo>
                  <a:lnTo>
                    <a:pt x="12" y="31"/>
                  </a:lnTo>
                  <a:lnTo>
                    <a:pt x="21" y="28"/>
                  </a:lnTo>
                  <a:lnTo>
                    <a:pt x="29" y="26"/>
                  </a:lnTo>
                  <a:lnTo>
                    <a:pt x="39" y="25"/>
                  </a:lnTo>
                  <a:lnTo>
                    <a:pt x="48" y="22"/>
                  </a:lnTo>
                  <a:lnTo>
                    <a:pt x="58" y="21"/>
                  </a:lnTo>
                  <a:lnTo>
                    <a:pt x="67" y="19"/>
                  </a:lnTo>
                  <a:lnTo>
                    <a:pt x="75" y="18"/>
                  </a:lnTo>
                  <a:lnTo>
                    <a:pt x="82" y="17"/>
                  </a:lnTo>
                  <a:lnTo>
                    <a:pt x="90" y="14"/>
                  </a:lnTo>
                  <a:lnTo>
                    <a:pt x="96" y="12"/>
                  </a:lnTo>
                  <a:lnTo>
                    <a:pt x="102" y="9"/>
                  </a:lnTo>
                  <a:lnTo>
                    <a:pt x="107" y="5"/>
                  </a:lnTo>
                  <a:lnTo>
                    <a:pt x="113" y="0"/>
                  </a:lnTo>
                  <a:lnTo>
                    <a:pt x="113" y="305"/>
                  </a:lnTo>
                  <a:close/>
                </a:path>
              </a:pathLst>
            </a:custGeom>
            <a:solidFill>
              <a:srgbClr val="66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3" name="Freeform 113"/>
            <p:cNvSpPr>
              <a:spLocks/>
            </p:cNvSpPr>
            <p:nvPr/>
          </p:nvSpPr>
          <p:spPr bwMode="auto">
            <a:xfrm>
              <a:off x="440" y="963"/>
              <a:ext cx="57" cy="29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9" y="10"/>
                </a:cxn>
                <a:cxn ang="0">
                  <a:pos x="17" y="12"/>
                </a:cxn>
                <a:cxn ang="0">
                  <a:pos x="24" y="13"/>
                </a:cxn>
                <a:cxn ang="0">
                  <a:pos x="30" y="16"/>
                </a:cxn>
                <a:cxn ang="0">
                  <a:pos x="37" y="19"/>
                </a:cxn>
                <a:cxn ang="0">
                  <a:pos x="43" y="21"/>
                </a:cxn>
                <a:cxn ang="0">
                  <a:pos x="46" y="25"/>
                </a:cxn>
                <a:cxn ang="0">
                  <a:pos x="52" y="29"/>
                </a:cxn>
                <a:cxn ang="0">
                  <a:pos x="57" y="24"/>
                </a:cxn>
                <a:cxn ang="0">
                  <a:pos x="51" y="17"/>
                </a:cxn>
                <a:cxn ang="0">
                  <a:pos x="45" y="13"/>
                </a:cxn>
                <a:cxn ang="0">
                  <a:pos x="39" y="11"/>
                </a:cxn>
                <a:cxn ang="0">
                  <a:pos x="33" y="8"/>
                </a:cxn>
                <a:cxn ang="0">
                  <a:pos x="24" y="6"/>
                </a:cxn>
                <a:cxn ang="0">
                  <a:pos x="17" y="4"/>
                </a:cxn>
                <a:cxn ang="0">
                  <a:pos x="9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57" h="29">
                  <a:moveTo>
                    <a:pt x="0" y="8"/>
                  </a:moveTo>
                  <a:lnTo>
                    <a:pt x="0" y="8"/>
                  </a:lnTo>
                  <a:lnTo>
                    <a:pt x="9" y="10"/>
                  </a:lnTo>
                  <a:lnTo>
                    <a:pt x="17" y="12"/>
                  </a:lnTo>
                  <a:lnTo>
                    <a:pt x="24" y="13"/>
                  </a:lnTo>
                  <a:lnTo>
                    <a:pt x="30" y="16"/>
                  </a:lnTo>
                  <a:lnTo>
                    <a:pt x="37" y="19"/>
                  </a:lnTo>
                  <a:lnTo>
                    <a:pt x="43" y="21"/>
                  </a:lnTo>
                  <a:lnTo>
                    <a:pt x="46" y="25"/>
                  </a:lnTo>
                  <a:lnTo>
                    <a:pt x="52" y="29"/>
                  </a:lnTo>
                  <a:lnTo>
                    <a:pt x="57" y="24"/>
                  </a:lnTo>
                  <a:lnTo>
                    <a:pt x="51" y="17"/>
                  </a:lnTo>
                  <a:lnTo>
                    <a:pt x="45" y="13"/>
                  </a:lnTo>
                  <a:lnTo>
                    <a:pt x="39" y="11"/>
                  </a:lnTo>
                  <a:lnTo>
                    <a:pt x="33" y="8"/>
                  </a:lnTo>
                  <a:lnTo>
                    <a:pt x="24" y="6"/>
                  </a:lnTo>
                  <a:lnTo>
                    <a:pt x="17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4" name="Freeform 114"/>
            <p:cNvSpPr>
              <a:spLocks/>
            </p:cNvSpPr>
            <p:nvPr/>
          </p:nvSpPr>
          <p:spPr bwMode="auto">
            <a:xfrm>
              <a:off x="377" y="939"/>
              <a:ext cx="63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3" y="9"/>
                </a:cxn>
                <a:cxn ang="0">
                  <a:pos x="9" y="17"/>
                </a:cxn>
                <a:cxn ang="0">
                  <a:pos x="16" y="23"/>
                </a:cxn>
                <a:cxn ang="0">
                  <a:pos x="24" y="26"/>
                </a:cxn>
                <a:cxn ang="0">
                  <a:pos x="34" y="28"/>
                </a:cxn>
                <a:cxn ang="0">
                  <a:pos x="44" y="30"/>
                </a:cxn>
                <a:cxn ang="0">
                  <a:pos x="53" y="31"/>
                </a:cxn>
                <a:cxn ang="0">
                  <a:pos x="63" y="32"/>
                </a:cxn>
                <a:cxn ang="0">
                  <a:pos x="63" y="24"/>
                </a:cxn>
                <a:cxn ang="0">
                  <a:pos x="53" y="23"/>
                </a:cxn>
                <a:cxn ang="0">
                  <a:pos x="44" y="22"/>
                </a:cxn>
                <a:cxn ang="0">
                  <a:pos x="34" y="21"/>
                </a:cxn>
                <a:cxn ang="0">
                  <a:pos x="27" y="18"/>
                </a:cxn>
                <a:cxn ang="0">
                  <a:pos x="18" y="15"/>
                </a:cxn>
                <a:cxn ang="0">
                  <a:pos x="13" y="12"/>
                </a:cxn>
                <a:cxn ang="0">
                  <a:pos x="10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</a:cxnLst>
              <a:rect l="0" t="0" r="r" b="b"/>
              <a:pathLst>
                <a:path w="63" h="32">
                  <a:moveTo>
                    <a:pt x="0" y="0"/>
                  </a:moveTo>
                  <a:lnTo>
                    <a:pt x="0" y="0"/>
                  </a:lnTo>
                  <a:lnTo>
                    <a:pt x="3" y="9"/>
                  </a:lnTo>
                  <a:lnTo>
                    <a:pt x="9" y="17"/>
                  </a:lnTo>
                  <a:lnTo>
                    <a:pt x="16" y="23"/>
                  </a:lnTo>
                  <a:lnTo>
                    <a:pt x="24" y="26"/>
                  </a:lnTo>
                  <a:lnTo>
                    <a:pt x="34" y="28"/>
                  </a:lnTo>
                  <a:lnTo>
                    <a:pt x="44" y="30"/>
                  </a:lnTo>
                  <a:lnTo>
                    <a:pt x="53" y="31"/>
                  </a:lnTo>
                  <a:lnTo>
                    <a:pt x="63" y="32"/>
                  </a:lnTo>
                  <a:lnTo>
                    <a:pt x="63" y="24"/>
                  </a:lnTo>
                  <a:lnTo>
                    <a:pt x="53" y="23"/>
                  </a:lnTo>
                  <a:lnTo>
                    <a:pt x="44" y="22"/>
                  </a:lnTo>
                  <a:lnTo>
                    <a:pt x="34" y="21"/>
                  </a:lnTo>
                  <a:lnTo>
                    <a:pt x="27" y="18"/>
                  </a:lnTo>
                  <a:lnTo>
                    <a:pt x="18" y="15"/>
                  </a:lnTo>
                  <a:lnTo>
                    <a:pt x="13" y="12"/>
                  </a:lnTo>
                  <a:lnTo>
                    <a:pt x="10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5" name="Freeform 115"/>
            <p:cNvSpPr>
              <a:spLocks/>
            </p:cNvSpPr>
            <p:nvPr/>
          </p:nvSpPr>
          <p:spPr bwMode="auto">
            <a:xfrm>
              <a:off x="377" y="734"/>
              <a:ext cx="10" cy="2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05"/>
                </a:cxn>
                <a:cxn ang="0">
                  <a:pos x="10" y="205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</a:cxnLst>
              <a:rect l="0" t="0" r="r" b="b"/>
              <a:pathLst>
                <a:path w="10" h="205">
                  <a:moveTo>
                    <a:pt x="0" y="0"/>
                  </a:moveTo>
                  <a:lnTo>
                    <a:pt x="0" y="0"/>
                  </a:lnTo>
                  <a:lnTo>
                    <a:pt x="0" y="205"/>
                  </a:lnTo>
                  <a:lnTo>
                    <a:pt x="10" y="205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6" name="Freeform 116"/>
            <p:cNvSpPr>
              <a:spLocks/>
            </p:cNvSpPr>
            <p:nvPr/>
          </p:nvSpPr>
          <p:spPr bwMode="auto">
            <a:xfrm>
              <a:off x="377" y="701"/>
              <a:ext cx="63" cy="33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63" y="0"/>
                </a:cxn>
                <a:cxn ang="0">
                  <a:pos x="53" y="1"/>
                </a:cxn>
                <a:cxn ang="0">
                  <a:pos x="44" y="4"/>
                </a:cxn>
                <a:cxn ang="0">
                  <a:pos x="34" y="5"/>
                </a:cxn>
                <a:cxn ang="0">
                  <a:pos x="24" y="8"/>
                </a:cxn>
                <a:cxn ang="0">
                  <a:pos x="16" y="10"/>
                </a:cxn>
                <a:cxn ang="0">
                  <a:pos x="9" y="17"/>
                </a:cxn>
                <a:cxn ang="0">
                  <a:pos x="3" y="24"/>
                </a:cxn>
                <a:cxn ang="0">
                  <a:pos x="0" y="33"/>
                </a:cxn>
                <a:cxn ang="0">
                  <a:pos x="10" y="33"/>
                </a:cxn>
                <a:cxn ang="0">
                  <a:pos x="10" y="27"/>
                </a:cxn>
                <a:cxn ang="0">
                  <a:pos x="13" y="22"/>
                </a:cxn>
                <a:cxn ang="0">
                  <a:pos x="18" y="18"/>
                </a:cxn>
                <a:cxn ang="0">
                  <a:pos x="27" y="15"/>
                </a:cxn>
                <a:cxn ang="0">
                  <a:pos x="34" y="13"/>
                </a:cxn>
                <a:cxn ang="0">
                  <a:pos x="44" y="11"/>
                </a:cxn>
                <a:cxn ang="0">
                  <a:pos x="53" y="9"/>
                </a:cxn>
                <a:cxn ang="0">
                  <a:pos x="63" y="8"/>
                </a:cxn>
                <a:cxn ang="0">
                  <a:pos x="63" y="8"/>
                </a:cxn>
                <a:cxn ang="0">
                  <a:pos x="63" y="0"/>
                </a:cxn>
              </a:cxnLst>
              <a:rect l="0" t="0" r="r" b="b"/>
              <a:pathLst>
                <a:path w="63" h="33">
                  <a:moveTo>
                    <a:pt x="63" y="0"/>
                  </a:moveTo>
                  <a:lnTo>
                    <a:pt x="63" y="0"/>
                  </a:lnTo>
                  <a:lnTo>
                    <a:pt x="53" y="1"/>
                  </a:lnTo>
                  <a:lnTo>
                    <a:pt x="44" y="4"/>
                  </a:lnTo>
                  <a:lnTo>
                    <a:pt x="34" y="5"/>
                  </a:lnTo>
                  <a:lnTo>
                    <a:pt x="24" y="8"/>
                  </a:lnTo>
                  <a:lnTo>
                    <a:pt x="16" y="10"/>
                  </a:lnTo>
                  <a:lnTo>
                    <a:pt x="9" y="17"/>
                  </a:lnTo>
                  <a:lnTo>
                    <a:pt x="3" y="24"/>
                  </a:lnTo>
                  <a:lnTo>
                    <a:pt x="0" y="33"/>
                  </a:lnTo>
                  <a:lnTo>
                    <a:pt x="10" y="33"/>
                  </a:lnTo>
                  <a:lnTo>
                    <a:pt x="10" y="27"/>
                  </a:lnTo>
                  <a:lnTo>
                    <a:pt x="13" y="22"/>
                  </a:lnTo>
                  <a:lnTo>
                    <a:pt x="18" y="18"/>
                  </a:lnTo>
                  <a:lnTo>
                    <a:pt x="27" y="15"/>
                  </a:lnTo>
                  <a:lnTo>
                    <a:pt x="34" y="13"/>
                  </a:lnTo>
                  <a:lnTo>
                    <a:pt x="44" y="11"/>
                  </a:lnTo>
                  <a:lnTo>
                    <a:pt x="53" y="9"/>
                  </a:lnTo>
                  <a:lnTo>
                    <a:pt x="63" y="8"/>
                  </a:lnTo>
                  <a:lnTo>
                    <a:pt x="63" y="8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7" name="Freeform 117"/>
            <p:cNvSpPr>
              <a:spLocks/>
            </p:cNvSpPr>
            <p:nvPr/>
          </p:nvSpPr>
          <p:spPr bwMode="auto">
            <a:xfrm>
              <a:off x="440" y="672"/>
              <a:ext cx="60" cy="37"/>
            </a:xfrm>
            <a:custGeom>
              <a:avLst/>
              <a:gdLst/>
              <a:ahLst/>
              <a:cxnLst>
                <a:cxn ang="0">
                  <a:pos x="60" y="12"/>
                </a:cxn>
                <a:cxn ang="0">
                  <a:pos x="52" y="9"/>
                </a:cxn>
                <a:cxn ang="0">
                  <a:pos x="46" y="13"/>
                </a:cxn>
                <a:cxn ang="0">
                  <a:pos x="43" y="17"/>
                </a:cxn>
                <a:cxn ang="0">
                  <a:pos x="37" y="20"/>
                </a:cxn>
                <a:cxn ang="0">
                  <a:pos x="30" y="22"/>
                </a:cxn>
                <a:cxn ang="0">
                  <a:pos x="24" y="25"/>
                </a:cxn>
                <a:cxn ang="0">
                  <a:pos x="17" y="26"/>
                </a:cxn>
                <a:cxn ang="0">
                  <a:pos x="9" y="27"/>
                </a:cxn>
                <a:cxn ang="0">
                  <a:pos x="0" y="29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7" y="34"/>
                </a:cxn>
                <a:cxn ang="0">
                  <a:pos x="24" y="33"/>
                </a:cxn>
                <a:cxn ang="0">
                  <a:pos x="33" y="30"/>
                </a:cxn>
                <a:cxn ang="0">
                  <a:pos x="39" y="27"/>
                </a:cxn>
                <a:cxn ang="0">
                  <a:pos x="45" y="25"/>
                </a:cxn>
                <a:cxn ang="0">
                  <a:pos x="51" y="21"/>
                </a:cxn>
                <a:cxn ang="0">
                  <a:pos x="57" y="15"/>
                </a:cxn>
                <a:cxn ang="0">
                  <a:pos x="50" y="12"/>
                </a:cxn>
                <a:cxn ang="0">
                  <a:pos x="60" y="12"/>
                </a:cxn>
                <a:cxn ang="0">
                  <a:pos x="60" y="0"/>
                </a:cxn>
                <a:cxn ang="0">
                  <a:pos x="52" y="9"/>
                </a:cxn>
                <a:cxn ang="0">
                  <a:pos x="60" y="12"/>
                </a:cxn>
              </a:cxnLst>
              <a:rect l="0" t="0" r="r" b="b"/>
              <a:pathLst>
                <a:path w="60" h="37">
                  <a:moveTo>
                    <a:pt x="60" y="12"/>
                  </a:moveTo>
                  <a:lnTo>
                    <a:pt x="52" y="9"/>
                  </a:lnTo>
                  <a:lnTo>
                    <a:pt x="46" y="13"/>
                  </a:lnTo>
                  <a:lnTo>
                    <a:pt x="43" y="17"/>
                  </a:lnTo>
                  <a:lnTo>
                    <a:pt x="37" y="20"/>
                  </a:lnTo>
                  <a:lnTo>
                    <a:pt x="30" y="22"/>
                  </a:lnTo>
                  <a:lnTo>
                    <a:pt x="24" y="25"/>
                  </a:lnTo>
                  <a:lnTo>
                    <a:pt x="17" y="26"/>
                  </a:lnTo>
                  <a:lnTo>
                    <a:pt x="9" y="27"/>
                  </a:lnTo>
                  <a:lnTo>
                    <a:pt x="0" y="29"/>
                  </a:lnTo>
                  <a:lnTo>
                    <a:pt x="0" y="37"/>
                  </a:lnTo>
                  <a:lnTo>
                    <a:pt x="9" y="35"/>
                  </a:lnTo>
                  <a:lnTo>
                    <a:pt x="17" y="34"/>
                  </a:lnTo>
                  <a:lnTo>
                    <a:pt x="24" y="33"/>
                  </a:lnTo>
                  <a:lnTo>
                    <a:pt x="33" y="30"/>
                  </a:lnTo>
                  <a:lnTo>
                    <a:pt x="39" y="27"/>
                  </a:lnTo>
                  <a:lnTo>
                    <a:pt x="45" y="25"/>
                  </a:lnTo>
                  <a:lnTo>
                    <a:pt x="51" y="21"/>
                  </a:lnTo>
                  <a:lnTo>
                    <a:pt x="57" y="15"/>
                  </a:lnTo>
                  <a:lnTo>
                    <a:pt x="50" y="12"/>
                  </a:lnTo>
                  <a:lnTo>
                    <a:pt x="60" y="12"/>
                  </a:lnTo>
                  <a:lnTo>
                    <a:pt x="60" y="0"/>
                  </a:lnTo>
                  <a:lnTo>
                    <a:pt x="52" y="9"/>
                  </a:lnTo>
                  <a:lnTo>
                    <a:pt x="6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8" name="Freeform 118"/>
            <p:cNvSpPr>
              <a:spLocks/>
            </p:cNvSpPr>
            <p:nvPr/>
          </p:nvSpPr>
          <p:spPr bwMode="auto">
            <a:xfrm>
              <a:off x="490" y="684"/>
              <a:ext cx="10" cy="317"/>
            </a:xfrm>
            <a:custGeom>
              <a:avLst/>
              <a:gdLst/>
              <a:ahLst/>
              <a:cxnLst>
                <a:cxn ang="0">
                  <a:pos x="2" y="308"/>
                </a:cxn>
                <a:cxn ang="0">
                  <a:pos x="10" y="305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305"/>
                </a:cxn>
                <a:cxn ang="0">
                  <a:pos x="7" y="303"/>
                </a:cxn>
                <a:cxn ang="0">
                  <a:pos x="2" y="308"/>
                </a:cxn>
                <a:cxn ang="0">
                  <a:pos x="10" y="317"/>
                </a:cxn>
                <a:cxn ang="0">
                  <a:pos x="10" y="305"/>
                </a:cxn>
                <a:cxn ang="0">
                  <a:pos x="2" y="308"/>
                </a:cxn>
              </a:cxnLst>
              <a:rect l="0" t="0" r="r" b="b"/>
              <a:pathLst>
                <a:path w="10" h="317">
                  <a:moveTo>
                    <a:pt x="2" y="308"/>
                  </a:moveTo>
                  <a:lnTo>
                    <a:pt x="10" y="305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5"/>
                  </a:lnTo>
                  <a:lnTo>
                    <a:pt x="7" y="303"/>
                  </a:lnTo>
                  <a:lnTo>
                    <a:pt x="2" y="308"/>
                  </a:lnTo>
                  <a:lnTo>
                    <a:pt x="10" y="317"/>
                  </a:lnTo>
                  <a:lnTo>
                    <a:pt x="10" y="305"/>
                  </a:lnTo>
                  <a:lnTo>
                    <a:pt x="2" y="3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9" name="Rectangle 119"/>
            <p:cNvSpPr>
              <a:spLocks noChangeArrowheads="1"/>
            </p:cNvSpPr>
            <p:nvPr/>
          </p:nvSpPr>
          <p:spPr bwMode="auto">
            <a:xfrm>
              <a:off x="599" y="775"/>
              <a:ext cx="1824" cy="295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0" name="Freeform 120"/>
            <p:cNvSpPr>
              <a:spLocks/>
            </p:cNvSpPr>
            <p:nvPr/>
          </p:nvSpPr>
          <p:spPr bwMode="auto">
            <a:xfrm>
              <a:off x="2418" y="769"/>
              <a:ext cx="9" cy="2963"/>
            </a:xfrm>
            <a:custGeom>
              <a:avLst/>
              <a:gdLst/>
              <a:ahLst/>
              <a:cxnLst>
                <a:cxn ang="0">
                  <a:pos x="5" y="11"/>
                </a:cxn>
                <a:cxn ang="0">
                  <a:pos x="0" y="6"/>
                </a:cxn>
                <a:cxn ang="0">
                  <a:pos x="0" y="2963"/>
                </a:cxn>
                <a:cxn ang="0">
                  <a:pos x="9" y="2963"/>
                </a:cxn>
                <a:cxn ang="0">
                  <a:pos x="9" y="6"/>
                </a:cxn>
                <a:cxn ang="0">
                  <a:pos x="5" y="0"/>
                </a:cxn>
                <a:cxn ang="0">
                  <a:pos x="9" y="6"/>
                </a:cxn>
                <a:cxn ang="0">
                  <a:pos x="9" y="0"/>
                </a:cxn>
                <a:cxn ang="0">
                  <a:pos x="5" y="0"/>
                </a:cxn>
                <a:cxn ang="0">
                  <a:pos x="5" y="11"/>
                </a:cxn>
              </a:cxnLst>
              <a:rect l="0" t="0" r="r" b="b"/>
              <a:pathLst>
                <a:path w="9" h="2963">
                  <a:moveTo>
                    <a:pt x="5" y="11"/>
                  </a:moveTo>
                  <a:lnTo>
                    <a:pt x="0" y="6"/>
                  </a:lnTo>
                  <a:lnTo>
                    <a:pt x="0" y="2963"/>
                  </a:lnTo>
                  <a:lnTo>
                    <a:pt x="9" y="2963"/>
                  </a:lnTo>
                  <a:lnTo>
                    <a:pt x="9" y="6"/>
                  </a:lnTo>
                  <a:lnTo>
                    <a:pt x="5" y="0"/>
                  </a:lnTo>
                  <a:lnTo>
                    <a:pt x="9" y="6"/>
                  </a:lnTo>
                  <a:lnTo>
                    <a:pt x="9" y="0"/>
                  </a:lnTo>
                  <a:lnTo>
                    <a:pt x="5" y="0"/>
                  </a:lnTo>
                  <a:lnTo>
                    <a:pt x="5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1" name="Freeform 121"/>
            <p:cNvSpPr>
              <a:spLocks/>
            </p:cNvSpPr>
            <p:nvPr/>
          </p:nvSpPr>
          <p:spPr bwMode="auto">
            <a:xfrm>
              <a:off x="594" y="769"/>
              <a:ext cx="1829" cy="11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5" y="11"/>
                </a:cxn>
                <a:cxn ang="0">
                  <a:pos x="1829" y="11"/>
                </a:cxn>
                <a:cxn ang="0">
                  <a:pos x="1829" y="0"/>
                </a:cxn>
                <a:cxn ang="0">
                  <a:pos x="5" y="0"/>
                </a:cxn>
                <a:cxn ang="0">
                  <a:pos x="0" y="6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10" y="6"/>
                </a:cxn>
              </a:cxnLst>
              <a:rect l="0" t="0" r="r" b="b"/>
              <a:pathLst>
                <a:path w="1829" h="11">
                  <a:moveTo>
                    <a:pt x="10" y="6"/>
                  </a:moveTo>
                  <a:lnTo>
                    <a:pt x="5" y="11"/>
                  </a:lnTo>
                  <a:lnTo>
                    <a:pt x="1829" y="11"/>
                  </a:lnTo>
                  <a:lnTo>
                    <a:pt x="1829" y="0"/>
                  </a:lnTo>
                  <a:lnTo>
                    <a:pt x="5" y="0"/>
                  </a:lnTo>
                  <a:lnTo>
                    <a:pt x="0" y="6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2" name="Freeform 122"/>
            <p:cNvSpPr>
              <a:spLocks/>
            </p:cNvSpPr>
            <p:nvPr/>
          </p:nvSpPr>
          <p:spPr bwMode="auto">
            <a:xfrm>
              <a:off x="594" y="775"/>
              <a:ext cx="10" cy="2963"/>
            </a:xfrm>
            <a:custGeom>
              <a:avLst/>
              <a:gdLst/>
              <a:ahLst/>
              <a:cxnLst>
                <a:cxn ang="0">
                  <a:pos x="5" y="2952"/>
                </a:cxn>
                <a:cxn ang="0">
                  <a:pos x="10" y="2957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2957"/>
                </a:cxn>
                <a:cxn ang="0">
                  <a:pos x="5" y="2963"/>
                </a:cxn>
                <a:cxn ang="0">
                  <a:pos x="0" y="2957"/>
                </a:cxn>
                <a:cxn ang="0">
                  <a:pos x="0" y="2963"/>
                </a:cxn>
                <a:cxn ang="0">
                  <a:pos x="5" y="2963"/>
                </a:cxn>
                <a:cxn ang="0">
                  <a:pos x="5" y="2952"/>
                </a:cxn>
              </a:cxnLst>
              <a:rect l="0" t="0" r="r" b="b"/>
              <a:pathLst>
                <a:path w="10" h="2963">
                  <a:moveTo>
                    <a:pt x="5" y="2952"/>
                  </a:moveTo>
                  <a:lnTo>
                    <a:pt x="10" y="2957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2957"/>
                  </a:lnTo>
                  <a:lnTo>
                    <a:pt x="5" y="2963"/>
                  </a:lnTo>
                  <a:lnTo>
                    <a:pt x="0" y="2957"/>
                  </a:lnTo>
                  <a:lnTo>
                    <a:pt x="0" y="2963"/>
                  </a:lnTo>
                  <a:lnTo>
                    <a:pt x="5" y="2963"/>
                  </a:lnTo>
                  <a:lnTo>
                    <a:pt x="5" y="29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3" name="Freeform 123"/>
            <p:cNvSpPr>
              <a:spLocks/>
            </p:cNvSpPr>
            <p:nvPr/>
          </p:nvSpPr>
          <p:spPr bwMode="auto">
            <a:xfrm>
              <a:off x="599" y="3727"/>
              <a:ext cx="1828" cy="11"/>
            </a:xfrm>
            <a:custGeom>
              <a:avLst/>
              <a:gdLst/>
              <a:ahLst/>
              <a:cxnLst>
                <a:cxn ang="0">
                  <a:pos x="1819" y="5"/>
                </a:cxn>
                <a:cxn ang="0">
                  <a:pos x="1824" y="0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1824" y="11"/>
                </a:cxn>
                <a:cxn ang="0">
                  <a:pos x="1828" y="5"/>
                </a:cxn>
                <a:cxn ang="0">
                  <a:pos x="1824" y="11"/>
                </a:cxn>
                <a:cxn ang="0">
                  <a:pos x="1828" y="11"/>
                </a:cxn>
                <a:cxn ang="0">
                  <a:pos x="1828" y="5"/>
                </a:cxn>
                <a:cxn ang="0">
                  <a:pos x="1819" y="5"/>
                </a:cxn>
              </a:cxnLst>
              <a:rect l="0" t="0" r="r" b="b"/>
              <a:pathLst>
                <a:path w="1828" h="11">
                  <a:moveTo>
                    <a:pt x="1819" y="5"/>
                  </a:moveTo>
                  <a:lnTo>
                    <a:pt x="1824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1824" y="11"/>
                  </a:lnTo>
                  <a:lnTo>
                    <a:pt x="1828" y="5"/>
                  </a:lnTo>
                  <a:lnTo>
                    <a:pt x="1824" y="11"/>
                  </a:lnTo>
                  <a:lnTo>
                    <a:pt x="1828" y="11"/>
                  </a:lnTo>
                  <a:lnTo>
                    <a:pt x="1828" y="5"/>
                  </a:lnTo>
                  <a:lnTo>
                    <a:pt x="1819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4" name="Rectangle 124"/>
            <p:cNvSpPr>
              <a:spLocks noChangeArrowheads="1"/>
            </p:cNvSpPr>
            <p:nvPr/>
          </p:nvSpPr>
          <p:spPr bwMode="auto">
            <a:xfrm>
              <a:off x="2614" y="775"/>
              <a:ext cx="1833" cy="295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5" name="Freeform 125"/>
            <p:cNvSpPr>
              <a:spLocks/>
            </p:cNvSpPr>
            <p:nvPr/>
          </p:nvSpPr>
          <p:spPr bwMode="auto">
            <a:xfrm>
              <a:off x="4442" y="769"/>
              <a:ext cx="10" cy="2963"/>
            </a:xfrm>
            <a:custGeom>
              <a:avLst/>
              <a:gdLst/>
              <a:ahLst/>
              <a:cxnLst>
                <a:cxn ang="0">
                  <a:pos x="5" y="11"/>
                </a:cxn>
                <a:cxn ang="0">
                  <a:pos x="0" y="6"/>
                </a:cxn>
                <a:cxn ang="0">
                  <a:pos x="0" y="2963"/>
                </a:cxn>
                <a:cxn ang="0">
                  <a:pos x="10" y="2963"/>
                </a:cxn>
                <a:cxn ang="0">
                  <a:pos x="10" y="6"/>
                </a:cxn>
                <a:cxn ang="0">
                  <a:pos x="5" y="0"/>
                </a:cxn>
                <a:cxn ang="0">
                  <a:pos x="10" y="6"/>
                </a:cxn>
                <a:cxn ang="0">
                  <a:pos x="10" y="0"/>
                </a:cxn>
                <a:cxn ang="0">
                  <a:pos x="5" y="0"/>
                </a:cxn>
                <a:cxn ang="0">
                  <a:pos x="5" y="11"/>
                </a:cxn>
              </a:cxnLst>
              <a:rect l="0" t="0" r="r" b="b"/>
              <a:pathLst>
                <a:path w="10" h="2963">
                  <a:moveTo>
                    <a:pt x="5" y="11"/>
                  </a:moveTo>
                  <a:lnTo>
                    <a:pt x="0" y="6"/>
                  </a:lnTo>
                  <a:lnTo>
                    <a:pt x="0" y="2963"/>
                  </a:lnTo>
                  <a:lnTo>
                    <a:pt x="10" y="2963"/>
                  </a:lnTo>
                  <a:lnTo>
                    <a:pt x="10" y="6"/>
                  </a:lnTo>
                  <a:lnTo>
                    <a:pt x="5" y="0"/>
                  </a:lnTo>
                  <a:lnTo>
                    <a:pt x="10" y="6"/>
                  </a:lnTo>
                  <a:lnTo>
                    <a:pt x="10" y="0"/>
                  </a:lnTo>
                  <a:lnTo>
                    <a:pt x="5" y="0"/>
                  </a:lnTo>
                  <a:lnTo>
                    <a:pt x="5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6" name="Freeform 126"/>
            <p:cNvSpPr>
              <a:spLocks/>
            </p:cNvSpPr>
            <p:nvPr/>
          </p:nvSpPr>
          <p:spPr bwMode="auto">
            <a:xfrm>
              <a:off x="2609" y="769"/>
              <a:ext cx="1838" cy="11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5" y="11"/>
                </a:cxn>
                <a:cxn ang="0">
                  <a:pos x="1838" y="11"/>
                </a:cxn>
                <a:cxn ang="0">
                  <a:pos x="1838" y="0"/>
                </a:cxn>
                <a:cxn ang="0">
                  <a:pos x="5" y="0"/>
                </a:cxn>
                <a:cxn ang="0">
                  <a:pos x="0" y="6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10" y="6"/>
                </a:cxn>
              </a:cxnLst>
              <a:rect l="0" t="0" r="r" b="b"/>
              <a:pathLst>
                <a:path w="1838" h="11">
                  <a:moveTo>
                    <a:pt x="10" y="6"/>
                  </a:moveTo>
                  <a:lnTo>
                    <a:pt x="5" y="11"/>
                  </a:lnTo>
                  <a:lnTo>
                    <a:pt x="1838" y="11"/>
                  </a:lnTo>
                  <a:lnTo>
                    <a:pt x="1838" y="0"/>
                  </a:lnTo>
                  <a:lnTo>
                    <a:pt x="5" y="0"/>
                  </a:lnTo>
                  <a:lnTo>
                    <a:pt x="0" y="6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7" name="Freeform 127"/>
            <p:cNvSpPr>
              <a:spLocks/>
            </p:cNvSpPr>
            <p:nvPr/>
          </p:nvSpPr>
          <p:spPr bwMode="auto">
            <a:xfrm>
              <a:off x="2609" y="775"/>
              <a:ext cx="10" cy="2963"/>
            </a:xfrm>
            <a:custGeom>
              <a:avLst/>
              <a:gdLst/>
              <a:ahLst/>
              <a:cxnLst>
                <a:cxn ang="0">
                  <a:pos x="5" y="2952"/>
                </a:cxn>
                <a:cxn ang="0">
                  <a:pos x="10" y="2957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2957"/>
                </a:cxn>
                <a:cxn ang="0">
                  <a:pos x="5" y="2963"/>
                </a:cxn>
                <a:cxn ang="0">
                  <a:pos x="0" y="2957"/>
                </a:cxn>
                <a:cxn ang="0">
                  <a:pos x="0" y="2963"/>
                </a:cxn>
                <a:cxn ang="0">
                  <a:pos x="5" y="2963"/>
                </a:cxn>
                <a:cxn ang="0">
                  <a:pos x="5" y="2952"/>
                </a:cxn>
              </a:cxnLst>
              <a:rect l="0" t="0" r="r" b="b"/>
              <a:pathLst>
                <a:path w="10" h="2963">
                  <a:moveTo>
                    <a:pt x="5" y="2952"/>
                  </a:moveTo>
                  <a:lnTo>
                    <a:pt x="10" y="2957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2957"/>
                  </a:lnTo>
                  <a:lnTo>
                    <a:pt x="5" y="2963"/>
                  </a:lnTo>
                  <a:lnTo>
                    <a:pt x="0" y="2957"/>
                  </a:lnTo>
                  <a:lnTo>
                    <a:pt x="0" y="2963"/>
                  </a:lnTo>
                  <a:lnTo>
                    <a:pt x="5" y="2963"/>
                  </a:lnTo>
                  <a:lnTo>
                    <a:pt x="5" y="29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8" name="Freeform 128"/>
            <p:cNvSpPr>
              <a:spLocks/>
            </p:cNvSpPr>
            <p:nvPr/>
          </p:nvSpPr>
          <p:spPr bwMode="auto">
            <a:xfrm>
              <a:off x="2614" y="3727"/>
              <a:ext cx="1838" cy="11"/>
            </a:xfrm>
            <a:custGeom>
              <a:avLst/>
              <a:gdLst/>
              <a:ahLst/>
              <a:cxnLst>
                <a:cxn ang="0">
                  <a:pos x="1828" y="5"/>
                </a:cxn>
                <a:cxn ang="0">
                  <a:pos x="1833" y="0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1833" y="11"/>
                </a:cxn>
                <a:cxn ang="0">
                  <a:pos x="1838" y="5"/>
                </a:cxn>
                <a:cxn ang="0">
                  <a:pos x="1833" y="11"/>
                </a:cxn>
                <a:cxn ang="0">
                  <a:pos x="1838" y="11"/>
                </a:cxn>
                <a:cxn ang="0">
                  <a:pos x="1838" y="5"/>
                </a:cxn>
                <a:cxn ang="0">
                  <a:pos x="1828" y="5"/>
                </a:cxn>
              </a:cxnLst>
              <a:rect l="0" t="0" r="r" b="b"/>
              <a:pathLst>
                <a:path w="1838" h="11">
                  <a:moveTo>
                    <a:pt x="1828" y="5"/>
                  </a:moveTo>
                  <a:lnTo>
                    <a:pt x="1833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1833" y="11"/>
                  </a:lnTo>
                  <a:lnTo>
                    <a:pt x="1838" y="5"/>
                  </a:lnTo>
                  <a:lnTo>
                    <a:pt x="1833" y="11"/>
                  </a:lnTo>
                  <a:lnTo>
                    <a:pt x="1838" y="11"/>
                  </a:lnTo>
                  <a:lnTo>
                    <a:pt x="1838" y="5"/>
                  </a:lnTo>
                  <a:lnTo>
                    <a:pt x="1828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9" name="Freeform 129"/>
            <p:cNvSpPr>
              <a:spLocks/>
            </p:cNvSpPr>
            <p:nvPr/>
          </p:nvSpPr>
          <p:spPr bwMode="auto">
            <a:xfrm>
              <a:off x="2396" y="3794"/>
              <a:ext cx="269" cy="86"/>
            </a:xfrm>
            <a:custGeom>
              <a:avLst/>
              <a:gdLst/>
              <a:ahLst/>
              <a:cxnLst>
                <a:cxn ang="0">
                  <a:pos x="269" y="74"/>
                </a:cxn>
                <a:cxn ang="0">
                  <a:pos x="258" y="65"/>
                </a:cxn>
                <a:cxn ang="0">
                  <a:pos x="242" y="55"/>
                </a:cxn>
                <a:cxn ang="0">
                  <a:pos x="224" y="42"/>
                </a:cxn>
                <a:cxn ang="0">
                  <a:pos x="205" y="30"/>
                </a:cxn>
                <a:cxn ang="0">
                  <a:pos x="183" y="19"/>
                </a:cxn>
                <a:cxn ang="0">
                  <a:pos x="162" y="10"/>
                </a:cxn>
                <a:cxn ang="0">
                  <a:pos x="143" y="3"/>
                </a:cxn>
                <a:cxn ang="0">
                  <a:pos x="126" y="0"/>
                </a:cxn>
                <a:cxn ang="0">
                  <a:pos x="110" y="2"/>
                </a:cxn>
                <a:cxn ang="0">
                  <a:pos x="94" y="7"/>
                </a:cxn>
                <a:cxn ang="0">
                  <a:pos x="80" y="13"/>
                </a:cxn>
                <a:cxn ang="0">
                  <a:pos x="64" y="24"/>
                </a:cxn>
                <a:cxn ang="0">
                  <a:pos x="50" y="34"/>
                </a:cxn>
                <a:cxn ang="0">
                  <a:pos x="34" y="47"/>
                </a:cxn>
                <a:cxn ang="0">
                  <a:pos x="17" y="60"/>
                </a:cxn>
                <a:cxn ang="0">
                  <a:pos x="0" y="74"/>
                </a:cxn>
                <a:cxn ang="0">
                  <a:pos x="1" y="77"/>
                </a:cxn>
                <a:cxn ang="0">
                  <a:pos x="6" y="79"/>
                </a:cxn>
                <a:cxn ang="0">
                  <a:pos x="16" y="78"/>
                </a:cxn>
                <a:cxn ang="0">
                  <a:pos x="29" y="68"/>
                </a:cxn>
                <a:cxn ang="0">
                  <a:pos x="39" y="59"/>
                </a:cxn>
                <a:cxn ang="0">
                  <a:pos x="50" y="51"/>
                </a:cxn>
                <a:cxn ang="0">
                  <a:pos x="60" y="43"/>
                </a:cxn>
                <a:cxn ang="0">
                  <a:pos x="73" y="35"/>
                </a:cxn>
                <a:cxn ang="0">
                  <a:pos x="86" y="30"/>
                </a:cxn>
                <a:cxn ang="0">
                  <a:pos x="99" y="26"/>
                </a:cxn>
                <a:cxn ang="0">
                  <a:pos x="111" y="24"/>
                </a:cxn>
                <a:cxn ang="0">
                  <a:pos x="123" y="22"/>
                </a:cxn>
                <a:cxn ang="0">
                  <a:pos x="137" y="24"/>
                </a:cxn>
                <a:cxn ang="0">
                  <a:pos x="153" y="28"/>
                </a:cxn>
                <a:cxn ang="0">
                  <a:pos x="172" y="34"/>
                </a:cxn>
                <a:cxn ang="0">
                  <a:pos x="190" y="42"/>
                </a:cxn>
                <a:cxn ang="0">
                  <a:pos x="210" y="50"/>
                </a:cxn>
                <a:cxn ang="0">
                  <a:pos x="226" y="59"/>
                </a:cxn>
                <a:cxn ang="0">
                  <a:pos x="241" y="68"/>
                </a:cxn>
                <a:cxn ang="0">
                  <a:pos x="252" y="77"/>
                </a:cxn>
                <a:cxn ang="0">
                  <a:pos x="264" y="86"/>
                </a:cxn>
                <a:cxn ang="0">
                  <a:pos x="269" y="83"/>
                </a:cxn>
                <a:cxn ang="0">
                  <a:pos x="269" y="78"/>
                </a:cxn>
                <a:cxn ang="0">
                  <a:pos x="269" y="74"/>
                </a:cxn>
              </a:cxnLst>
              <a:rect l="0" t="0" r="r" b="b"/>
              <a:pathLst>
                <a:path w="269" h="86">
                  <a:moveTo>
                    <a:pt x="269" y="74"/>
                  </a:moveTo>
                  <a:lnTo>
                    <a:pt x="258" y="65"/>
                  </a:lnTo>
                  <a:lnTo>
                    <a:pt x="242" y="55"/>
                  </a:lnTo>
                  <a:lnTo>
                    <a:pt x="224" y="42"/>
                  </a:lnTo>
                  <a:lnTo>
                    <a:pt x="205" y="30"/>
                  </a:lnTo>
                  <a:lnTo>
                    <a:pt x="183" y="19"/>
                  </a:lnTo>
                  <a:lnTo>
                    <a:pt x="162" y="10"/>
                  </a:lnTo>
                  <a:lnTo>
                    <a:pt x="143" y="3"/>
                  </a:lnTo>
                  <a:lnTo>
                    <a:pt x="126" y="0"/>
                  </a:lnTo>
                  <a:lnTo>
                    <a:pt x="110" y="2"/>
                  </a:lnTo>
                  <a:lnTo>
                    <a:pt x="94" y="7"/>
                  </a:lnTo>
                  <a:lnTo>
                    <a:pt x="80" y="13"/>
                  </a:lnTo>
                  <a:lnTo>
                    <a:pt x="64" y="24"/>
                  </a:lnTo>
                  <a:lnTo>
                    <a:pt x="50" y="34"/>
                  </a:lnTo>
                  <a:lnTo>
                    <a:pt x="34" y="47"/>
                  </a:lnTo>
                  <a:lnTo>
                    <a:pt x="17" y="60"/>
                  </a:lnTo>
                  <a:lnTo>
                    <a:pt x="0" y="74"/>
                  </a:lnTo>
                  <a:lnTo>
                    <a:pt x="1" y="77"/>
                  </a:lnTo>
                  <a:lnTo>
                    <a:pt x="6" y="79"/>
                  </a:lnTo>
                  <a:lnTo>
                    <a:pt x="16" y="78"/>
                  </a:lnTo>
                  <a:lnTo>
                    <a:pt x="29" y="68"/>
                  </a:lnTo>
                  <a:lnTo>
                    <a:pt x="39" y="59"/>
                  </a:lnTo>
                  <a:lnTo>
                    <a:pt x="50" y="51"/>
                  </a:lnTo>
                  <a:lnTo>
                    <a:pt x="60" y="43"/>
                  </a:lnTo>
                  <a:lnTo>
                    <a:pt x="73" y="35"/>
                  </a:lnTo>
                  <a:lnTo>
                    <a:pt x="86" y="30"/>
                  </a:lnTo>
                  <a:lnTo>
                    <a:pt x="99" y="26"/>
                  </a:lnTo>
                  <a:lnTo>
                    <a:pt x="111" y="24"/>
                  </a:lnTo>
                  <a:lnTo>
                    <a:pt x="123" y="22"/>
                  </a:lnTo>
                  <a:lnTo>
                    <a:pt x="137" y="24"/>
                  </a:lnTo>
                  <a:lnTo>
                    <a:pt x="153" y="28"/>
                  </a:lnTo>
                  <a:lnTo>
                    <a:pt x="172" y="34"/>
                  </a:lnTo>
                  <a:lnTo>
                    <a:pt x="190" y="42"/>
                  </a:lnTo>
                  <a:lnTo>
                    <a:pt x="210" y="50"/>
                  </a:lnTo>
                  <a:lnTo>
                    <a:pt x="226" y="59"/>
                  </a:lnTo>
                  <a:lnTo>
                    <a:pt x="241" y="68"/>
                  </a:lnTo>
                  <a:lnTo>
                    <a:pt x="252" y="77"/>
                  </a:lnTo>
                  <a:lnTo>
                    <a:pt x="264" y="86"/>
                  </a:lnTo>
                  <a:lnTo>
                    <a:pt x="269" y="83"/>
                  </a:lnTo>
                  <a:lnTo>
                    <a:pt x="269" y="78"/>
                  </a:lnTo>
                  <a:lnTo>
                    <a:pt x="269" y="74"/>
                  </a:lnTo>
                  <a:close/>
                </a:path>
              </a:pathLst>
            </a:custGeom>
            <a:solidFill>
              <a:srgbClr val="BFCC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0" name="Freeform 130"/>
            <p:cNvSpPr>
              <a:spLocks/>
            </p:cNvSpPr>
            <p:nvPr/>
          </p:nvSpPr>
          <p:spPr bwMode="auto">
            <a:xfrm>
              <a:off x="2522" y="3789"/>
              <a:ext cx="145" cy="83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0" y="11"/>
                </a:cxn>
                <a:cxn ang="0">
                  <a:pos x="17" y="12"/>
                </a:cxn>
                <a:cxn ang="0">
                  <a:pos x="35" y="18"/>
                </a:cxn>
                <a:cxn ang="0">
                  <a:pos x="56" y="27"/>
                </a:cxn>
                <a:cxn ang="0">
                  <a:pos x="77" y="39"/>
                </a:cxn>
                <a:cxn ang="0">
                  <a:pos x="96" y="51"/>
                </a:cxn>
                <a:cxn ang="0">
                  <a:pos x="114" y="64"/>
                </a:cxn>
                <a:cxn ang="0">
                  <a:pos x="130" y="74"/>
                </a:cxn>
                <a:cxn ang="0">
                  <a:pos x="140" y="83"/>
                </a:cxn>
                <a:cxn ang="0">
                  <a:pos x="145" y="75"/>
                </a:cxn>
                <a:cxn ang="0">
                  <a:pos x="134" y="66"/>
                </a:cxn>
                <a:cxn ang="0">
                  <a:pos x="119" y="56"/>
                </a:cxn>
                <a:cxn ang="0">
                  <a:pos x="100" y="43"/>
                </a:cxn>
                <a:cxn ang="0">
                  <a:pos x="80" y="31"/>
                </a:cxn>
                <a:cxn ang="0">
                  <a:pos x="58" y="20"/>
                </a:cxn>
                <a:cxn ang="0">
                  <a:pos x="37" y="11"/>
                </a:cxn>
                <a:cxn ang="0">
                  <a:pos x="17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145" h="83">
                  <a:moveTo>
                    <a:pt x="0" y="11"/>
                  </a:moveTo>
                  <a:lnTo>
                    <a:pt x="0" y="11"/>
                  </a:lnTo>
                  <a:lnTo>
                    <a:pt x="17" y="12"/>
                  </a:lnTo>
                  <a:lnTo>
                    <a:pt x="35" y="18"/>
                  </a:lnTo>
                  <a:lnTo>
                    <a:pt x="56" y="27"/>
                  </a:lnTo>
                  <a:lnTo>
                    <a:pt x="77" y="39"/>
                  </a:lnTo>
                  <a:lnTo>
                    <a:pt x="96" y="51"/>
                  </a:lnTo>
                  <a:lnTo>
                    <a:pt x="114" y="64"/>
                  </a:lnTo>
                  <a:lnTo>
                    <a:pt x="130" y="74"/>
                  </a:lnTo>
                  <a:lnTo>
                    <a:pt x="140" y="83"/>
                  </a:lnTo>
                  <a:lnTo>
                    <a:pt x="145" y="75"/>
                  </a:lnTo>
                  <a:lnTo>
                    <a:pt x="134" y="66"/>
                  </a:lnTo>
                  <a:lnTo>
                    <a:pt x="119" y="56"/>
                  </a:lnTo>
                  <a:lnTo>
                    <a:pt x="100" y="43"/>
                  </a:lnTo>
                  <a:lnTo>
                    <a:pt x="80" y="31"/>
                  </a:lnTo>
                  <a:lnTo>
                    <a:pt x="58" y="20"/>
                  </a:lnTo>
                  <a:lnTo>
                    <a:pt x="37" y="11"/>
                  </a:lnTo>
                  <a:lnTo>
                    <a:pt x="17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1" name="Freeform 131"/>
            <p:cNvSpPr>
              <a:spLocks/>
            </p:cNvSpPr>
            <p:nvPr/>
          </p:nvSpPr>
          <p:spPr bwMode="auto">
            <a:xfrm>
              <a:off x="2392" y="3789"/>
              <a:ext cx="130" cy="83"/>
            </a:xfrm>
            <a:custGeom>
              <a:avLst/>
              <a:gdLst/>
              <a:ahLst/>
              <a:cxnLst>
                <a:cxn ang="0">
                  <a:pos x="8" y="78"/>
                </a:cxn>
                <a:cxn ang="0">
                  <a:pos x="6" y="83"/>
                </a:cxn>
                <a:cxn ang="0">
                  <a:pos x="23" y="69"/>
                </a:cxn>
                <a:cxn ang="0">
                  <a:pos x="40" y="56"/>
                </a:cxn>
                <a:cxn ang="0">
                  <a:pos x="56" y="43"/>
                </a:cxn>
                <a:cxn ang="0">
                  <a:pos x="71" y="33"/>
                </a:cxn>
                <a:cxn ang="0">
                  <a:pos x="85" y="22"/>
                </a:cxn>
                <a:cxn ang="0">
                  <a:pos x="100" y="16"/>
                </a:cxn>
                <a:cxn ang="0">
                  <a:pos x="114" y="11"/>
                </a:cxn>
                <a:cxn ang="0">
                  <a:pos x="130" y="11"/>
                </a:cxn>
                <a:cxn ang="0">
                  <a:pos x="130" y="0"/>
                </a:cxn>
                <a:cxn ang="0">
                  <a:pos x="114" y="3"/>
                </a:cxn>
                <a:cxn ang="0">
                  <a:pos x="97" y="8"/>
                </a:cxn>
                <a:cxn ang="0">
                  <a:pos x="83" y="15"/>
                </a:cxn>
                <a:cxn ang="0">
                  <a:pos x="66" y="25"/>
                </a:cxn>
                <a:cxn ang="0">
                  <a:pos x="51" y="35"/>
                </a:cxn>
                <a:cxn ang="0">
                  <a:pos x="35" y="48"/>
                </a:cxn>
                <a:cxn ang="0">
                  <a:pos x="18" y="61"/>
                </a:cxn>
                <a:cxn ang="0">
                  <a:pos x="1" y="75"/>
                </a:cxn>
                <a:cxn ang="0">
                  <a:pos x="0" y="81"/>
                </a:cxn>
                <a:cxn ang="0">
                  <a:pos x="8" y="78"/>
                </a:cxn>
              </a:cxnLst>
              <a:rect l="0" t="0" r="r" b="b"/>
              <a:pathLst>
                <a:path w="130" h="83">
                  <a:moveTo>
                    <a:pt x="8" y="78"/>
                  </a:moveTo>
                  <a:lnTo>
                    <a:pt x="6" y="83"/>
                  </a:lnTo>
                  <a:lnTo>
                    <a:pt x="23" y="69"/>
                  </a:lnTo>
                  <a:lnTo>
                    <a:pt x="40" y="56"/>
                  </a:lnTo>
                  <a:lnTo>
                    <a:pt x="56" y="43"/>
                  </a:lnTo>
                  <a:lnTo>
                    <a:pt x="71" y="33"/>
                  </a:lnTo>
                  <a:lnTo>
                    <a:pt x="85" y="22"/>
                  </a:lnTo>
                  <a:lnTo>
                    <a:pt x="100" y="16"/>
                  </a:lnTo>
                  <a:lnTo>
                    <a:pt x="114" y="11"/>
                  </a:lnTo>
                  <a:lnTo>
                    <a:pt x="130" y="11"/>
                  </a:lnTo>
                  <a:lnTo>
                    <a:pt x="130" y="0"/>
                  </a:lnTo>
                  <a:lnTo>
                    <a:pt x="114" y="3"/>
                  </a:lnTo>
                  <a:lnTo>
                    <a:pt x="97" y="8"/>
                  </a:lnTo>
                  <a:lnTo>
                    <a:pt x="83" y="15"/>
                  </a:lnTo>
                  <a:lnTo>
                    <a:pt x="66" y="25"/>
                  </a:lnTo>
                  <a:lnTo>
                    <a:pt x="51" y="35"/>
                  </a:lnTo>
                  <a:lnTo>
                    <a:pt x="35" y="48"/>
                  </a:lnTo>
                  <a:lnTo>
                    <a:pt x="18" y="61"/>
                  </a:lnTo>
                  <a:lnTo>
                    <a:pt x="1" y="75"/>
                  </a:lnTo>
                  <a:lnTo>
                    <a:pt x="0" y="81"/>
                  </a:lnTo>
                  <a:lnTo>
                    <a:pt x="8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2" name="Freeform 132"/>
            <p:cNvSpPr>
              <a:spLocks/>
            </p:cNvSpPr>
            <p:nvPr/>
          </p:nvSpPr>
          <p:spPr bwMode="auto">
            <a:xfrm>
              <a:off x="2392" y="3859"/>
              <a:ext cx="35" cy="18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31" y="0"/>
                </a:cxn>
                <a:cxn ang="0">
                  <a:pos x="18" y="9"/>
                </a:cxn>
                <a:cxn ang="0">
                  <a:pos x="10" y="11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0" y="11"/>
                </a:cxn>
                <a:cxn ang="0">
                  <a:pos x="3" y="16"/>
                </a:cxn>
                <a:cxn ang="0">
                  <a:pos x="10" y="18"/>
                </a:cxn>
                <a:cxn ang="0">
                  <a:pos x="21" y="17"/>
                </a:cxn>
                <a:cxn ang="0">
                  <a:pos x="35" y="5"/>
                </a:cxn>
                <a:cxn ang="0">
                  <a:pos x="35" y="5"/>
                </a:cxn>
                <a:cxn ang="0">
                  <a:pos x="31" y="0"/>
                </a:cxn>
              </a:cxnLst>
              <a:rect l="0" t="0" r="r" b="b"/>
              <a:pathLst>
                <a:path w="35" h="18">
                  <a:moveTo>
                    <a:pt x="31" y="0"/>
                  </a:moveTo>
                  <a:lnTo>
                    <a:pt x="31" y="0"/>
                  </a:lnTo>
                  <a:lnTo>
                    <a:pt x="18" y="9"/>
                  </a:lnTo>
                  <a:lnTo>
                    <a:pt x="10" y="11"/>
                  </a:lnTo>
                  <a:lnTo>
                    <a:pt x="8" y="8"/>
                  </a:lnTo>
                  <a:lnTo>
                    <a:pt x="8" y="8"/>
                  </a:lnTo>
                  <a:lnTo>
                    <a:pt x="0" y="11"/>
                  </a:lnTo>
                  <a:lnTo>
                    <a:pt x="3" y="16"/>
                  </a:lnTo>
                  <a:lnTo>
                    <a:pt x="10" y="18"/>
                  </a:lnTo>
                  <a:lnTo>
                    <a:pt x="21" y="17"/>
                  </a:lnTo>
                  <a:lnTo>
                    <a:pt x="35" y="5"/>
                  </a:lnTo>
                  <a:lnTo>
                    <a:pt x="35" y="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3" name="Freeform 133"/>
            <p:cNvSpPr>
              <a:spLocks/>
            </p:cNvSpPr>
            <p:nvPr/>
          </p:nvSpPr>
          <p:spPr bwMode="auto">
            <a:xfrm>
              <a:off x="2423" y="3811"/>
              <a:ext cx="96" cy="53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96" y="0"/>
                </a:cxn>
                <a:cxn ang="0">
                  <a:pos x="84" y="3"/>
                </a:cxn>
                <a:cxn ang="0">
                  <a:pos x="72" y="5"/>
                </a:cxn>
                <a:cxn ang="0">
                  <a:pos x="58" y="9"/>
                </a:cxn>
                <a:cxn ang="0">
                  <a:pos x="44" y="15"/>
                </a:cxn>
                <a:cxn ang="0">
                  <a:pos x="31" y="22"/>
                </a:cxn>
                <a:cxn ang="0">
                  <a:pos x="20" y="30"/>
                </a:cxn>
                <a:cxn ang="0">
                  <a:pos x="9" y="38"/>
                </a:cxn>
                <a:cxn ang="0">
                  <a:pos x="0" y="48"/>
                </a:cxn>
                <a:cxn ang="0">
                  <a:pos x="4" y="53"/>
                </a:cxn>
                <a:cxn ang="0">
                  <a:pos x="14" y="46"/>
                </a:cxn>
                <a:cxn ang="0">
                  <a:pos x="25" y="38"/>
                </a:cxn>
                <a:cxn ang="0">
                  <a:pos x="36" y="30"/>
                </a:cxn>
                <a:cxn ang="0">
                  <a:pos x="47" y="22"/>
                </a:cxn>
                <a:cxn ang="0">
                  <a:pos x="60" y="17"/>
                </a:cxn>
                <a:cxn ang="0">
                  <a:pos x="72" y="13"/>
                </a:cxn>
                <a:cxn ang="0">
                  <a:pos x="84" y="11"/>
                </a:cxn>
                <a:cxn ang="0">
                  <a:pos x="96" y="11"/>
                </a:cxn>
                <a:cxn ang="0">
                  <a:pos x="96" y="11"/>
                </a:cxn>
                <a:cxn ang="0">
                  <a:pos x="96" y="0"/>
                </a:cxn>
              </a:cxnLst>
              <a:rect l="0" t="0" r="r" b="b"/>
              <a:pathLst>
                <a:path w="96" h="53">
                  <a:moveTo>
                    <a:pt x="96" y="0"/>
                  </a:moveTo>
                  <a:lnTo>
                    <a:pt x="96" y="0"/>
                  </a:lnTo>
                  <a:lnTo>
                    <a:pt x="84" y="3"/>
                  </a:lnTo>
                  <a:lnTo>
                    <a:pt x="72" y="5"/>
                  </a:lnTo>
                  <a:lnTo>
                    <a:pt x="58" y="9"/>
                  </a:lnTo>
                  <a:lnTo>
                    <a:pt x="44" y="15"/>
                  </a:lnTo>
                  <a:lnTo>
                    <a:pt x="31" y="22"/>
                  </a:lnTo>
                  <a:lnTo>
                    <a:pt x="20" y="30"/>
                  </a:lnTo>
                  <a:lnTo>
                    <a:pt x="9" y="38"/>
                  </a:lnTo>
                  <a:lnTo>
                    <a:pt x="0" y="48"/>
                  </a:lnTo>
                  <a:lnTo>
                    <a:pt x="4" y="53"/>
                  </a:lnTo>
                  <a:lnTo>
                    <a:pt x="14" y="46"/>
                  </a:lnTo>
                  <a:lnTo>
                    <a:pt x="25" y="38"/>
                  </a:lnTo>
                  <a:lnTo>
                    <a:pt x="36" y="30"/>
                  </a:lnTo>
                  <a:lnTo>
                    <a:pt x="47" y="22"/>
                  </a:lnTo>
                  <a:lnTo>
                    <a:pt x="60" y="17"/>
                  </a:lnTo>
                  <a:lnTo>
                    <a:pt x="72" y="13"/>
                  </a:lnTo>
                  <a:lnTo>
                    <a:pt x="84" y="11"/>
                  </a:lnTo>
                  <a:lnTo>
                    <a:pt x="96" y="11"/>
                  </a:lnTo>
                  <a:lnTo>
                    <a:pt x="96" y="11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4" name="Freeform 134"/>
            <p:cNvSpPr>
              <a:spLocks/>
            </p:cNvSpPr>
            <p:nvPr/>
          </p:nvSpPr>
          <p:spPr bwMode="auto">
            <a:xfrm>
              <a:off x="2519" y="3811"/>
              <a:ext cx="131" cy="62"/>
            </a:xfrm>
            <a:custGeom>
              <a:avLst/>
              <a:gdLst/>
              <a:ahLst/>
              <a:cxnLst>
                <a:cxn ang="0">
                  <a:pos x="131" y="57"/>
                </a:cxn>
                <a:cxn ang="0">
                  <a:pos x="131" y="57"/>
                </a:cxn>
                <a:cxn ang="0">
                  <a:pos x="120" y="47"/>
                </a:cxn>
                <a:cxn ang="0">
                  <a:pos x="105" y="38"/>
                </a:cxn>
                <a:cxn ang="0">
                  <a:pos x="88" y="29"/>
                </a:cxn>
                <a:cxn ang="0">
                  <a:pos x="68" y="21"/>
                </a:cxn>
                <a:cxn ang="0">
                  <a:pos x="50" y="13"/>
                </a:cxn>
                <a:cxn ang="0">
                  <a:pos x="31" y="7"/>
                </a:cxn>
                <a:cxn ang="0">
                  <a:pos x="14" y="3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14" y="11"/>
                </a:cxn>
                <a:cxn ang="0">
                  <a:pos x="28" y="15"/>
                </a:cxn>
                <a:cxn ang="0">
                  <a:pos x="48" y="21"/>
                </a:cxn>
                <a:cxn ang="0">
                  <a:pos x="66" y="29"/>
                </a:cxn>
                <a:cxn ang="0">
                  <a:pos x="85" y="37"/>
                </a:cxn>
                <a:cxn ang="0">
                  <a:pos x="102" y="46"/>
                </a:cxn>
                <a:cxn ang="0">
                  <a:pos x="116" y="55"/>
                </a:cxn>
                <a:cxn ang="0">
                  <a:pos x="126" y="62"/>
                </a:cxn>
                <a:cxn ang="0">
                  <a:pos x="126" y="62"/>
                </a:cxn>
                <a:cxn ang="0">
                  <a:pos x="131" y="57"/>
                </a:cxn>
              </a:cxnLst>
              <a:rect l="0" t="0" r="r" b="b"/>
              <a:pathLst>
                <a:path w="131" h="62">
                  <a:moveTo>
                    <a:pt x="131" y="57"/>
                  </a:moveTo>
                  <a:lnTo>
                    <a:pt x="131" y="57"/>
                  </a:lnTo>
                  <a:lnTo>
                    <a:pt x="120" y="47"/>
                  </a:lnTo>
                  <a:lnTo>
                    <a:pt x="105" y="38"/>
                  </a:lnTo>
                  <a:lnTo>
                    <a:pt x="88" y="29"/>
                  </a:lnTo>
                  <a:lnTo>
                    <a:pt x="68" y="21"/>
                  </a:lnTo>
                  <a:lnTo>
                    <a:pt x="50" y="13"/>
                  </a:lnTo>
                  <a:lnTo>
                    <a:pt x="31" y="7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11"/>
                  </a:lnTo>
                  <a:lnTo>
                    <a:pt x="14" y="11"/>
                  </a:lnTo>
                  <a:lnTo>
                    <a:pt x="28" y="15"/>
                  </a:lnTo>
                  <a:lnTo>
                    <a:pt x="48" y="21"/>
                  </a:lnTo>
                  <a:lnTo>
                    <a:pt x="66" y="29"/>
                  </a:lnTo>
                  <a:lnTo>
                    <a:pt x="85" y="37"/>
                  </a:lnTo>
                  <a:lnTo>
                    <a:pt x="102" y="46"/>
                  </a:lnTo>
                  <a:lnTo>
                    <a:pt x="116" y="55"/>
                  </a:lnTo>
                  <a:lnTo>
                    <a:pt x="126" y="62"/>
                  </a:lnTo>
                  <a:lnTo>
                    <a:pt x="126" y="62"/>
                  </a:lnTo>
                  <a:lnTo>
                    <a:pt x="131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5" name="Freeform 135"/>
            <p:cNvSpPr>
              <a:spLocks/>
            </p:cNvSpPr>
            <p:nvPr/>
          </p:nvSpPr>
          <p:spPr bwMode="auto">
            <a:xfrm>
              <a:off x="2645" y="3864"/>
              <a:ext cx="25" cy="20"/>
            </a:xfrm>
            <a:custGeom>
              <a:avLst/>
              <a:gdLst/>
              <a:ahLst/>
              <a:cxnLst>
                <a:cxn ang="0">
                  <a:pos x="17" y="8"/>
                </a:cxn>
                <a:cxn ang="0">
                  <a:pos x="16" y="4"/>
                </a:cxn>
                <a:cxn ang="0">
                  <a:pos x="15" y="8"/>
                </a:cxn>
                <a:cxn ang="0">
                  <a:pos x="16" y="11"/>
                </a:cxn>
                <a:cxn ang="0">
                  <a:pos x="16" y="12"/>
                </a:cxn>
                <a:cxn ang="0">
                  <a:pos x="5" y="4"/>
                </a:cxn>
                <a:cxn ang="0">
                  <a:pos x="0" y="9"/>
                </a:cxn>
                <a:cxn ang="0">
                  <a:pos x="14" y="20"/>
                </a:cxn>
                <a:cxn ang="0">
                  <a:pos x="24" y="16"/>
                </a:cxn>
                <a:cxn ang="0">
                  <a:pos x="25" y="8"/>
                </a:cxn>
                <a:cxn ang="0">
                  <a:pos x="24" y="4"/>
                </a:cxn>
                <a:cxn ang="0">
                  <a:pos x="22" y="0"/>
                </a:cxn>
                <a:cxn ang="0">
                  <a:pos x="24" y="4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17" y="8"/>
                </a:cxn>
              </a:cxnLst>
              <a:rect l="0" t="0" r="r" b="b"/>
              <a:pathLst>
                <a:path w="25" h="20">
                  <a:moveTo>
                    <a:pt x="17" y="8"/>
                  </a:moveTo>
                  <a:lnTo>
                    <a:pt x="16" y="4"/>
                  </a:lnTo>
                  <a:lnTo>
                    <a:pt x="15" y="8"/>
                  </a:lnTo>
                  <a:lnTo>
                    <a:pt x="16" y="11"/>
                  </a:lnTo>
                  <a:lnTo>
                    <a:pt x="16" y="12"/>
                  </a:lnTo>
                  <a:lnTo>
                    <a:pt x="5" y="4"/>
                  </a:lnTo>
                  <a:lnTo>
                    <a:pt x="0" y="9"/>
                  </a:lnTo>
                  <a:lnTo>
                    <a:pt x="14" y="20"/>
                  </a:lnTo>
                  <a:lnTo>
                    <a:pt x="24" y="16"/>
                  </a:lnTo>
                  <a:lnTo>
                    <a:pt x="25" y="8"/>
                  </a:lnTo>
                  <a:lnTo>
                    <a:pt x="24" y="4"/>
                  </a:lnTo>
                  <a:lnTo>
                    <a:pt x="22" y="0"/>
                  </a:lnTo>
                  <a:lnTo>
                    <a:pt x="24" y="4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17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6" name="Freeform 136"/>
            <p:cNvSpPr>
              <a:spLocks/>
            </p:cNvSpPr>
            <p:nvPr/>
          </p:nvSpPr>
          <p:spPr bwMode="auto">
            <a:xfrm>
              <a:off x="2396" y="3816"/>
              <a:ext cx="269" cy="81"/>
            </a:xfrm>
            <a:custGeom>
              <a:avLst/>
              <a:gdLst/>
              <a:ahLst/>
              <a:cxnLst>
                <a:cxn ang="0">
                  <a:pos x="269" y="52"/>
                </a:cxn>
                <a:cxn ang="0">
                  <a:pos x="269" y="56"/>
                </a:cxn>
                <a:cxn ang="0">
                  <a:pos x="269" y="61"/>
                </a:cxn>
                <a:cxn ang="0">
                  <a:pos x="264" y="64"/>
                </a:cxn>
                <a:cxn ang="0">
                  <a:pos x="252" y="55"/>
                </a:cxn>
                <a:cxn ang="0">
                  <a:pos x="241" y="46"/>
                </a:cxn>
                <a:cxn ang="0">
                  <a:pos x="226" y="37"/>
                </a:cxn>
                <a:cxn ang="0">
                  <a:pos x="210" y="28"/>
                </a:cxn>
                <a:cxn ang="0">
                  <a:pos x="190" y="20"/>
                </a:cxn>
                <a:cxn ang="0">
                  <a:pos x="172" y="12"/>
                </a:cxn>
                <a:cxn ang="0">
                  <a:pos x="153" y="6"/>
                </a:cxn>
                <a:cxn ang="0">
                  <a:pos x="137" y="2"/>
                </a:cxn>
                <a:cxn ang="0">
                  <a:pos x="123" y="0"/>
                </a:cxn>
                <a:cxn ang="0">
                  <a:pos x="111" y="2"/>
                </a:cxn>
                <a:cxn ang="0">
                  <a:pos x="99" y="4"/>
                </a:cxn>
                <a:cxn ang="0">
                  <a:pos x="86" y="8"/>
                </a:cxn>
                <a:cxn ang="0">
                  <a:pos x="73" y="13"/>
                </a:cxn>
                <a:cxn ang="0">
                  <a:pos x="60" y="21"/>
                </a:cxn>
                <a:cxn ang="0">
                  <a:pos x="50" y="29"/>
                </a:cxn>
                <a:cxn ang="0">
                  <a:pos x="39" y="37"/>
                </a:cxn>
                <a:cxn ang="0">
                  <a:pos x="29" y="46"/>
                </a:cxn>
                <a:cxn ang="0">
                  <a:pos x="16" y="56"/>
                </a:cxn>
                <a:cxn ang="0">
                  <a:pos x="6" y="57"/>
                </a:cxn>
                <a:cxn ang="0">
                  <a:pos x="1" y="55"/>
                </a:cxn>
                <a:cxn ang="0">
                  <a:pos x="0" y="52"/>
                </a:cxn>
                <a:cxn ang="0">
                  <a:pos x="1" y="60"/>
                </a:cxn>
                <a:cxn ang="0">
                  <a:pos x="11" y="65"/>
                </a:cxn>
                <a:cxn ang="0">
                  <a:pos x="27" y="70"/>
                </a:cxn>
                <a:cxn ang="0">
                  <a:pos x="47" y="74"/>
                </a:cxn>
                <a:cxn ang="0">
                  <a:pos x="69" y="77"/>
                </a:cxn>
                <a:cxn ang="0">
                  <a:pos x="91" y="79"/>
                </a:cxn>
                <a:cxn ang="0">
                  <a:pos x="111" y="81"/>
                </a:cxn>
                <a:cxn ang="0">
                  <a:pos x="128" y="81"/>
                </a:cxn>
                <a:cxn ang="0">
                  <a:pos x="146" y="81"/>
                </a:cxn>
                <a:cxn ang="0">
                  <a:pos x="168" y="81"/>
                </a:cxn>
                <a:cxn ang="0">
                  <a:pos x="194" y="79"/>
                </a:cxn>
                <a:cxn ang="0">
                  <a:pos x="218" y="78"/>
                </a:cxn>
                <a:cxn ang="0">
                  <a:pos x="241" y="74"/>
                </a:cxn>
                <a:cxn ang="0">
                  <a:pos x="258" y="69"/>
                </a:cxn>
                <a:cxn ang="0">
                  <a:pos x="268" y="63"/>
                </a:cxn>
                <a:cxn ang="0">
                  <a:pos x="269" y="52"/>
                </a:cxn>
              </a:cxnLst>
              <a:rect l="0" t="0" r="r" b="b"/>
              <a:pathLst>
                <a:path w="269" h="81">
                  <a:moveTo>
                    <a:pt x="269" y="52"/>
                  </a:moveTo>
                  <a:lnTo>
                    <a:pt x="269" y="56"/>
                  </a:lnTo>
                  <a:lnTo>
                    <a:pt x="269" y="61"/>
                  </a:lnTo>
                  <a:lnTo>
                    <a:pt x="264" y="64"/>
                  </a:lnTo>
                  <a:lnTo>
                    <a:pt x="252" y="55"/>
                  </a:lnTo>
                  <a:lnTo>
                    <a:pt x="241" y="46"/>
                  </a:lnTo>
                  <a:lnTo>
                    <a:pt x="226" y="37"/>
                  </a:lnTo>
                  <a:lnTo>
                    <a:pt x="210" y="28"/>
                  </a:lnTo>
                  <a:lnTo>
                    <a:pt x="190" y="20"/>
                  </a:lnTo>
                  <a:lnTo>
                    <a:pt x="172" y="12"/>
                  </a:lnTo>
                  <a:lnTo>
                    <a:pt x="153" y="6"/>
                  </a:lnTo>
                  <a:lnTo>
                    <a:pt x="137" y="2"/>
                  </a:lnTo>
                  <a:lnTo>
                    <a:pt x="123" y="0"/>
                  </a:lnTo>
                  <a:lnTo>
                    <a:pt x="111" y="2"/>
                  </a:lnTo>
                  <a:lnTo>
                    <a:pt x="99" y="4"/>
                  </a:lnTo>
                  <a:lnTo>
                    <a:pt x="86" y="8"/>
                  </a:lnTo>
                  <a:lnTo>
                    <a:pt x="73" y="13"/>
                  </a:lnTo>
                  <a:lnTo>
                    <a:pt x="60" y="21"/>
                  </a:lnTo>
                  <a:lnTo>
                    <a:pt x="50" y="29"/>
                  </a:lnTo>
                  <a:lnTo>
                    <a:pt x="39" y="37"/>
                  </a:lnTo>
                  <a:lnTo>
                    <a:pt x="29" y="46"/>
                  </a:lnTo>
                  <a:lnTo>
                    <a:pt x="16" y="56"/>
                  </a:lnTo>
                  <a:lnTo>
                    <a:pt x="6" y="57"/>
                  </a:lnTo>
                  <a:lnTo>
                    <a:pt x="1" y="55"/>
                  </a:lnTo>
                  <a:lnTo>
                    <a:pt x="0" y="52"/>
                  </a:lnTo>
                  <a:lnTo>
                    <a:pt x="1" y="60"/>
                  </a:lnTo>
                  <a:lnTo>
                    <a:pt x="11" y="65"/>
                  </a:lnTo>
                  <a:lnTo>
                    <a:pt x="27" y="70"/>
                  </a:lnTo>
                  <a:lnTo>
                    <a:pt x="47" y="74"/>
                  </a:lnTo>
                  <a:lnTo>
                    <a:pt x="69" y="77"/>
                  </a:lnTo>
                  <a:lnTo>
                    <a:pt x="91" y="79"/>
                  </a:lnTo>
                  <a:lnTo>
                    <a:pt x="111" y="81"/>
                  </a:lnTo>
                  <a:lnTo>
                    <a:pt x="128" y="81"/>
                  </a:lnTo>
                  <a:lnTo>
                    <a:pt x="146" y="81"/>
                  </a:lnTo>
                  <a:lnTo>
                    <a:pt x="168" y="81"/>
                  </a:lnTo>
                  <a:lnTo>
                    <a:pt x="194" y="79"/>
                  </a:lnTo>
                  <a:lnTo>
                    <a:pt x="218" y="78"/>
                  </a:lnTo>
                  <a:lnTo>
                    <a:pt x="241" y="74"/>
                  </a:lnTo>
                  <a:lnTo>
                    <a:pt x="258" y="69"/>
                  </a:lnTo>
                  <a:lnTo>
                    <a:pt x="268" y="63"/>
                  </a:lnTo>
                  <a:lnTo>
                    <a:pt x="269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7" name="Freeform 137"/>
            <p:cNvSpPr>
              <a:spLocks/>
            </p:cNvSpPr>
            <p:nvPr/>
          </p:nvSpPr>
          <p:spPr bwMode="auto">
            <a:xfrm>
              <a:off x="2496" y="3866"/>
              <a:ext cx="53" cy="2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0" y="2"/>
                </a:cxn>
                <a:cxn ang="0">
                  <a:pos x="15" y="5"/>
                </a:cxn>
                <a:cxn ang="0">
                  <a:pos x="21" y="6"/>
                </a:cxn>
                <a:cxn ang="0">
                  <a:pos x="27" y="7"/>
                </a:cxn>
                <a:cxn ang="0">
                  <a:pos x="32" y="7"/>
                </a:cxn>
                <a:cxn ang="0">
                  <a:pos x="38" y="7"/>
                </a:cxn>
                <a:cxn ang="0">
                  <a:pos x="43" y="6"/>
                </a:cxn>
                <a:cxn ang="0">
                  <a:pos x="48" y="5"/>
                </a:cxn>
                <a:cxn ang="0">
                  <a:pos x="53" y="5"/>
                </a:cxn>
                <a:cxn ang="0">
                  <a:pos x="51" y="11"/>
                </a:cxn>
                <a:cxn ang="0">
                  <a:pos x="44" y="18"/>
                </a:cxn>
                <a:cxn ang="0">
                  <a:pos x="32" y="22"/>
                </a:cxn>
                <a:cxn ang="0">
                  <a:pos x="25" y="20"/>
                </a:cxn>
                <a:cxn ang="0">
                  <a:pos x="17" y="19"/>
                </a:cxn>
                <a:cxn ang="0">
                  <a:pos x="11" y="16"/>
                </a:cxn>
                <a:cxn ang="0">
                  <a:pos x="7" y="13"/>
                </a:cxn>
                <a:cxn ang="0">
                  <a:pos x="2" y="10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5" y="0"/>
                </a:cxn>
              </a:cxnLst>
              <a:rect l="0" t="0" r="r" b="b"/>
              <a:pathLst>
                <a:path w="53" h="22">
                  <a:moveTo>
                    <a:pt x="5" y="0"/>
                  </a:moveTo>
                  <a:lnTo>
                    <a:pt x="10" y="2"/>
                  </a:lnTo>
                  <a:lnTo>
                    <a:pt x="15" y="5"/>
                  </a:lnTo>
                  <a:lnTo>
                    <a:pt x="21" y="6"/>
                  </a:lnTo>
                  <a:lnTo>
                    <a:pt x="27" y="7"/>
                  </a:lnTo>
                  <a:lnTo>
                    <a:pt x="32" y="7"/>
                  </a:lnTo>
                  <a:lnTo>
                    <a:pt x="38" y="7"/>
                  </a:lnTo>
                  <a:lnTo>
                    <a:pt x="43" y="6"/>
                  </a:lnTo>
                  <a:lnTo>
                    <a:pt x="48" y="5"/>
                  </a:lnTo>
                  <a:lnTo>
                    <a:pt x="53" y="5"/>
                  </a:lnTo>
                  <a:lnTo>
                    <a:pt x="51" y="11"/>
                  </a:lnTo>
                  <a:lnTo>
                    <a:pt x="44" y="18"/>
                  </a:lnTo>
                  <a:lnTo>
                    <a:pt x="32" y="22"/>
                  </a:lnTo>
                  <a:lnTo>
                    <a:pt x="25" y="20"/>
                  </a:lnTo>
                  <a:lnTo>
                    <a:pt x="17" y="19"/>
                  </a:lnTo>
                  <a:lnTo>
                    <a:pt x="11" y="16"/>
                  </a:lnTo>
                  <a:lnTo>
                    <a:pt x="7" y="13"/>
                  </a:lnTo>
                  <a:lnTo>
                    <a:pt x="2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FCC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8" name="Freeform 138"/>
            <p:cNvSpPr>
              <a:spLocks/>
            </p:cNvSpPr>
            <p:nvPr/>
          </p:nvSpPr>
          <p:spPr bwMode="auto">
            <a:xfrm>
              <a:off x="2505" y="1575"/>
              <a:ext cx="57" cy="59"/>
            </a:xfrm>
            <a:custGeom>
              <a:avLst/>
              <a:gdLst/>
              <a:ahLst/>
              <a:cxnLst>
                <a:cxn ang="0">
                  <a:pos x="57" y="22"/>
                </a:cxn>
                <a:cxn ang="0">
                  <a:pos x="57" y="17"/>
                </a:cxn>
                <a:cxn ang="0">
                  <a:pos x="56" y="13"/>
                </a:cxn>
                <a:cxn ang="0">
                  <a:pos x="52" y="8"/>
                </a:cxn>
                <a:cxn ang="0">
                  <a:pos x="47" y="4"/>
                </a:cxn>
                <a:cxn ang="0">
                  <a:pos x="41" y="2"/>
                </a:cxn>
                <a:cxn ang="0">
                  <a:pos x="34" y="0"/>
                </a:cxn>
                <a:cxn ang="0">
                  <a:pos x="27" y="0"/>
                </a:cxn>
                <a:cxn ang="0">
                  <a:pos x="18" y="3"/>
                </a:cxn>
                <a:cxn ang="0">
                  <a:pos x="11" y="8"/>
                </a:cxn>
                <a:cxn ang="0">
                  <a:pos x="5" y="16"/>
                </a:cxn>
                <a:cxn ang="0">
                  <a:pos x="1" y="25"/>
                </a:cxn>
                <a:cxn ang="0">
                  <a:pos x="0" y="34"/>
                </a:cxn>
                <a:cxn ang="0">
                  <a:pos x="1" y="43"/>
                </a:cxn>
                <a:cxn ang="0">
                  <a:pos x="6" y="51"/>
                </a:cxn>
                <a:cxn ang="0">
                  <a:pos x="13" y="56"/>
                </a:cxn>
                <a:cxn ang="0">
                  <a:pos x="25" y="59"/>
                </a:cxn>
                <a:cxn ang="0">
                  <a:pos x="41" y="56"/>
                </a:cxn>
                <a:cxn ang="0">
                  <a:pos x="41" y="48"/>
                </a:cxn>
                <a:cxn ang="0">
                  <a:pos x="34" y="41"/>
                </a:cxn>
                <a:cxn ang="0">
                  <a:pos x="30" y="37"/>
                </a:cxn>
                <a:cxn ang="0">
                  <a:pos x="29" y="33"/>
                </a:cxn>
                <a:cxn ang="0">
                  <a:pos x="28" y="25"/>
                </a:cxn>
                <a:cxn ang="0">
                  <a:pos x="30" y="20"/>
                </a:cxn>
                <a:cxn ang="0">
                  <a:pos x="40" y="21"/>
                </a:cxn>
                <a:cxn ang="0">
                  <a:pos x="51" y="26"/>
                </a:cxn>
                <a:cxn ang="0">
                  <a:pos x="56" y="25"/>
                </a:cxn>
                <a:cxn ang="0">
                  <a:pos x="57" y="24"/>
                </a:cxn>
                <a:cxn ang="0">
                  <a:pos x="57" y="22"/>
                </a:cxn>
              </a:cxnLst>
              <a:rect l="0" t="0" r="r" b="b"/>
              <a:pathLst>
                <a:path w="57" h="59">
                  <a:moveTo>
                    <a:pt x="57" y="22"/>
                  </a:moveTo>
                  <a:lnTo>
                    <a:pt x="57" y="17"/>
                  </a:lnTo>
                  <a:lnTo>
                    <a:pt x="56" y="13"/>
                  </a:lnTo>
                  <a:lnTo>
                    <a:pt x="52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4" y="0"/>
                  </a:lnTo>
                  <a:lnTo>
                    <a:pt x="27" y="0"/>
                  </a:lnTo>
                  <a:lnTo>
                    <a:pt x="18" y="3"/>
                  </a:lnTo>
                  <a:lnTo>
                    <a:pt x="11" y="8"/>
                  </a:lnTo>
                  <a:lnTo>
                    <a:pt x="5" y="16"/>
                  </a:lnTo>
                  <a:lnTo>
                    <a:pt x="1" y="25"/>
                  </a:lnTo>
                  <a:lnTo>
                    <a:pt x="0" y="34"/>
                  </a:lnTo>
                  <a:lnTo>
                    <a:pt x="1" y="43"/>
                  </a:lnTo>
                  <a:lnTo>
                    <a:pt x="6" y="51"/>
                  </a:lnTo>
                  <a:lnTo>
                    <a:pt x="13" y="56"/>
                  </a:lnTo>
                  <a:lnTo>
                    <a:pt x="25" y="59"/>
                  </a:lnTo>
                  <a:lnTo>
                    <a:pt x="41" y="56"/>
                  </a:lnTo>
                  <a:lnTo>
                    <a:pt x="41" y="48"/>
                  </a:lnTo>
                  <a:lnTo>
                    <a:pt x="34" y="41"/>
                  </a:lnTo>
                  <a:lnTo>
                    <a:pt x="30" y="37"/>
                  </a:lnTo>
                  <a:lnTo>
                    <a:pt x="29" y="33"/>
                  </a:lnTo>
                  <a:lnTo>
                    <a:pt x="28" y="25"/>
                  </a:lnTo>
                  <a:lnTo>
                    <a:pt x="30" y="20"/>
                  </a:lnTo>
                  <a:lnTo>
                    <a:pt x="40" y="21"/>
                  </a:lnTo>
                  <a:lnTo>
                    <a:pt x="51" y="26"/>
                  </a:lnTo>
                  <a:lnTo>
                    <a:pt x="56" y="25"/>
                  </a:lnTo>
                  <a:lnTo>
                    <a:pt x="57" y="24"/>
                  </a:lnTo>
                  <a:lnTo>
                    <a:pt x="57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9" name="Freeform 139"/>
            <p:cNvSpPr>
              <a:spLocks/>
            </p:cNvSpPr>
            <p:nvPr/>
          </p:nvSpPr>
          <p:spPr bwMode="auto">
            <a:xfrm>
              <a:off x="2318" y="2133"/>
              <a:ext cx="89" cy="95"/>
            </a:xfrm>
            <a:custGeom>
              <a:avLst/>
              <a:gdLst/>
              <a:ahLst/>
              <a:cxnLst>
                <a:cxn ang="0">
                  <a:pos x="44" y="95"/>
                </a:cxn>
                <a:cxn ang="0">
                  <a:pos x="52" y="93"/>
                </a:cxn>
                <a:cxn ang="0">
                  <a:pos x="61" y="91"/>
                </a:cxn>
                <a:cxn ang="0">
                  <a:pos x="68" y="87"/>
                </a:cxn>
                <a:cxn ang="0">
                  <a:pos x="75" y="80"/>
                </a:cxn>
                <a:cxn ang="0">
                  <a:pos x="82" y="73"/>
                </a:cxn>
                <a:cxn ang="0">
                  <a:pos x="85" y="65"/>
                </a:cxn>
                <a:cxn ang="0">
                  <a:pos x="88" y="56"/>
                </a:cxn>
                <a:cxn ang="0">
                  <a:pos x="89" y="47"/>
                </a:cxn>
                <a:cxn ang="0">
                  <a:pos x="88" y="38"/>
                </a:cxn>
                <a:cxn ang="0">
                  <a:pos x="85" y="29"/>
                </a:cxn>
                <a:cxn ang="0">
                  <a:pos x="82" y="21"/>
                </a:cxn>
                <a:cxn ang="0">
                  <a:pos x="75" y="13"/>
                </a:cxn>
                <a:cxn ang="0">
                  <a:pos x="68" y="8"/>
                </a:cxn>
                <a:cxn ang="0">
                  <a:pos x="61" y="4"/>
                </a:cxn>
                <a:cxn ang="0">
                  <a:pos x="52" y="1"/>
                </a:cxn>
                <a:cxn ang="0">
                  <a:pos x="44" y="0"/>
                </a:cxn>
                <a:cxn ang="0">
                  <a:pos x="35" y="1"/>
                </a:cxn>
                <a:cxn ang="0">
                  <a:pos x="27" y="4"/>
                </a:cxn>
                <a:cxn ang="0">
                  <a:pos x="20" y="8"/>
                </a:cxn>
                <a:cxn ang="0">
                  <a:pos x="14" y="13"/>
                </a:cxn>
                <a:cxn ang="0">
                  <a:pos x="8" y="21"/>
                </a:cxn>
                <a:cxn ang="0">
                  <a:pos x="4" y="29"/>
                </a:cxn>
                <a:cxn ang="0">
                  <a:pos x="2" y="38"/>
                </a:cxn>
                <a:cxn ang="0">
                  <a:pos x="0" y="47"/>
                </a:cxn>
                <a:cxn ang="0">
                  <a:pos x="2" y="56"/>
                </a:cxn>
                <a:cxn ang="0">
                  <a:pos x="4" y="65"/>
                </a:cxn>
                <a:cxn ang="0">
                  <a:pos x="8" y="73"/>
                </a:cxn>
                <a:cxn ang="0">
                  <a:pos x="14" y="80"/>
                </a:cxn>
                <a:cxn ang="0">
                  <a:pos x="20" y="87"/>
                </a:cxn>
                <a:cxn ang="0">
                  <a:pos x="27" y="91"/>
                </a:cxn>
                <a:cxn ang="0">
                  <a:pos x="35" y="93"/>
                </a:cxn>
                <a:cxn ang="0">
                  <a:pos x="44" y="95"/>
                </a:cxn>
              </a:cxnLst>
              <a:rect l="0" t="0" r="r" b="b"/>
              <a:pathLst>
                <a:path w="89" h="95">
                  <a:moveTo>
                    <a:pt x="44" y="95"/>
                  </a:moveTo>
                  <a:lnTo>
                    <a:pt x="52" y="93"/>
                  </a:lnTo>
                  <a:lnTo>
                    <a:pt x="61" y="91"/>
                  </a:lnTo>
                  <a:lnTo>
                    <a:pt x="68" y="87"/>
                  </a:lnTo>
                  <a:lnTo>
                    <a:pt x="75" y="80"/>
                  </a:lnTo>
                  <a:lnTo>
                    <a:pt x="82" y="73"/>
                  </a:lnTo>
                  <a:lnTo>
                    <a:pt x="85" y="65"/>
                  </a:lnTo>
                  <a:lnTo>
                    <a:pt x="88" y="56"/>
                  </a:lnTo>
                  <a:lnTo>
                    <a:pt x="89" y="47"/>
                  </a:lnTo>
                  <a:lnTo>
                    <a:pt x="88" y="38"/>
                  </a:lnTo>
                  <a:lnTo>
                    <a:pt x="85" y="29"/>
                  </a:lnTo>
                  <a:lnTo>
                    <a:pt x="82" y="21"/>
                  </a:lnTo>
                  <a:lnTo>
                    <a:pt x="75" y="13"/>
                  </a:lnTo>
                  <a:lnTo>
                    <a:pt x="68" y="8"/>
                  </a:lnTo>
                  <a:lnTo>
                    <a:pt x="61" y="4"/>
                  </a:lnTo>
                  <a:lnTo>
                    <a:pt x="52" y="1"/>
                  </a:lnTo>
                  <a:lnTo>
                    <a:pt x="44" y="0"/>
                  </a:lnTo>
                  <a:lnTo>
                    <a:pt x="35" y="1"/>
                  </a:lnTo>
                  <a:lnTo>
                    <a:pt x="27" y="4"/>
                  </a:lnTo>
                  <a:lnTo>
                    <a:pt x="20" y="8"/>
                  </a:lnTo>
                  <a:lnTo>
                    <a:pt x="14" y="13"/>
                  </a:lnTo>
                  <a:lnTo>
                    <a:pt x="8" y="21"/>
                  </a:lnTo>
                  <a:lnTo>
                    <a:pt x="4" y="29"/>
                  </a:lnTo>
                  <a:lnTo>
                    <a:pt x="2" y="38"/>
                  </a:lnTo>
                  <a:lnTo>
                    <a:pt x="0" y="47"/>
                  </a:lnTo>
                  <a:lnTo>
                    <a:pt x="2" y="56"/>
                  </a:lnTo>
                  <a:lnTo>
                    <a:pt x="4" y="65"/>
                  </a:lnTo>
                  <a:lnTo>
                    <a:pt x="8" y="73"/>
                  </a:lnTo>
                  <a:lnTo>
                    <a:pt x="14" y="80"/>
                  </a:lnTo>
                  <a:lnTo>
                    <a:pt x="20" y="87"/>
                  </a:lnTo>
                  <a:lnTo>
                    <a:pt x="27" y="91"/>
                  </a:lnTo>
                  <a:lnTo>
                    <a:pt x="35" y="93"/>
                  </a:lnTo>
                  <a:lnTo>
                    <a:pt x="44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0" name="Freeform 140"/>
            <p:cNvSpPr>
              <a:spLocks/>
            </p:cNvSpPr>
            <p:nvPr/>
          </p:nvSpPr>
          <p:spPr bwMode="auto">
            <a:xfrm>
              <a:off x="2645" y="2133"/>
              <a:ext cx="89" cy="95"/>
            </a:xfrm>
            <a:custGeom>
              <a:avLst/>
              <a:gdLst/>
              <a:ahLst/>
              <a:cxnLst>
                <a:cxn ang="0">
                  <a:pos x="44" y="95"/>
                </a:cxn>
                <a:cxn ang="0">
                  <a:pos x="53" y="93"/>
                </a:cxn>
                <a:cxn ang="0">
                  <a:pos x="61" y="91"/>
                </a:cxn>
                <a:cxn ang="0">
                  <a:pos x="68" y="87"/>
                </a:cxn>
                <a:cxn ang="0">
                  <a:pos x="76" y="80"/>
                </a:cxn>
                <a:cxn ang="0">
                  <a:pos x="82" y="73"/>
                </a:cxn>
                <a:cxn ang="0">
                  <a:pos x="85" y="65"/>
                </a:cxn>
                <a:cxn ang="0">
                  <a:pos x="88" y="56"/>
                </a:cxn>
                <a:cxn ang="0">
                  <a:pos x="89" y="47"/>
                </a:cxn>
                <a:cxn ang="0">
                  <a:pos x="88" y="38"/>
                </a:cxn>
                <a:cxn ang="0">
                  <a:pos x="85" y="29"/>
                </a:cxn>
                <a:cxn ang="0">
                  <a:pos x="82" y="21"/>
                </a:cxn>
                <a:cxn ang="0">
                  <a:pos x="76" y="13"/>
                </a:cxn>
                <a:cxn ang="0">
                  <a:pos x="68" y="8"/>
                </a:cxn>
                <a:cxn ang="0">
                  <a:pos x="61" y="4"/>
                </a:cxn>
                <a:cxn ang="0">
                  <a:pos x="53" y="1"/>
                </a:cxn>
                <a:cxn ang="0">
                  <a:pos x="44" y="0"/>
                </a:cxn>
                <a:cxn ang="0">
                  <a:pos x="36" y="1"/>
                </a:cxn>
                <a:cxn ang="0">
                  <a:pos x="27" y="4"/>
                </a:cxn>
                <a:cxn ang="0">
                  <a:pos x="20" y="8"/>
                </a:cxn>
                <a:cxn ang="0">
                  <a:pos x="14" y="13"/>
                </a:cxn>
                <a:cxn ang="0">
                  <a:pos x="8" y="21"/>
                </a:cxn>
                <a:cxn ang="0">
                  <a:pos x="4" y="29"/>
                </a:cxn>
                <a:cxn ang="0">
                  <a:pos x="2" y="38"/>
                </a:cxn>
                <a:cxn ang="0">
                  <a:pos x="0" y="47"/>
                </a:cxn>
                <a:cxn ang="0">
                  <a:pos x="2" y="56"/>
                </a:cxn>
                <a:cxn ang="0">
                  <a:pos x="4" y="65"/>
                </a:cxn>
                <a:cxn ang="0">
                  <a:pos x="8" y="73"/>
                </a:cxn>
                <a:cxn ang="0">
                  <a:pos x="14" y="80"/>
                </a:cxn>
                <a:cxn ang="0">
                  <a:pos x="20" y="87"/>
                </a:cxn>
                <a:cxn ang="0">
                  <a:pos x="27" y="91"/>
                </a:cxn>
                <a:cxn ang="0">
                  <a:pos x="36" y="93"/>
                </a:cxn>
                <a:cxn ang="0">
                  <a:pos x="44" y="95"/>
                </a:cxn>
              </a:cxnLst>
              <a:rect l="0" t="0" r="r" b="b"/>
              <a:pathLst>
                <a:path w="89" h="95">
                  <a:moveTo>
                    <a:pt x="44" y="95"/>
                  </a:moveTo>
                  <a:lnTo>
                    <a:pt x="53" y="93"/>
                  </a:lnTo>
                  <a:lnTo>
                    <a:pt x="61" y="91"/>
                  </a:lnTo>
                  <a:lnTo>
                    <a:pt x="68" y="87"/>
                  </a:lnTo>
                  <a:lnTo>
                    <a:pt x="76" y="80"/>
                  </a:lnTo>
                  <a:lnTo>
                    <a:pt x="82" y="73"/>
                  </a:lnTo>
                  <a:lnTo>
                    <a:pt x="85" y="65"/>
                  </a:lnTo>
                  <a:lnTo>
                    <a:pt x="88" y="56"/>
                  </a:lnTo>
                  <a:lnTo>
                    <a:pt x="89" y="47"/>
                  </a:lnTo>
                  <a:lnTo>
                    <a:pt x="88" y="38"/>
                  </a:lnTo>
                  <a:lnTo>
                    <a:pt x="85" y="29"/>
                  </a:lnTo>
                  <a:lnTo>
                    <a:pt x="82" y="21"/>
                  </a:lnTo>
                  <a:lnTo>
                    <a:pt x="76" y="13"/>
                  </a:lnTo>
                  <a:lnTo>
                    <a:pt x="68" y="8"/>
                  </a:lnTo>
                  <a:lnTo>
                    <a:pt x="61" y="4"/>
                  </a:lnTo>
                  <a:lnTo>
                    <a:pt x="53" y="1"/>
                  </a:lnTo>
                  <a:lnTo>
                    <a:pt x="44" y="0"/>
                  </a:lnTo>
                  <a:lnTo>
                    <a:pt x="36" y="1"/>
                  </a:lnTo>
                  <a:lnTo>
                    <a:pt x="27" y="4"/>
                  </a:lnTo>
                  <a:lnTo>
                    <a:pt x="20" y="8"/>
                  </a:lnTo>
                  <a:lnTo>
                    <a:pt x="14" y="13"/>
                  </a:lnTo>
                  <a:lnTo>
                    <a:pt x="8" y="21"/>
                  </a:lnTo>
                  <a:lnTo>
                    <a:pt x="4" y="29"/>
                  </a:lnTo>
                  <a:lnTo>
                    <a:pt x="2" y="38"/>
                  </a:lnTo>
                  <a:lnTo>
                    <a:pt x="0" y="47"/>
                  </a:lnTo>
                  <a:lnTo>
                    <a:pt x="2" y="56"/>
                  </a:lnTo>
                  <a:lnTo>
                    <a:pt x="4" y="65"/>
                  </a:lnTo>
                  <a:lnTo>
                    <a:pt x="8" y="73"/>
                  </a:lnTo>
                  <a:lnTo>
                    <a:pt x="14" y="80"/>
                  </a:lnTo>
                  <a:lnTo>
                    <a:pt x="20" y="87"/>
                  </a:lnTo>
                  <a:lnTo>
                    <a:pt x="27" y="91"/>
                  </a:lnTo>
                  <a:lnTo>
                    <a:pt x="36" y="93"/>
                  </a:lnTo>
                  <a:lnTo>
                    <a:pt x="44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1" name="Freeform 141"/>
            <p:cNvSpPr>
              <a:spLocks/>
            </p:cNvSpPr>
            <p:nvPr/>
          </p:nvSpPr>
          <p:spPr bwMode="auto">
            <a:xfrm>
              <a:off x="2356" y="2123"/>
              <a:ext cx="333" cy="94"/>
            </a:xfrm>
            <a:custGeom>
              <a:avLst/>
              <a:gdLst/>
              <a:ahLst/>
              <a:cxnLst>
                <a:cxn ang="0">
                  <a:pos x="333" y="88"/>
                </a:cxn>
                <a:cxn ang="0">
                  <a:pos x="329" y="70"/>
                </a:cxn>
                <a:cxn ang="0">
                  <a:pos x="320" y="54"/>
                </a:cxn>
                <a:cxn ang="0">
                  <a:pos x="305" y="39"/>
                </a:cxn>
                <a:cxn ang="0">
                  <a:pos x="285" y="26"/>
                </a:cxn>
                <a:cxn ang="0">
                  <a:pos x="260" y="15"/>
                </a:cxn>
                <a:cxn ang="0">
                  <a:pos x="231" y="6"/>
                </a:cxn>
                <a:cxn ang="0">
                  <a:pos x="201" y="1"/>
                </a:cxn>
                <a:cxn ang="0">
                  <a:pos x="167" y="0"/>
                </a:cxn>
                <a:cxn ang="0">
                  <a:pos x="133" y="1"/>
                </a:cxn>
                <a:cxn ang="0">
                  <a:pos x="102" y="6"/>
                </a:cxn>
                <a:cxn ang="0">
                  <a:pos x="74" y="15"/>
                </a:cxn>
                <a:cxn ang="0">
                  <a:pos x="50" y="26"/>
                </a:cxn>
                <a:cxn ang="0">
                  <a:pos x="29" y="39"/>
                </a:cxn>
                <a:cxn ang="0">
                  <a:pos x="13" y="54"/>
                </a:cxn>
                <a:cxn ang="0">
                  <a:pos x="4" y="70"/>
                </a:cxn>
                <a:cxn ang="0">
                  <a:pos x="0" y="88"/>
                </a:cxn>
                <a:cxn ang="0">
                  <a:pos x="1" y="90"/>
                </a:cxn>
                <a:cxn ang="0">
                  <a:pos x="5" y="93"/>
                </a:cxn>
                <a:cxn ang="0">
                  <a:pos x="10" y="93"/>
                </a:cxn>
                <a:cxn ang="0">
                  <a:pos x="18" y="85"/>
                </a:cxn>
                <a:cxn ang="0">
                  <a:pos x="19" y="83"/>
                </a:cxn>
                <a:cxn ang="0">
                  <a:pos x="31" y="72"/>
                </a:cxn>
                <a:cxn ang="0">
                  <a:pos x="45" y="64"/>
                </a:cxn>
                <a:cxn ang="0">
                  <a:pos x="62" y="55"/>
                </a:cxn>
                <a:cxn ang="0">
                  <a:pos x="80" y="49"/>
                </a:cxn>
                <a:cxn ang="0">
                  <a:pos x="99" y="44"/>
                </a:cxn>
                <a:cxn ang="0">
                  <a:pos x="121" y="40"/>
                </a:cxn>
                <a:cxn ang="0">
                  <a:pos x="143" y="37"/>
                </a:cxn>
                <a:cxn ang="0">
                  <a:pos x="167" y="36"/>
                </a:cxn>
                <a:cxn ang="0">
                  <a:pos x="191" y="37"/>
                </a:cxn>
                <a:cxn ang="0">
                  <a:pos x="214" y="40"/>
                </a:cxn>
                <a:cxn ang="0">
                  <a:pos x="235" y="44"/>
                </a:cxn>
                <a:cxn ang="0">
                  <a:pos x="256" y="49"/>
                </a:cxn>
                <a:cxn ang="0">
                  <a:pos x="274" y="57"/>
                </a:cxn>
                <a:cxn ang="0">
                  <a:pos x="289" y="64"/>
                </a:cxn>
                <a:cxn ang="0">
                  <a:pos x="303" y="74"/>
                </a:cxn>
                <a:cxn ang="0">
                  <a:pos x="315" y="84"/>
                </a:cxn>
                <a:cxn ang="0">
                  <a:pos x="317" y="86"/>
                </a:cxn>
                <a:cxn ang="0">
                  <a:pos x="322" y="92"/>
                </a:cxn>
                <a:cxn ang="0">
                  <a:pos x="328" y="94"/>
                </a:cxn>
                <a:cxn ang="0">
                  <a:pos x="333" y="88"/>
                </a:cxn>
              </a:cxnLst>
              <a:rect l="0" t="0" r="r" b="b"/>
              <a:pathLst>
                <a:path w="333" h="94">
                  <a:moveTo>
                    <a:pt x="333" y="88"/>
                  </a:moveTo>
                  <a:lnTo>
                    <a:pt x="329" y="70"/>
                  </a:lnTo>
                  <a:lnTo>
                    <a:pt x="320" y="54"/>
                  </a:lnTo>
                  <a:lnTo>
                    <a:pt x="305" y="39"/>
                  </a:lnTo>
                  <a:lnTo>
                    <a:pt x="285" y="26"/>
                  </a:lnTo>
                  <a:lnTo>
                    <a:pt x="260" y="15"/>
                  </a:lnTo>
                  <a:lnTo>
                    <a:pt x="231" y="6"/>
                  </a:lnTo>
                  <a:lnTo>
                    <a:pt x="201" y="1"/>
                  </a:lnTo>
                  <a:lnTo>
                    <a:pt x="167" y="0"/>
                  </a:lnTo>
                  <a:lnTo>
                    <a:pt x="133" y="1"/>
                  </a:lnTo>
                  <a:lnTo>
                    <a:pt x="102" y="6"/>
                  </a:lnTo>
                  <a:lnTo>
                    <a:pt x="74" y="15"/>
                  </a:lnTo>
                  <a:lnTo>
                    <a:pt x="50" y="26"/>
                  </a:lnTo>
                  <a:lnTo>
                    <a:pt x="29" y="39"/>
                  </a:lnTo>
                  <a:lnTo>
                    <a:pt x="13" y="54"/>
                  </a:lnTo>
                  <a:lnTo>
                    <a:pt x="4" y="70"/>
                  </a:lnTo>
                  <a:lnTo>
                    <a:pt x="0" y="88"/>
                  </a:lnTo>
                  <a:lnTo>
                    <a:pt x="1" y="90"/>
                  </a:lnTo>
                  <a:lnTo>
                    <a:pt x="5" y="93"/>
                  </a:lnTo>
                  <a:lnTo>
                    <a:pt x="10" y="93"/>
                  </a:lnTo>
                  <a:lnTo>
                    <a:pt x="18" y="85"/>
                  </a:lnTo>
                  <a:lnTo>
                    <a:pt x="19" y="83"/>
                  </a:lnTo>
                  <a:lnTo>
                    <a:pt x="31" y="72"/>
                  </a:lnTo>
                  <a:lnTo>
                    <a:pt x="45" y="64"/>
                  </a:lnTo>
                  <a:lnTo>
                    <a:pt x="62" y="55"/>
                  </a:lnTo>
                  <a:lnTo>
                    <a:pt x="80" y="49"/>
                  </a:lnTo>
                  <a:lnTo>
                    <a:pt x="99" y="44"/>
                  </a:lnTo>
                  <a:lnTo>
                    <a:pt x="121" y="40"/>
                  </a:lnTo>
                  <a:lnTo>
                    <a:pt x="143" y="37"/>
                  </a:lnTo>
                  <a:lnTo>
                    <a:pt x="167" y="36"/>
                  </a:lnTo>
                  <a:lnTo>
                    <a:pt x="191" y="37"/>
                  </a:lnTo>
                  <a:lnTo>
                    <a:pt x="214" y="40"/>
                  </a:lnTo>
                  <a:lnTo>
                    <a:pt x="235" y="44"/>
                  </a:lnTo>
                  <a:lnTo>
                    <a:pt x="256" y="49"/>
                  </a:lnTo>
                  <a:lnTo>
                    <a:pt x="274" y="57"/>
                  </a:lnTo>
                  <a:lnTo>
                    <a:pt x="289" y="64"/>
                  </a:lnTo>
                  <a:lnTo>
                    <a:pt x="303" y="74"/>
                  </a:lnTo>
                  <a:lnTo>
                    <a:pt x="315" y="84"/>
                  </a:lnTo>
                  <a:lnTo>
                    <a:pt x="317" y="86"/>
                  </a:lnTo>
                  <a:lnTo>
                    <a:pt x="322" y="92"/>
                  </a:lnTo>
                  <a:lnTo>
                    <a:pt x="328" y="94"/>
                  </a:lnTo>
                  <a:lnTo>
                    <a:pt x="333" y="88"/>
                  </a:lnTo>
                  <a:close/>
                </a:path>
              </a:pathLst>
            </a:custGeom>
            <a:solidFill>
              <a:srgbClr val="BFCC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2" name="Freeform 142"/>
            <p:cNvSpPr>
              <a:spLocks/>
            </p:cNvSpPr>
            <p:nvPr/>
          </p:nvSpPr>
          <p:spPr bwMode="auto">
            <a:xfrm>
              <a:off x="2523" y="2118"/>
              <a:ext cx="171" cy="93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0"/>
                </a:cxn>
                <a:cxn ang="0">
                  <a:pos x="34" y="10"/>
                </a:cxn>
                <a:cxn ang="0">
                  <a:pos x="64" y="15"/>
                </a:cxn>
                <a:cxn ang="0">
                  <a:pos x="92" y="24"/>
                </a:cxn>
                <a:cxn ang="0">
                  <a:pos x="116" y="35"/>
                </a:cxn>
                <a:cxn ang="0">
                  <a:pos x="136" y="47"/>
                </a:cxn>
                <a:cxn ang="0">
                  <a:pos x="149" y="62"/>
                </a:cxn>
                <a:cxn ang="0">
                  <a:pos x="159" y="76"/>
                </a:cxn>
                <a:cxn ang="0">
                  <a:pos x="161" y="93"/>
                </a:cxn>
                <a:cxn ang="0">
                  <a:pos x="171" y="93"/>
                </a:cxn>
                <a:cxn ang="0">
                  <a:pos x="166" y="73"/>
                </a:cxn>
                <a:cxn ang="0">
                  <a:pos x="156" y="57"/>
                </a:cxn>
                <a:cxn ang="0">
                  <a:pos x="141" y="40"/>
                </a:cxn>
                <a:cxn ang="0">
                  <a:pos x="119" y="27"/>
                </a:cxn>
                <a:cxn ang="0">
                  <a:pos x="95" y="16"/>
                </a:cxn>
                <a:cxn ang="0">
                  <a:pos x="64" y="7"/>
                </a:cxn>
                <a:cxn ang="0">
                  <a:pos x="34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0"/>
                </a:cxn>
              </a:cxnLst>
              <a:rect l="0" t="0" r="r" b="b"/>
              <a:pathLst>
                <a:path w="171" h="93">
                  <a:moveTo>
                    <a:pt x="0" y="10"/>
                  </a:moveTo>
                  <a:lnTo>
                    <a:pt x="0" y="10"/>
                  </a:lnTo>
                  <a:lnTo>
                    <a:pt x="34" y="10"/>
                  </a:lnTo>
                  <a:lnTo>
                    <a:pt x="64" y="15"/>
                  </a:lnTo>
                  <a:lnTo>
                    <a:pt x="92" y="24"/>
                  </a:lnTo>
                  <a:lnTo>
                    <a:pt x="116" y="35"/>
                  </a:lnTo>
                  <a:lnTo>
                    <a:pt x="136" y="47"/>
                  </a:lnTo>
                  <a:lnTo>
                    <a:pt x="149" y="62"/>
                  </a:lnTo>
                  <a:lnTo>
                    <a:pt x="159" y="76"/>
                  </a:lnTo>
                  <a:lnTo>
                    <a:pt x="161" y="93"/>
                  </a:lnTo>
                  <a:lnTo>
                    <a:pt x="171" y="93"/>
                  </a:lnTo>
                  <a:lnTo>
                    <a:pt x="166" y="73"/>
                  </a:lnTo>
                  <a:lnTo>
                    <a:pt x="156" y="57"/>
                  </a:lnTo>
                  <a:lnTo>
                    <a:pt x="141" y="40"/>
                  </a:lnTo>
                  <a:lnTo>
                    <a:pt x="119" y="27"/>
                  </a:lnTo>
                  <a:lnTo>
                    <a:pt x="95" y="16"/>
                  </a:lnTo>
                  <a:lnTo>
                    <a:pt x="64" y="7"/>
                  </a:lnTo>
                  <a:lnTo>
                    <a:pt x="34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3" name="Freeform 143"/>
            <p:cNvSpPr>
              <a:spLocks/>
            </p:cNvSpPr>
            <p:nvPr/>
          </p:nvSpPr>
          <p:spPr bwMode="auto">
            <a:xfrm>
              <a:off x="2351" y="2118"/>
              <a:ext cx="172" cy="94"/>
            </a:xfrm>
            <a:custGeom>
              <a:avLst/>
              <a:gdLst/>
              <a:ahLst/>
              <a:cxnLst>
                <a:cxn ang="0">
                  <a:pos x="9" y="91"/>
                </a:cxn>
                <a:cxn ang="0">
                  <a:pos x="10" y="93"/>
                </a:cxn>
                <a:cxn ang="0">
                  <a:pos x="12" y="76"/>
                </a:cxn>
                <a:cxn ang="0">
                  <a:pos x="22" y="62"/>
                </a:cxn>
                <a:cxn ang="0">
                  <a:pos x="36" y="47"/>
                </a:cxn>
                <a:cxn ang="0">
                  <a:pos x="56" y="35"/>
                </a:cxn>
                <a:cxn ang="0">
                  <a:pos x="80" y="24"/>
                </a:cxn>
                <a:cxn ang="0">
                  <a:pos x="107" y="15"/>
                </a:cxn>
                <a:cxn ang="0">
                  <a:pos x="138" y="10"/>
                </a:cxn>
                <a:cxn ang="0">
                  <a:pos x="172" y="10"/>
                </a:cxn>
                <a:cxn ang="0">
                  <a:pos x="172" y="0"/>
                </a:cxn>
                <a:cxn ang="0">
                  <a:pos x="138" y="2"/>
                </a:cxn>
                <a:cxn ang="0">
                  <a:pos x="107" y="7"/>
                </a:cxn>
                <a:cxn ang="0">
                  <a:pos x="78" y="16"/>
                </a:cxn>
                <a:cxn ang="0">
                  <a:pos x="53" y="27"/>
                </a:cxn>
                <a:cxn ang="0">
                  <a:pos x="32" y="40"/>
                </a:cxn>
                <a:cxn ang="0">
                  <a:pos x="15" y="57"/>
                </a:cxn>
                <a:cxn ang="0">
                  <a:pos x="5" y="73"/>
                </a:cxn>
                <a:cxn ang="0">
                  <a:pos x="0" y="93"/>
                </a:cxn>
                <a:cxn ang="0">
                  <a:pos x="1" y="94"/>
                </a:cxn>
                <a:cxn ang="0">
                  <a:pos x="9" y="91"/>
                </a:cxn>
              </a:cxnLst>
              <a:rect l="0" t="0" r="r" b="b"/>
              <a:pathLst>
                <a:path w="172" h="94">
                  <a:moveTo>
                    <a:pt x="9" y="91"/>
                  </a:moveTo>
                  <a:lnTo>
                    <a:pt x="10" y="93"/>
                  </a:lnTo>
                  <a:lnTo>
                    <a:pt x="12" y="76"/>
                  </a:lnTo>
                  <a:lnTo>
                    <a:pt x="22" y="62"/>
                  </a:lnTo>
                  <a:lnTo>
                    <a:pt x="36" y="47"/>
                  </a:lnTo>
                  <a:lnTo>
                    <a:pt x="56" y="35"/>
                  </a:lnTo>
                  <a:lnTo>
                    <a:pt x="80" y="24"/>
                  </a:lnTo>
                  <a:lnTo>
                    <a:pt x="107" y="15"/>
                  </a:lnTo>
                  <a:lnTo>
                    <a:pt x="138" y="10"/>
                  </a:lnTo>
                  <a:lnTo>
                    <a:pt x="172" y="10"/>
                  </a:lnTo>
                  <a:lnTo>
                    <a:pt x="172" y="0"/>
                  </a:lnTo>
                  <a:lnTo>
                    <a:pt x="138" y="2"/>
                  </a:lnTo>
                  <a:lnTo>
                    <a:pt x="107" y="7"/>
                  </a:lnTo>
                  <a:lnTo>
                    <a:pt x="78" y="16"/>
                  </a:lnTo>
                  <a:lnTo>
                    <a:pt x="53" y="27"/>
                  </a:lnTo>
                  <a:lnTo>
                    <a:pt x="32" y="40"/>
                  </a:lnTo>
                  <a:lnTo>
                    <a:pt x="15" y="57"/>
                  </a:lnTo>
                  <a:lnTo>
                    <a:pt x="5" y="73"/>
                  </a:lnTo>
                  <a:lnTo>
                    <a:pt x="0" y="93"/>
                  </a:lnTo>
                  <a:lnTo>
                    <a:pt x="1" y="94"/>
                  </a:lnTo>
                  <a:lnTo>
                    <a:pt x="9" y="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4" name="Freeform 144"/>
            <p:cNvSpPr>
              <a:spLocks/>
            </p:cNvSpPr>
            <p:nvPr/>
          </p:nvSpPr>
          <p:spPr bwMode="auto">
            <a:xfrm>
              <a:off x="2352" y="2206"/>
              <a:ext cx="26" cy="14"/>
            </a:xfrm>
            <a:custGeom>
              <a:avLst/>
              <a:gdLst/>
              <a:ahLst/>
              <a:cxnLst>
                <a:cxn ang="0">
                  <a:pos x="18" y="1"/>
                </a:cxn>
                <a:cxn ang="0">
                  <a:pos x="18" y="0"/>
                </a:cxn>
                <a:cxn ang="0">
                  <a:pos x="12" y="6"/>
                </a:cxn>
                <a:cxn ang="0">
                  <a:pos x="10" y="6"/>
                </a:cxn>
                <a:cxn ang="0">
                  <a:pos x="8" y="5"/>
                </a:cxn>
                <a:cxn ang="0">
                  <a:pos x="8" y="3"/>
                </a:cxn>
                <a:cxn ang="0">
                  <a:pos x="0" y="6"/>
                </a:cxn>
                <a:cxn ang="0">
                  <a:pos x="3" y="10"/>
                </a:cxn>
                <a:cxn ang="0">
                  <a:pos x="8" y="14"/>
                </a:cxn>
                <a:cxn ang="0">
                  <a:pos x="15" y="14"/>
                </a:cxn>
                <a:cxn ang="0">
                  <a:pos x="26" y="5"/>
                </a:cxn>
                <a:cxn ang="0">
                  <a:pos x="26" y="3"/>
                </a:cxn>
                <a:cxn ang="0">
                  <a:pos x="26" y="5"/>
                </a:cxn>
                <a:cxn ang="0">
                  <a:pos x="26" y="5"/>
                </a:cxn>
                <a:cxn ang="0">
                  <a:pos x="26" y="3"/>
                </a:cxn>
                <a:cxn ang="0">
                  <a:pos x="18" y="1"/>
                </a:cxn>
              </a:cxnLst>
              <a:rect l="0" t="0" r="r" b="b"/>
              <a:pathLst>
                <a:path w="26" h="14">
                  <a:moveTo>
                    <a:pt x="18" y="1"/>
                  </a:moveTo>
                  <a:lnTo>
                    <a:pt x="18" y="0"/>
                  </a:lnTo>
                  <a:lnTo>
                    <a:pt x="12" y="6"/>
                  </a:lnTo>
                  <a:lnTo>
                    <a:pt x="10" y="6"/>
                  </a:lnTo>
                  <a:lnTo>
                    <a:pt x="8" y="5"/>
                  </a:lnTo>
                  <a:lnTo>
                    <a:pt x="8" y="3"/>
                  </a:lnTo>
                  <a:lnTo>
                    <a:pt x="0" y="6"/>
                  </a:lnTo>
                  <a:lnTo>
                    <a:pt x="3" y="10"/>
                  </a:lnTo>
                  <a:lnTo>
                    <a:pt x="8" y="14"/>
                  </a:lnTo>
                  <a:lnTo>
                    <a:pt x="15" y="14"/>
                  </a:lnTo>
                  <a:lnTo>
                    <a:pt x="26" y="5"/>
                  </a:lnTo>
                  <a:lnTo>
                    <a:pt x="26" y="3"/>
                  </a:lnTo>
                  <a:lnTo>
                    <a:pt x="26" y="5"/>
                  </a:lnTo>
                  <a:lnTo>
                    <a:pt x="26" y="5"/>
                  </a:lnTo>
                  <a:lnTo>
                    <a:pt x="26" y="3"/>
                  </a:lnTo>
                  <a:lnTo>
                    <a:pt x="18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5" name="Freeform 145"/>
            <p:cNvSpPr>
              <a:spLocks/>
            </p:cNvSpPr>
            <p:nvPr/>
          </p:nvSpPr>
          <p:spPr bwMode="auto">
            <a:xfrm>
              <a:off x="2370" y="2203"/>
              <a:ext cx="9" cy="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8" y="6"/>
                </a:cxn>
                <a:cxn ang="0">
                  <a:pos x="9" y="4"/>
                </a:cxn>
                <a:cxn ang="0">
                  <a:pos x="8" y="5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3" y="0"/>
                </a:cxn>
              </a:cxnLst>
              <a:rect l="0" t="0" r="r" b="b"/>
              <a:pathLst>
                <a:path w="9" h="6">
                  <a:moveTo>
                    <a:pt x="3" y="0"/>
                  </a:moveTo>
                  <a:lnTo>
                    <a:pt x="2" y="1"/>
                  </a:lnTo>
                  <a:lnTo>
                    <a:pt x="0" y="4"/>
                  </a:lnTo>
                  <a:lnTo>
                    <a:pt x="8" y="6"/>
                  </a:lnTo>
                  <a:lnTo>
                    <a:pt x="9" y="4"/>
                  </a:lnTo>
                  <a:lnTo>
                    <a:pt x="8" y="5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6" name="Freeform 146"/>
            <p:cNvSpPr>
              <a:spLocks/>
            </p:cNvSpPr>
            <p:nvPr/>
          </p:nvSpPr>
          <p:spPr bwMode="auto">
            <a:xfrm>
              <a:off x="2373" y="2154"/>
              <a:ext cx="150" cy="54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150" y="0"/>
                </a:cxn>
                <a:cxn ang="0">
                  <a:pos x="126" y="2"/>
                </a:cxn>
                <a:cxn ang="0">
                  <a:pos x="104" y="5"/>
                </a:cxn>
                <a:cxn ang="0">
                  <a:pos x="82" y="9"/>
                </a:cxn>
                <a:cxn ang="0">
                  <a:pos x="62" y="14"/>
                </a:cxn>
                <a:cxn ang="0">
                  <a:pos x="43" y="21"/>
                </a:cxn>
                <a:cxn ang="0">
                  <a:pos x="27" y="30"/>
                </a:cxn>
                <a:cxn ang="0">
                  <a:pos x="12" y="37"/>
                </a:cxn>
                <a:cxn ang="0">
                  <a:pos x="0" y="49"/>
                </a:cxn>
                <a:cxn ang="0">
                  <a:pos x="5" y="54"/>
                </a:cxn>
                <a:cxn ang="0">
                  <a:pos x="17" y="45"/>
                </a:cxn>
                <a:cxn ang="0">
                  <a:pos x="29" y="37"/>
                </a:cxn>
                <a:cxn ang="0">
                  <a:pos x="46" y="28"/>
                </a:cxn>
                <a:cxn ang="0">
                  <a:pos x="64" y="22"/>
                </a:cxn>
                <a:cxn ang="0">
                  <a:pos x="82" y="17"/>
                </a:cxn>
                <a:cxn ang="0">
                  <a:pos x="104" y="13"/>
                </a:cxn>
                <a:cxn ang="0">
                  <a:pos x="126" y="10"/>
                </a:cxn>
                <a:cxn ang="0">
                  <a:pos x="150" y="10"/>
                </a:cxn>
                <a:cxn ang="0">
                  <a:pos x="150" y="10"/>
                </a:cxn>
                <a:cxn ang="0">
                  <a:pos x="150" y="0"/>
                </a:cxn>
              </a:cxnLst>
              <a:rect l="0" t="0" r="r" b="b"/>
              <a:pathLst>
                <a:path w="150" h="54">
                  <a:moveTo>
                    <a:pt x="150" y="0"/>
                  </a:moveTo>
                  <a:lnTo>
                    <a:pt x="150" y="0"/>
                  </a:lnTo>
                  <a:lnTo>
                    <a:pt x="126" y="2"/>
                  </a:lnTo>
                  <a:lnTo>
                    <a:pt x="104" y="5"/>
                  </a:lnTo>
                  <a:lnTo>
                    <a:pt x="82" y="9"/>
                  </a:lnTo>
                  <a:lnTo>
                    <a:pt x="62" y="14"/>
                  </a:lnTo>
                  <a:lnTo>
                    <a:pt x="43" y="21"/>
                  </a:lnTo>
                  <a:lnTo>
                    <a:pt x="27" y="30"/>
                  </a:lnTo>
                  <a:lnTo>
                    <a:pt x="12" y="37"/>
                  </a:lnTo>
                  <a:lnTo>
                    <a:pt x="0" y="49"/>
                  </a:lnTo>
                  <a:lnTo>
                    <a:pt x="5" y="54"/>
                  </a:lnTo>
                  <a:lnTo>
                    <a:pt x="17" y="45"/>
                  </a:lnTo>
                  <a:lnTo>
                    <a:pt x="29" y="37"/>
                  </a:lnTo>
                  <a:lnTo>
                    <a:pt x="46" y="28"/>
                  </a:lnTo>
                  <a:lnTo>
                    <a:pt x="64" y="22"/>
                  </a:lnTo>
                  <a:lnTo>
                    <a:pt x="82" y="17"/>
                  </a:lnTo>
                  <a:lnTo>
                    <a:pt x="104" y="13"/>
                  </a:lnTo>
                  <a:lnTo>
                    <a:pt x="126" y="10"/>
                  </a:lnTo>
                  <a:lnTo>
                    <a:pt x="150" y="10"/>
                  </a:lnTo>
                  <a:lnTo>
                    <a:pt x="150" y="10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7" name="Freeform 147"/>
            <p:cNvSpPr>
              <a:spLocks/>
            </p:cNvSpPr>
            <p:nvPr/>
          </p:nvSpPr>
          <p:spPr bwMode="auto">
            <a:xfrm>
              <a:off x="2523" y="2154"/>
              <a:ext cx="152" cy="55"/>
            </a:xfrm>
            <a:custGeom>
              <a:avLst/>
              <a:gdLst/>
              <a:ahLst/>
              <a:cxnLst>
                <a:cxn ang="0">
                  <a:pos x="152" y="50"/>
                </a:cxn>
                <a:cxn ang="0">
                  <a:pos x="150" y="50"/>
                </a:cxn>
                <a:cxn ang="0">
                  <a:pos x="138" y="39"/>
                </a:cxn>
                <a:cxn ang="0">
                  <a:pos x="124" y="30"/>
                </a:cxn>
                <a:cxn ang="0">
                  <a:pos x="108" y="22"/>
                </a:cxn>
                <a:cxn ang="0">
                  <a:pos x="90" y="14"/>
                </a:cxn>
                <a:cxn ang="0">
                  <a:pos x="68" y="9"/>
                </a:cxn>
                <a:cxn ang="0">
                  <a:pos x="47" y="5"/>
                </a:cxn>
                <a:cxn ang="0">
                  <a:pos x="24" y="2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24" y="10"/>
                </a:cxn>
                <a:cxn ang="0">
                  <a:pos x="47" y="13"/>
                </a:cxn>
                <a:cxn ang="0">
                  <a:pos x="68" y="17"/>
                </a:cxn>
                <a:cxn ang="0">
                  <a:pos x="87" y="22"/>
                </a:cxn>
                <a:cxn ang="0">
                  <a:pos x="106" y="30"/>
                </a:cxn>
                <a:cxn ang="0">
                  <a:pos x="121" y="37"/>
                </a:cxn>
                <a:cxn ang="0">
                  <a:pos x="133" y="46"/>
                </a:cxn>
                <a:cxn ang="0">
                  <a:pos x="146" y="55"/>
                </a:cxn>
                <a:cxn ang="0">
                  <a:pos x="144" y="55"/>
                </a:cxn>
                <a:cxn ang="0">
                  <a:pos x="152" y="50"/>
                </a:cxn>
              </a:cxnLst>
              <a:rect l="0" t="0" r="r" b="b"/>
              <a:pathLst>
                <a:path w="152" h="55">
                  <a:moveTo>
                    <a:pt x="152" y="50"/>
                  </a:moveTo>
                  <a:lnTo>
                    <a:pt x="150" y="50"/>
                  </a:lnTo>
                  <a:lnTo>
                    <a:pt x="138" y="39"/>
                  </a:lnTo>
                  <a:lnTo>
                    <a:pt x="124" y="30"/>
                  </a:lnTo>
                  <a:lnTo>
                    <a:pt x="108" y="22"/>
                  </a:lnTo>
                  <a:lnTo>
                    <a:pt x="90" y="14"/>
                  </a:lnTo>
                  <a:lnTo>
                    <a:pt x="68" y="9"/>
                  </a:lnTo>
                  <a:lnTo>
                    <a:pt x="47" y="5"/>
                  </a:lnTo>
                  <a:lnTo>
                    <a:pt x="24" y="2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4" y="10"/>
                  </a:lnTo>
                  <a:lnTo>
                    <a:pt x="47" y="13"/>
                  </a:lnTo>
                  <a:lnTo>
                    <a:pt x="68" y="17"/>
                  </a:lnTo>
                  <a:lnTo>
                    <a:pt x="87" y="22"/>
                  </a:lnTo>
                  <a:lnTo>
                    <a:pt x="106" y="30"/>
                  </a:lnTo>
                  <a:lnTo>
                    <a:pt x="121" y="37"/>
                  </a:lnTo>
                  <a:lnTo>
                    <a:pt x="133" y="46"/>
                  </a:lnTo>
                  <a:lnTo>
                    <a:pt x="146" y="55"/>
                  </a:lnTo>
                  <a:lnTo>
                    <a:pt x="144" y="55"/>
                  </a:lnTo>
                  <a:lnTo>
                    <a:pt x="152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8" name="Freeform 148"/>
            <p:cNvSpPr>
              <a:spLocks/>
            </p:cNvSpPr>
            <p:nvPr/>
          </p:nvSpPr>
          <p:spPr bwMode="auto">
            <a:xfrm>
              <a:off x="2667" y="2204"/>
              <a:ext cx="27" cy="17"/>
            </a:xfrm>
            <a:custGeom>
              <a:avLst/>
              <a:gdLst/>
              <a:ahLst/>
              <a:cxnLst>
                <a:cxn ang="0">
                  <a:pos x="17" y="7"/>
                </a:cxn>
                <a:cxn ang="0">
                  <a:pos x="18" y="5"/>
                </a:cxn>
                <a:cxn ang="0">
                  <a:pos x="16" y="9"/>
                </a:cxn>
                <a:cxn ang="0">
                  <a:pos x="14" y="7"/>
                </a:cxn>
                <a:cxn ang="0">
                  <a:pos x="9" y="3"/>
                </a:cxn>
                <a:cxn ang="0">
                  <a:pos x="8" y="0"/>
                </a:cxn>
                <a:cxn ang="0">
                  <a:pos x="0" y="5"/>
                </a:cxn>
                <a:cxn ang="0">
                  <a:pos x="4" y="8"/>
                </a:cxn>
                <a:cxn ang="0">
                  <a:pos x="9" y="15"/>
                </a:cxn>
                <a:cxn ang="0">
                  <a:pos x="18" y="17"/>
                </a:cxn>
                <a:cxn ang="0">
                  <a:pos x="26" y="8"/>
                </a:cxn>
                <a:cxn ang="0">
                  <a:pos x="27" y="7"/>
                </a:cxn>
                <a:cxn ang="0">
                  <a:pos x="26" y="8"/>
                </a:cxn>
                <a:cxn ang="0">
                  <a:pos x="26" y="7"/>
                </a:cxn>
                <a:cxn ang="0">
                  <a:pos x="27" y="7"/>
                </a:cxn>
                <a:cxn ang="0">
                  <a:pos x="17" y="7"/>
                </a:cxn>
              </a:cxnLst>
              <a:rect l="0" t="0" r="r" b="b"/>
              <a:pathLst>
                <a:path w="27" h="17">
                  <a:moveTo>
                    <a:pt x="17" y="7"/>
                  </a:moveTo>
                  <a:lnTo>
                    <a:pt x="18" y="5"/>
                  </a:lnTo>
                  <a:lnTo>
                    <a:pt x="16" y="9"/>
                  </a:lnTo>
                  <a:lnTo>
                    <a:pt x="14" y="7"/>
                  </a:lnTo>
                  <a:lnTo>
                    <a:pt x="9" y="3"/>
                  </a:lnTo>
                  <a:lnTo>
                    <a:pt x="8" y="0"/>
                  </a:lnTo>
                  <a:lnTo>
                    <a:pt x="0" y="5"/>
                  </a:lnTo>
                  <a:lnTo>
                    <a:pt x="4" y="8"/>
                  </a:lnTo>
                  <a:lnTo>
                    <a:pt x="9" y="15"/>
                  </a:lnTo>
                  <a:lnTo>
                    <a:pt x="18" y="17"/>
                  </a:lnTo>
                  <a:lnTo>
                    <a:pt x="26" y="8"/>
                  </a:lnTo>
                  <a:lnTo>
                    <a:pt x="27" y="7"/>
                  </a:lnTo>
                  <a:lnTo>
                    <a:pt x="26" y="8"/>
                  </a:lnTo>
                  <a:lnTo>
                    <a:pt x="26" y="7"/>
                  </a:lnTo>
                  <a:lnTo>
                    <a:pt x="27" y="7"/>
                  </a:lnTo>
                  <a:lnTo>
                    <a:pt x="17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9" name="Freeform 149"/>
            <p:cNvSpPr>
              <a:spLocks/>
            </p:cNvSpPr>
            <p:nvPr/>
          </p:nvSpPr>
          <p:spPr bwMode="auto">
            <a:xfrm>
              <a:off x="2419" y="2123"/>
              <a:ext cx="229" cy="62"/>
            </a:xfrm>
            <a:custGeom>
              <a:avLst/>
              <a:gdLst/>
              <a:ahLst/>
              <a:cxnLst>
                <a:cxn ang="0">
                  <a:pos x="11" y="52"/>
                </a:cxn>
                <a:cxn ang="0">
                  <a:pos x="35" y="44"/>
                </a:cxn>
                <a:cxn ang="0">
                  <a:pos x="60" y="39"/>
                </a:cxn>
                <a:cxn ang="0">
                  <a:pos x="90" y="36"/>
                </a:cxn>
                <a:cxn ang="0">
                  <a:pos x="120" y="36"/>
                </a:cxn>
                <a:cxn ang="0">
                  <a:pos x="151" y="40"/>
                </a:cxn>
                <a:cxn ang="0">
                  <a:pos x="180" y="45"/>
                </a:cxn>
                <a:cxn ang="0">
                  <a:pos x="206" y="54"/>
                </a:cxn>
                <a:cxn ang="0">
                  <a:pos x="226" y="62"/>
                </a:cxn>
                <a:cxn ang="0">
                  <a:pos x="228" y="54"/>
                </a:cxn>
                <a:cxn ang="0">
                  <a:pos x="218" y="36"/>
                </a:cxn>
                <a:cxn ang="0">
                  <a:pos x="208" y="22"/>
                </a:cxn>
                <a:cxn ang="0">
                  <a:pos x="195" y="15"/>
                </a:cxn>
                <a:cxn ang="0">
                  <a:pos x="172" y="8"/>
                </a:cxn>
                <a:cxn ang="0">
                  <a:pos x="147" y="2"/>
                </a:cxn>
                <a:cxn ang="0">
                  <a:pos x="119" y="0"/>
                </a:cxn>
                <a:cxn ang="0">
                  <a:pos x="90" y="0"/>
                </a:cxn>
                <a:cxn ang="0">
                  <a:pos x="62" y="2"/>
                </a:cxn>
                <a:cxn ang="0">
                  <a:pos x="36" y="8"/>
                </a:cxn>
                <a:cxn ang="0">
                  <a:pos x="13" y="14"/>
                </a:cxn>
                <a:cxn ang="0">
                  <a:pos x="2" y="19"/>
                </a:cxn>
                <a:cxn ang="0">
                  <a:pos x="8" y="22"/>
                </a:cxn>
                <a:cxn ang="0">
                  <a:pos x="20" y="24"/>
                </a:cxn>
                <a:cxn ang="0">
                  <a:pos x="44" y="20"/>
                </a:cxn>
                <a:cxn ang="0">
                  <a:pos x="75" y="10"/>
                </a:cxn>
                <a:cxn ang="0">
                  <a:pos x="96" y="8"/>
                </a:cxn>
                <a:cxn ang="0">
                  <a:pos x="105" y="11"/>
                </a:cxn>
                <a:cxn ang="0">
                  <a:pos x="105" y="17"/>
                </a:cxn>
                <a:cxn ang="0">
                  <a:pos x="105" y="18"/>
                </a:cxn>
                <a:cxn ang="0">
                  <a:pos x="111" y="11"/>
                </a:cxn>
                <a:cxn ang="0">
                  <a:pos x="111" y="5"/>
                </a:cxn>
                <a:cxn ang="0">
                  <a:pos x="130" y="8"/>
                </a:cxn>
                <a:cxn ang="0">
                  <a:pos x="155" y="13"/>
                </a:cxn>
                <a:cxn ang="0">
                  <a:pos x="177" y="22"/>
                </a:cxn>
                <a:cxn ang="0">
                  <a:pos x="189" y="36"/>
                </a:cxn>
                <a:cxn ang="0">
                  <a:pos x="179" y="39"/>
                </a:cxn>
                <a:cxn ang="0">
                  <a:pos x="161" y="35"/>
                </a:cxn>
                <a:cxn ang="0">
                  <a:pos x="142" y="32"/>
                </a:cxn>
                <a:cxn ang="0">
                  <a:pos x="120" y="30"/>
                </a:cxn>
                <a:cxn ang="0">
                  <a:pos x="102" y="30"/>
                </a:cxn>
                <a:cxn ang="0">
                  <a:pos x="90" y="32"/>
                </a:cxn>
                <a:cxn ang="0">
                  <a:pos x="91" y="26"/>
                </a:cxn>
                <a:cxn ang="0">
                  <a:pos x="94" y="23"/>
                </a:cxn>
                <a:cxn ang="0">
                  <a:pos x="81" y="26"/>
                </a:cxn>
                <a:cxn ang="0">
                  <a:pos x="67" y="36"/>
                </a:cxn>
                <a:cxn ang="0">
                  <a:pos x="47" y="39"/>
                </a:cxn>
                <a:cxn ang="0">
                  <a:pos x="39" y="39"/>
                </a:cxn>
                <a:cxn ang="0">
                  <a:pos x="29" y="39"/>
                </a:cxn>
                <a:cxn ang="0">
                  <a:pos x="17" y="42"/>
                </a:cxn>
                <a:cxn ang="0">
                  <a:pos x="5" y="49"/>
                </a:cxn>
              </a:cxnLst>
              <a:rect l="0" t="0" r="r" b="b"/>
              <a:pathLst>
                <a:path w="229" h="62">
                  <a:moveTo>
                    <a:pt x="0" y="55"/>
                  </a:moveTo>
                  <a:lnTo>
                    <a:pt x="11" y="52"/>
                  </a:lnTo>
                  <a:lnTo>
                    <a:pt x="23" y="48"/>
                  </a:lnTo>
                  <a:lnTo>
                    <a:pt x="35" y="44"/>
                  </a:lnTo>
                  <a:lnTo>
                    <a:pt x="47" y="41"/>
                  </a:lnTo>
                  <a:lnTo>
                    <a:pt x="60" y="39"/>
                  </a:lnTo>
                  <a:lnTo>
                    <a:pt x="75" y="37"/>
                  </a:lnTo>
                  <a:lnTo>
                    <a:pt x="90" y="36"/>
                  </a:lnTo>
                  <a:lnTo>
                    <a:pt x="104" y="36"/>
                  </a:lnTo>
                  <a:lnTo>
                    <a:pt x="120" y="36"/>
                  </a:lnTo>
                  <a:lnTo>
                    <a:pt x="136" y="37"/>
                  </a:lnTo>
                  <a:lnTo>
                    <a:pt x="151" y="40"/>
                  </a:lnTo>
                  <a:lnTo>
                    <a:pt x="166" y="42"/>
                  </a:lnTo>
                  <a:lnTo>
                    <a:pt x="180" y="45"/>
                  </a:lnTo>
                  <a:lnTo>
                    <a:pt x="193" y="50"/>
                  </a:lnTo>
                  <a:lnTo>
                    <a:pt x="206" y="54"/>
                  </a:lnTo>
                  <a:lnTo>
                    <a:pt x="217" y="59"/>
                  </a:lnTo>
                  <a:lnTo>
                    <a:pt x="226" y="62"/>
                  </a:lnTo>
                  <a:lnTo>
                    <a:pt x="229" y="61"/>
                  </a:lnTo>
                  <a:lnTo>
                    <a:pt x="228" y="54"/>
                  </a:lnTo>
                  <a:lnTo>
                    <a:pt x="224" y="45"/>
                  </a:lnTo>
                  <a:lnTo>
                    <a:pt x="218" y="36"/>
                  </a:lnTo>
                  <a:lnTo>
                    <a:pt x="212" y="28"/>
                  </a:lnTo>
                  <a:lnTo>
                    <a:pt x="208" y="22"/>
                  </a:lnTo>
                  <a:lnTo>
                    <a:pt x="206" y="19"/>
                  </a:lnTo>
                  <a:lnTo>
                    <a:pt x="195" y="15"/>
                  </a:lnTo>
                  <a:lnTo>
                    <a:pt x="184" y="11"/>
                  </a:lnTo>
                  <a:lnTo>
                    <a:pt x="172" y="8"/>
                  </a:lnTo>
                  <a:lnTo>
                    <a:pt x="160" y="5"/>
                  </a:lnTo>
                  <a:lnTo>
                    <a:pt x="147" y="2"/>
                  </a:lnTo>
                  <a:lnTo>
                    <a:pt x="133" y="1"/>
                  </a:lnTo>
                  <a:lnTo>
                    <a:pt x="119" y="0"/>
                  </a:lnTo>
                  <a:lnTo>
                    <a:pt x="104" y="0"/>
                  </a:lnTo>
                  <a:lnTo>
                    <a:pt x="90" y="0"/>
                  </a:lnTo>
                  <a:lnTo>
                    <a:pt x="76" y="1"/>
                  </a:lnTo>
                  <a:lnTo>
                    <a:pt x="62" y="2"/>
                  </a:lnTo>
                  <a:lnTo>
                    <a:pt x="50" y="5"/>
                  </a:lnTo>
                  <a:lnTo>
                    <a:pt x="36" y="8"/>
                  </a:lnTo>
                  <a:lnTo>
                    <a:pt x="24" y="10"/>
                  </a:lnTo>
                  <a:lnTo>
                    <a:pt x="13" y="14"/>
                  </a:lnTo>
                  <a:lnTo>
                    <a:pt x="2" y="18"/>
                  </a:lnTo>
                  <a:lnTo>
                    <a:pt x="2" y="19"/>
                  </a:lnTo>
                  <a:lnTo>
                    <a:pt x="5" y="20"/>
                  </a:lnTo>
                  <a:lnTo>
                    <a:pt x="8" y="22"/>
                  </a:lnTo>
                  <a:lnTo>
                    <a:pt x="13" y="24"/>
                  </a:lnTo>
                  <a:lnTo>
                    <a:pt x="20" y="24"/>
                  </a:lnTo>
                  <a:lnTo>
                    <a:pt x="31" y="24"/>
                  </a:lnTo>
                  <a:lnTo>
                    <a:pt x="44" y="20"/>
                  </a:lnTo>
                  <a:lnTo>
                    <a:pt x="59" y="15"/>
                  </a:lnTo>
                  <a:lnTo>
                    <a:pt x="75" y="10"/>
                  </a:lnTo>
                  <a:lnTo>
                    <a:pt x="87" y="8"/>
                  </a:lnTo>
                  <a:lnTo>
                    <a:pt x="96" y="8"/>
                  </a:lnTo>
                  <a:lnTo>
                    <a:pt x="102" y="9"/>
                  </a:lnTo>
                  <a:lnTo>
                    <a:pt x="105" y="11"/>
                  </a:lnTo>
                  <a:lnTo>
                    <a:pt x="107" y="14"/>
                  </a:lnTo>
                  <a:lnTo>
                    <a:pt x="105" y="17"/>
                  </a:lnTo>
                  <a:lnTo>
                    <a:pt x="103" y="19"/>
                  </a:lnTo>
                  <a:lnTo>
                    <a:pt x="105" y="18"/>
                  </a:lnTo>
                  <a:lnTo>
                    <a:pt x="109" y="15"/>
                  </a:lnTo>
                  <a:lnTo>
                    <a:pt x="111" y="11"/>
                  </a:lnTo>
                  <a:lnTo>
                    <a:pt x="109" y="5"/>
                  </a:lnTo>
                  <a:lnTo>
                    <a:pt x="111" y="5"/>
                  </a:lnTo>
                  <a:lnTo>
                    <a:pt x="119" y="6"/>
                  </a:lnTo>
                  <a:lnTo>
                    <a:pt x="130" y="8"/>
                  </a:lnTo>
                  <a:lnTo>
                    <a:pt x="142" y="10"/>
                  </a:lnTo>
                  <a:lnTo>
                    <a:pt x="155" y="13"/>
                  </a:lnTo>
                  <a:lnTo>
                    <a:pt x="167" y="17"/>
                  </a:lnTo>
                  <a:lnTo>
                    <a:pt x="177" y="22"/>
                  </a:lnTo>
                  <a:lnTo>
                    <a:pt x="184" y="27"/>
                  </a:lnTo>
                  <a:lnTo>
                    <a:pt x="189" y="36"/>
                  </a:lnTo>
                  <a:lnTo>
                    <a:pt x="187" y="39"/>
                  </a:lnTo>
                  <a:lnTo>
                    <a:pt x="179" y="39"/>
                  </a:lnTo>
                  <a:lnTo>
                    <a:pt x="168" y="36"/>
                  </a:lnTo>
                  <a:lnTo>
                    <a:pt x="161" y="35"/>
                  </a:lnTo>
                  <a:lnTo>
                    <a:pt x="153" y="33"/>
                  </a:lnTo>
                  <a:lnTo>
                    <a:pt x="142" y="32"/>
                  </a:lnTo>
                  <a:lnTo>
                    <a:pt x="131" y="31"/>
                  </a:lnTo>
                  <a:lnTo>
                    <a:pt x="120" y="30"/>
                  </a:lnTo>
                  <a:lnTo>
                    <a:pt x="109" y="30"/>
                  </a:lnTo>
                  <a:lnTo>
                    <a:pt x="102" y="30"/>
                  </a:lnTo>
                  <a:lnTo>
                    <a:pt x="96" y="31"/>
                  </a:lnTo>
                  <a:lnTo>
                    <a:pt x="90" y="32"/>
                  </a:lnTo>
                  <a:lnTo>
                    <a:pt x="88" y="30"/>
                  </a:lnTo>
                  <a:lnTo>
                    <a:pt x="91" y="26"/>
                  </a:lnTo>
                  <a:lnTo>
                    <a:pt x="97" y="23"/>
                  </a:lnTo>
                  <a:lnTo>
                    <a:pt x="94" y="23"/>
                  </a:lnTo>
                  <a:lnTo>
                    <a:pt x="88" y="23"/>
                  </a:lnTo>
                  <a:lnTo>
                    <a:pt x="81" y="26"/>
                  </a:lnTo>
                  <a:lnTo>
                    <a:pt x="74" y="31"/>
                  </a:lnTo>
                  <a:lnTo>
                    <a:pt x="67" y="36"/>
                  </a:lnTo>
                  <a:lnTo>
                    <a:pt x="57" y="39"/>
                  </a:lnTo>
                  <a:lnTo>
                    <a:pt x="47" y="39"/>
                  </a:lnTo>
                  <a:lnTo>
                    <a:pt x="41" y="39"/>
                  </a:lnTo>
                  <a:lnTo>
                    <a:pt x="39" y="39"/>
                  </a:lnTo>
                  <a:lnTo>
                    <a:pt x="34" y="39"/>
                  </a:lnTo>
                  <a:lnTo>
                    <a:pt x="29" y="39"/>
                  </a:lnTo>
                  <a:lnTo>
                    <a:pt x="23" y="40"/>
                  </a:lnTo>
                  <a:lnTo>
                    <a:pt x="17" y="42"/>
                  </a:lnTo>
                  <a:lnTo>
                    <a:pt x="11" y="45"/>
                  </a:lnTo>
                  <a:lnTo>
                    <a:pt x="5" y="49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0" name="Freeform 150"/>
            <p:cNvSpPr>
              <a:spLocks/>
            </p:cNvSpPr>
            <p:nvPr/>
          </p:nvSpPr>
          <p:spPr bwMode="auto">
            <a:xfrm>
              <a:off x="2467" y="2239"/>
              <a:ext cx="111" cy="47"/>
            </a:xfrm>
            <a:custGeom>
              <a:avLst/>
              <a:gdLst/>
              <a:ahLst/>
              <a:cxnLst>
                <a:cxn ang="0">
                  <a:pos x="111" y="38"/>
                </a:cxn>
                <a:cxn ang="0">
                  <a:pos x="95" y="43"/>
                </a:cxn>
                <a:cxn ang="0">
                  <a:pos x="79" y="46"/>
                </a:cxn>
                <a:cxn ang="0">
                  <a:pos x="65" y="47"/>
                </a:cxn>
                <a:cxn ang="0">
                  <a:pos x="50" y="47"/>
                </a:cxn>
                <a:cxn ang="0">
                  <a:pos x="36" y="47"/>
                </a:cxn>
                <a:cxn ang="0">
                  <a:pos x="23" y="44"/>
                </a:cxn>
                <a:cxn ang="0">
                  <a:pos x="11" y="42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11" y="4"/>
                </a:cxn>
                <a:cxn ang="0">
                  <a:pos x="23" y="8"/>
                </a:cxn>
                <a:cxn ang="0">
                  <a:pos x="36" y="9"/>
                </a:cxn>
                <a:cxn ang="0">
                  <a:pos x="50" y="11"/>
                </a:cxn>
                <a:cxn ang="0">
                  <a:pos x="65" y="9"/>
                </a:cxn>
                <a:cxn ang="0">
                  <a:pos x="79" y="8"/>
                </a:cxn>
                <a:cxn ang="0">
                  <a:pos x="95" y="5"/>
                </a:cxn>
                <a:cxn ang="0">
                  <a:pos x="111" y="0"/>
                </a:cxn>
                <a:cxn ang="0">
                  <a:pos x="111" y="38"/>
                </a:cxn>
              </a:cxnLst>
              <a:rect l="0" t="0" r="r" b="b"/>
              <a:pathLst>
                <a:path w="111" h="47">
                  <a:moveTo>
                    <a:pt x="111" y="38"/>
                  </a:moveTo>
                  <a:lnTo>
                    <a:pt x="95" y="43"/>
                  </a:lnTo>
                  <a:lnTo>
                    <a:pt x="79" y="46"/>
                  </a:lnTo>
                  <a:lnTo>
                    <a:pt x="65" y="47"/>
                  </a:lnTo>
                  <a:lnTo>
                    <a:pt x="50" y="47"/>
                  </a:lnTo>
                  <a:lnTo>
                    <a:pt x="36" y="47"/>
                  </a:lnTo>
                  <a:lnTo>
                    <a:pt x="23" y="44"/>
                  </a:lnTo>
                  <a:lnTo>
                    <a:pt x="11" y="42"/>
                  </a:lnTo>
                  <a:lnTo>
                    <a:pt x="0" y="38"/>
                  </a:lnTo>
                  <a:lnTo>
                    <a:pt x="0" y="0"/>
                  </a:lnTo>
                  <a:lnTo>
                    <a:pt x="11" y="4"/>
                  </a:lnTo>
                  <a:lnTo>
                    <a:pt x="23" y="8"/>
                  </a:lnTo>
                  <a:lnTo>
                    <a:pt x="36" y="9"/>
                  </a:lnTo>
                  <a:lnTo>
                    <a:pt x="50" y="11"/>
                  </a:lnTo>
                  <a:lnTo>
                    <a:pt x="65" y="9"/>
                  </a:lnTo>
                  <a:lnTo>
                    <a:pt x="79" y="8"/>
                  </a:lnTo>
                  <a:lnTo>
                    <a:pt x="95" y="5"/>
                  </a:lnTo>
                  <a:lnTo>
                    <a:pt x="111" y="0"/>
                  </a:lnTo>
                  <a:lnTo>
                    <a:pt x="111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1" name="Freeform 151"/>
            <p:cNvSpPr>
              <a:spLocks/>
            </p:cNvSpPr>
            <p:nvPr/>
          </p:nvSpPr>
          <p:spPr bwMode="auto">
            <a:xfrm>
              <a:off x="2318" y="1088"/>
              <a:ext cx="89" cy="94"/>
            </a:xfrm>
            <a:custGeom>
              <a:avLst/>
              <a:gdLst/>
              <a:ahLst/>
              <a:cxnLst>
                <a:cxn ang="0">
                  <a:pos x="44" y="94"/>
                </a:cxn>
                <a:cxn ang="0">
                  <a:pos x="52" y="93"/>
                </a:cxn>
                <a:cxn ang="0">
                  <a:pos x="61" y="90"/>
                </a:cxn>
                <a:cxn ang="0">
                  <a:pos x="68" y="86"/>
                </a:cxn>
                <a:cxn ang="0">
                  <a:pos x="75" y="80"/>
                </a:cxn>
                <a:cxn ang="0">
                  <a:pos x="82" y="72"/>
                </a:cxn>
                <a:cxn ang="0">
                  <a:pos x="85" y="64"/>
                </a:cxn>
                <a:cxn ang="0">
                  <a:pos x="88" y="55"/>
                </a:cxn>
                <a:cxn ang="0">
                  <a:pos x="89" y="46"/>
                </a:cxn>
                <a:cxn ang="0">
                  <a:pos x="88" y="37"/>
                </a:cxn>
                <a:cxn ang="0">
                  <a:pos x="85" y="28"/>
                </a:cxn>
                <a:cxn ang="0">
                  <a:pos x="82" y="20"/>
                </a:cxn>
                <a:cxn ang="0">
                  <a:pos x="75" y="13"/>
                </a:cxn>
                <a:cxn ang="0">
                  <a:pos x="68" y="7"/>
                </a:cxn>
                <a:cxn ang="0">
                  <a:pos x="61" y="4"/>
                </a:cxn>
                <a:cxn ang="0">
                  <a:pos x="52" y="1"/>
                </a:cxn>
                <a:cxn ang="0">
                  <a:pos x="44" y="0"/>
                </a:cxn>
                <a:cxn ang="0">
                  <a:pos x="35" y="1"/>
                </a:cxn>
                <a:cxn ang="0">
                  <a:pos x="27" y="4"/>
                </a:cxn>
                <a:cxn ang="0">
                  <a:pos x="20" y="7"/>
                </a:cxn>
                <a:cxn ang="0">
                  <a:pos x="14" y="13"/>
                </a:cxn>
                <a:cxn ang="0">
                  <a:pos x="8" y="20"/>
                </a:cxn>
                <a:cxn ang="0">
                  <a:pos x="4" y="28"/>
                </a:cxn>
                <a:cxn ang="0">
                  <a:pos x="2" y="37"/>
                </a:cxn>
                <a:cxn ang="0">
                  <a:pos x="0" y="46"/>
                </a:cxn>
                <a:cxn ang="0">
                  <a:pos x="2" y="55"/>
                </a:cxn>
                <a:cxn ang="0">
                  <a:pos x="4" y="64"/>
                </a:cxn>
                <a:cxn ang="0">
                  <a:pos x="8" y="72"/>
                </a:cxn>
                <a:cxn ang="0">
                  <a:pos x="14" y="80"/>
                </a:cxn>
                <a:cxn ang="0">
                  <a:pos x="20" y="86"/>
                </a:cxn>
                <a:cxn ang="0">
                  <a:pos x="27" y="90"/>
                </a:cxn>
                <a:cxn ang="0">
                  <a:pos x="35" y="93"/>
                </a:cxn>
                <a:cxn ang="0">
                  <a:pos x="44" y="94"/>
                </a:cxn>
              </a:cxnLst>
              <a:rect l="0" t="0" r="r" b="b"/>
              <a:pathLst>
                <a:path w="89" h="94">
                  <a:moveTo>
                    <a:pt x="44" y="94"/>
                  </a:moveTo>
                  <a:lnTo>
                    <a:pt x="52" y="93"/>
                  </a:lnTo>
                  <a:lnTo>
                    <a:pt x="61" y="90"/>
                  </a:lnTo>
                  <a:lnTo>
                    <a:pt x="68" y="86"/>
                  </a:lnTo>
                  <a:lnTo>
                    <a:pt x="75" y="80"/>
                  </a:lnTo>
                  <a:lnTo>
                    <a:pt x="82" y="72"/>
                  </a:lnTo>
                  <a:lnTo>
                    <a:pt x="85" y="64"/>
                  </a:lnTo>
                  <a:lnTo>
                    <a:pt x="88" y="55"/>
                  </a:lnTo>
                  <a:lnTo>
                    <a:pt x="89" y="46"/>
                  </a:lnTo>
                  <a:lnTo>
                    <a:pt x="88" y="37"/>
                  </a:lnTo>
                  <a:lnTo>
                    <a:pt x="85" y="28"/>
                  </a:lnTo>
                  <a:lnTo>
                    <a:pt x="82" y="20"/>
                  </a:lnTo>
                  <a:lnTo>
                    <a:pt x="75" y="13"/>
                  </a:lnTo>
                  <a:lnTo>
                    <a:pt x="68" y="7"/>
                  </a:lnTo>
                  <a:lnTo>
                    <a:pt x="61" y="4"/>
                  </a:lnTo>
                  <a:lnTo>
                    <a:pt x="52" y="1"/>
                  </a:lnTo>
                  <a:lnTo>
                    <a:pt x="44" y="0"/>
                  </a:lnTo>
                  <a:lnTo>
                    <a:pt x="35" y="1"/>
                  </a:lnTo>
                  <a:lnTo>
                    <a:pt x="27" y="4"/>
                  </a:lnTo>
                  <a:lnTo>
                    <a:pt x="20" y="7"/>
                  </a:lnTo>
                  <a:lnTo>
                    <a:pt x="14" y="13"/>
                  </a:lnTo>
                  <a:lnTo>
                    <a:pt x="8" y="20"/>
                  </a:lnTo>
                  <a:lnTo>
                    <a:pt x="4" y="28"/>
                  </a:lnTo>
                  <a:lnTo>
                    <a:pt x="2" y="37"/>
                  </a:lnTo>
                  <a:lnTo>
                    <a:pt x="0" y="46"/>
                  </a:lnTo>
                  <a:lnTo>
                    <a:pt x="2" y="55"/>
                  </a:lnTo>
                  <a:lnTo>
                    <a:pt x="4" y="64"/>
                  </a:lnTo>
                  <a:lnTo>
                    <a:pt x="8" y="72"/>
                  </a:lnTo>
                  <a:lnTo>
                    <a:pt x="14" y="80"/>
                  </a:lnTo>
                  <a:lnTo>
                    <a:pt x="20" y="86"/>
                  </a:lnTo>
                  <a:lnTo>
                    <a:pt x="27" y="90"/>
                  </a:lnTo>
                  <a:lnTo>
                    <a:pt x="35" y="93"/>
                  </a:lnTo>
                  <a:lnTo>
                    <a:pt x="44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2" name="Freeform 152"/>
            <p:cNvSpPr>
              <a:spLocks/>
            </p:cNvSpPr>
            <p:nvPr/>
          </p:nvSpPr>
          <p:spPr bwMode="auto">
            <a:xfrm>
              <a:off x="2645" y="1088"/>
              <a:ext cx="89" cy="94"/>
            </a:xfrm>
            <a:custGeom>
              <a:avLst/>
              <a:gdLst/>
              <a:ahLst/>
              <a:cxnLst>
                <a:cxn ang="0">
                  <a:pos x="44" y="94"/>
                </a:cxn>
                <a:cxn ang="0">
                  <a:pos x="53" y="93"/>
                </a:cxn>
                <a:cxn ang="0">
                  <a:pos x="61" y="90"/>
                </a:cxn>
                <a:cxn ang="0">
                  <a:pos x="68" y="86"/>
                </a:cxn>
                <a:cxn ang="0">
                  <a:pos x="76" y="80"/>
                </a:cxn>
                <a:cxn ang="0">
                  <a:pos x="82" y="72"/>
                </a:cxn>
                <a:cxn ang="0">
                  <a:pos x="85" y="64"/>
                </a:cxn>
                <a:cxn ang="0">
                  <a:pos x="88" y="55"/>
                </a:cxn>
                <a:cxn ang="0">
                  <a:pos x="89" y="46"/>
                </a:cxn>
                <a:cxn ang="0">
                  <a:pos x="88" y="37"/>
                </a:cxn>
                <a:cxn ang="0">
                  <a:pos x="85" y="28"/>
                </a:cxn>
                <a:cxn ang="0">
                  <a:pos x="82" y="20"/>
                </a:cxn>
                <a:cxn ang="0">
                  <a:pos x="76" y="13"/>
                </a:cxn>
                <a:cxn ang="0">
                  <a:pos x="68" y="7"/>
                </a:cxn>
                <a:cxn ang="0">
                  <a:pos x="61" y="4"/>
                </a:cxn>
                <a:cxn ang="0">
                  <a:pos x="53" y="1"/>
                </a:cxn>
                <a:cxn ang="0">
                  <a:pos x="44" y="0"/>
                </a:cxn>
                <a:cxn ang="0">
                  <a:pos x="36" y="1"/>
                </a:cxn>
                <a:cxn ang="0">
                  <a:pos x="27" y="4"/>
                </a:cxn>
                <a:cxn ang="0">
                  <a:pos x="20" y="7"/>
                </a:cxn>
                <a:cxn ang="0">
                  <a:pos x="14" y="13"/>
                </a:cxn>
                <a:cxn ang="0">
                  <a:pos x="8" y="20"/>
                </a:cxn>
                <a:cxn ang="0">
                  <a:pos x="4" y="28"/>
                </a:cxn>
                <a:cxn ang="0">
                  <a:pos x="2" y="37"/>
                </a:cxn>
                <a:cxn ang="0">
                  <a:pos x="0" y="46"/>
                </a:cxn>
                <a:cxn ang="0">
                  <a:pos x="2" y="55"/>
                </a:cxn>
                <a:cxn ang="0">
                  <a:pos x="4" y="64"/>
                </a:cxn>
                <a:cxn ang="0">
                  <a:pos x="8" y="72"/>
                </a:cxn>
                <a:cxn ang="0">
                  <a:pos x="14" y="80"/>
                </a:cxn>
                <a:cxn ang="0">
                  <a:pos x="20" y="86"/>
                </a:cxn>
                <a:cxn ang="0">
                  <a:pos x="27" y="90"/>
                </a:cxn>
                <a:cxn ang="0">
                  <a:pos x="36" y="93"/>
                </a:cxn>
                <a:cxn ang="0">
                  <a:pos x="44" y="94"/>
                </a:cxn>
              </a:cxnLst>
              <a:rect l="0" t="0" r="r" b="b"/>
              <a:pathLst>
                <a:path w="89" h="94">
                  <a:moveTo>
                    <a:pt x="44" y="94"/>
                  </a:moveTo>
                  <a:lnTo>
                    <a:pt x="53" y="93"/>
                  </a:lnTo>
                  <a:lnTo>
                    <a:pt x="61" y="90"/>
                  </a:lnTo>
                  <a:lnTo>
                    <a:pt x="68" y="86"/>
                  </a:lnTo>
                  <a:lnTo>
                    <a:pt x="76" y="80"/>
                  </a:lnTo>
                  <a:lnTo>
                    <a:pt x="82" y="72"/>
                  </a:lnTo>
                  <a:lnTo>
                    <a:pt x="85" y="64"/>
                  </a:lnTo>
                  <a:lnTo>
                    <a:pt x="88" y="55"/>
                  </a:lnTo>
                  <a:lnTo>
                    <a:pt x="89" y="46"/>
                  </a:lnTo>
                  <a:lnTo>
                    <a:pt x="88" y="37"/>
                  </a:lnTo>
                  <a:lnTo>
                    <a:pt x="85" y="28"/>
                  </a:lnTo>
                  <a:lnTo>
                    <a:pt x="82" y="20"/>
                  </a:lnTo>
                  <a:lnTo>
                    <a:pt x="76" y="13"/>
                  </a:lnTo>
                  <a:lnTo>
                    <a:pt x="68" y="7"/>
                  </a:lnTo>
                  <a:lnTo>
                    <a:pt x="61" y="4"/>
                  </a:lnTo>
                  <a:lnTo>
                    <a:pt x="53" y="1"/>
                  </a:lnTo>
                  <a:lnTo>
                    <a:pt x="44" y="0"/>
                  </a:lnTo>
                  <a:lnTo>
                    <a:pt x="36" y="1"/>
                  </a:lnTo>
                  <a:lnTo>
                    <a:pt x="27" y="4"/>
                  </a:lnTo>
                  <a:lnTo>
                    <a:pt x="20" y="7"/>
                  </a:lnTo>
                  <a:lnTo>
                    <a:pt x="14" y="13"/>
                  </a:lnTo>
                  <a:lnTo>
                    <a:pt x="8" y="20"/>
                  </a:lnTo>
                  <a:lnTo>
                    <a:pt x="4" y="28"/>
                  </a:lnTo>
                  <a:lnTo>
                    <a:pt x="2" y="37"/>
                  </a:lnTo>
                  <a:lnTo>
                    <a:pt x="0" y="46"/>
                  </a:lnTo>
                  <a:lnTo>
                    <a:pt x="2" y="55"/>
                  </a:lnTo>
                  <a:lnTo>
                    <a:pt x="4" y="64"/>
                  </a:lnTo>
                  <a:lnTo>
                    <a:pt x="8" y="72"/>
                  </a:lnTo>
                  <a:lnTo>
                    <a:pt x="14" y="80"/>
                  </a:lnTo>
                  <a:lnTo>
                    <a:pt x="20" y="86"/>
                  </a:lnTo>
                  <a:lnTo>
                    <a:pt x="27" y="90"/>
                  </a:lnTo>
                  <a:lnTo>
                    <a:pt x="36" y="93"/>
                  </a:lnTo>
                  <a:lnTo>
                    <a:pt x="44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3" name="Freeform 153"/>
            <p:cNvSpPr>
              <a:spLocks/>
            </p:cNvSpPr>
            <p:nvPr/>
          </p:nvSpPr>
          <p:spPr bwMode="auto">
            <a:xfrm>
              <a:off x="2356" y="1077"/>
              <a:ext cx="333" cy="95"/>
            </a:xfrm>
            <a:custGeom>
              <a:avLst/>
              <a:gdLst/>
              <a:ahLst/>
              <a:cxnLst>
                <a:cxn ang="0">
                  <a:pos x="333" y="88"/>
                </a:cxn>
                <a:cxn ang="0">
                  <a:pos x="329" y="70"/>
                </a:cxn>
                <a:cxn ang="0">
                  <a:pos x="320" y="55"/>
                </a:cxn>
                <a:cxn ang="0">
                  <a:pos x="305" y="39"/>
                </a:cxn>
                <a:cxn ang="0">
                  <a:pos x="285" y="26"/>
                </a:cxn>
                <a:cxn ang="0">
                  <a:pos x="260" y="16"/>
                </a:cxn>
                <a:cxn ang="0">
                  <a:pos x="231" y="7"/>
                </a:cxn>
                <a:cxn ang="0">
                  <a:pos x="201" y="2"/>
                </a:cxn>
                <a:cxn ang="0">
                  <a:pos x="167" y="0"/>
                </a:cxn>
                <a:cxn ang="0">
                  <a:pos x="133" y="2"/>
                </a:cxn>
                <a:cxn ang="0">
                  <a:pos x="102" y="7"/>
                </a:cxn>
                <a:cxn ang="0">
                  <a:pos x="74" y="16"/>
                </a:cxn>
                <a:cxn ang="0">
                  <a:pos x="50" y="26"/>
                </a:cxn>
                <a:cxn ang="0">
                  <a:pos x="29" y="39"/>
                </a:cxn>
                <a:cxn ang="0">
                  <a:pos x="13" y="55"/>
                </a:cxn>
                <a:cxn ang="0">
                  <a:pos x="4" y="70"/>
                </a:cxn>
                <a:cxn ang="0">
                  <a:pos x="0" y="88"/>
                </a:cxn>
                <a:cxn ang="0">
                  <a:pos x="1" y="90"/>
                </a:cxn>
                <a:cxn ang="0">
                  <a:pos x="5" y="93"/>
                </a:cxn>
                <a:cxn ang="0">
                  <a:pos x="10" y="92"/>
                </a:cxn>
                <a:cxn ang="0">
                  <a:pos x="18" y="84"/>
                </a:cxn>
                <a:cxn ang="0">
                  <a:pos x="19" y="83"/>
                </a:cxn>
                <a:cxn ang="0">
                  <a:pos x="31" y="73"/>
                </a:cxn>
                <a:cxn ang="0">
                  <a:pos x="45" y="64"/>
                </a:cxn>
                <a:cxn ang="0">
                  <a:pos x="62" y="56"/>
                </a:cxn>
                <a:cxn ang="0">
                  <a:pos x="80" y="49"/>
                </a:cxn>
                <a:cxn ang="0">
                  <a:pos x="99" y="44"/>
                </a:cxn>
                <a:cxn ang="0">
                  <a:pos x="121" y="40"/>
                </a:cxn>
                <a:cxn ang="0">
                  <a:pos x="143" y="38"/>
                </a:cxn>
                <a:cxn ang="0">
                  <a:pos x="167" y="37"/>
                </a:cxn>
                <a:cxn ang="0">
                  <a:pos x="191" y="38"/>
                </a:cxn>
                <a:cxn ang="0">
                  <a:pos x="214" y="40"/>
                </a:cxn>
                <a:cxn ang="0">
                  <a:pos x="235" y="44"/>
                </a:cxn>
                <a:cxn ang="0">
                  <a:pos x="256" y="49"/>
                </a:cxn>
                <a:cxn ang="0">
                  <a:pos x="274" y="57"/>
                </a:cxn>
                <a:cxn ang="0">
                  <a:pos x="289" y="65"/>
                </a:cxn>
                <a:cxn ang="0">
                  <a:pos x="303" y="74"/>
                </a:cxn>
                <a:cxn ang="0">
                  <a:pos x="315" y="84"/>
                </a:cxn>
                <a:cxn ang="0">
                  <a:pos x="317" y="87"/>
                </a:cxn>
                <a:cxn ang="0">
                  <a:pos x="322" y="92"/>
                </a:cxn>
                <a:cxn ang="0">
                  <a:pos x="328" y="95"/>
                </a:cxn>
                <a:cxn ang="0">
                  <a:pos x="333" y="88"/>
                </a:cxn>
              </a:cxnLst>
              <a:rect l="0" t="0" r="r" b="b"/>
              <a:pathLst>
                <a:path w="333" h="95">
                  <a:moveTo>
                    <a:pt x="333" y="88"/>
                  </a:moveTo>
                  <a:lnTo>
                    <a:pt x="329" y="70"/>
                  </a:lnTo>
                  <a:lnTo>
                    <a:pt x="320" y="55"/>
                  </a:lnTo>
                  <a:lnTo>
                    <a:pt x="305" y="39"/>
                  </a:lnTo>
                  <a:lnTo>
                    <a:pt x="285" y="26"/>
                  </a:lnTo>
                  <a:lnTo>
                    <a:pt x="260" y="16"/>
                  </a:lnTo>
                  <a:lnTo>
                    <a:pt x="231" y="7"/>
                  </a:lnTo>
                  <a:lnTo>
                    <a:pt x="201" y="2"/>
                  </a:lnTo>
                  <a:lnTo>
                    <a:pt x="167" y="0"/>
                  </a:lnTo>
                  <a:lnTo>
                    <a:pt x="133" y="2"/>
                  </a:lnTo>
                  <a:lnTo>
                    <a:pt x="102" y="7"/>
                  </a:lnTo>
                  <a:lnTo>
                    <a:pt x="74" y="16"/>
                  </a:lnTo>
                  <a:lnTo>
                    <a:pt x="50" y="26"/>
                  </a:lnTo>
                  <a:lnTo>
                    <a:pt x="29" y="39"/>
                  </a:lnTo>
                  <a:lnTo>
                    <a:pt x="13" y="55"/>
                  </a:lnTo>
                  <a:lnTo>
                    <a:pt x="4" y="70"/>
                  </a:lnTo>
                  <a:lnTo>
                    <a:pt x="0" y="88"/>
                  </a:lnTo>
                  <a:lnTo>
                    <a:pt x="1" y="90"/>
                  </a:lnTo>
                  <a:lnTo>
                    <a:pt x="5" y="93"/>
                  </a:lnTo>
                  <a:lnTo>
                    <a:pt x="10" y="92"/>
                  </a:lnTo>
                  <a:lnTo>
                    <a:pt x="18" y="84"/>
                  </a:lnTo>
                  <a:lnTo>
                    <a:pt x="19" y="83"/>
                  </a:lnTo>
                  <a:lnTo>
                    <a:pt x="31" y="73"/>
                  </a:lnTo>
                  <a:lnTo>
                    <a:pt x="45" y="64"/>
                  </a:lnTo>
                  <a:lnTo>
                    <a:pt x="62" y="56"/>
                  </a:lnTo>
                  <a:lnTo>
                    <a:pt x="80" y="49"/>
                  </a:lnTo>
                  <a:lnTo>
                    <a:pt x="99" y="44"/>
                  </a:lnTo>
                  <a:lnTo>
                    <a:pt x="121" y="40"/>
                  </a:lnTo>
                  <a:lnTo>
                    <a:pt x="143" y="38"/>
                  </a:lnTo>
                  <a:lnTo>
                    <a:pt x="167" y="37"/>
                  </a:lnTo>
                  <a:lnTo>
                    <a:pt x="191" y="38"/>
                  </a:lnTo>
                  <a:lnTo>
                    <a:pt x="214" y="40"/>
                  </a:lnTo>
                  <a:lnTo>
                    <a:pt x="235" y="44"/>
                  </a:lnTo>
                  <a:lnTo>
                    <a:pt x="256" y="49"/>
                  </a:lnTo>
                  <a:lnTo>
                    <a:pt x="274" y="57"/>
                  </a:lnTo>
                  <a:lnTo>
                    <a:pt x="289" y="65"/>
                  </a:lnTo>
                  <a:lnTo>
                    <a:pt x="303" y="74"/>
                  </a:lnTo>
                  <a:lnTo>
                    <a:pt x="315" y="84"/>
                  </a:lnTo>
                  <a:lnTo>
                    <a:pt x="317" y="87"/>
                  </a:lnTo>
                  <a:lnTo>
                    <a:pt x="322" y="92"/>
                  </a:lnTo>
                  <a:lnTo>
                    <a:pt x="328" y="95"/>
                  </a:lnTo>
                  <a:lnTo>
                    <a:pt x="333" y="88"/>
                  </a:lnTo>
                  <a:close/>
                </a:path>
              </a:pathLst>
            </a:custGeom>
            <a:solidFill>
              <a:srgbClr val="BFCC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4" name="Freeform 154"/>
            <p:cNvSpPr>
              <a:spLocks/>
            </p:cNvSpPr>
            <p:nvPr/>
          </p:nvSpPr>
          <p:spPr bwMode="auto">
            <a:xfrm>
              <a:off x="2523" y="1072"/>
              <a:ext cx="171" cy="93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0"/>
                </a:cxn>
                <a:cxn ang="0">
                  <a:pos x="34" y="10"/>
                </a:cxn>
                <a:cxn ang="0">
                  <a:pos x="64" y="16"/>
                </a:cxn>
                <a:cxn ang="0">
                  <a:pos x="92" y="25"/>
                </a:cxn>
                <a:cxn ang="0">
                  <a:pos x="116" y="35"/>
                </a:cxn>
                <a:cxn ang="0">
                  <a:pos x="136" y="48"/>
                </a:cxn>
                <a:cxn ang="0">
                  <a:pos x="149" y="62"/>
                </a:cxn>
                <a:cxn ang="0">
                  <a:pos x="159" y="76"/>
                </a:cxn>
                <a:cxn ang="0">
                  <a:pos x="161" y="93"/>
                </a:cxn>
                <a:cxn ang="0">
                  <a:pos x="171" y="93"/>
                </a:cxn>
                <a:cxn ang="0">
                  <a:pos x="166" y="74"/>
                </a:cxn>
                <a:cxn ang="0">
                  <a:pos x="156" y="57"/>
                </a:cxn>
                <a:cxn ang="0">
                  <a:pos x="141" y="40"/>
                </a:cxn>
                <a:cxn ang="0">
                  <a:pos x="119" y="27"/>
                </a:cxn>
                <a:cxn ang="0">
                  <a:pos x="95" y="17"/>
                </a:cxn>
                <a:cxn ang="0">
                  <a:pos x="64" y="8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0"/>
                </a:cxn>
              </a:cxnLst>
              <a:rect l="0" t="0" r="r" b="b"/>
              <a:pathLst>
                <a:path w="171" h="93">
                  <a:moveTo>
                    <a:pt x="0" y="10"/>
                  </a:moveTo>
                  <a:lnTo>
                    <a:pt x="0" y="10"/>
                  </a:lnTo>
                  <a:lnTo>
                    <a:pt x="34" y="10"/>
                  </a:lnTo>
                  <a:lnTo>
                    <a:pt x="64" y="16"/>
                  </a:lnTo>
                  <a:lnTo>
                    <a:pt x="92" y="25"/>
                  </a:lnTo>
                  <a:lnTo>
                    <a:pt x="116" y="35"/>
                  </a:lnTo>
                  <a:lnTo>
                    <a:pt x="136" y="48"/>
                  </a:lnTo>
                  <a:lnTo>
                    <a:pt x="149" y="62"/>
                  </a:lnTo>
                  <a:lnTo>
                    <a:pt x="159" y="76"/>
                  </a:lnTo>
                  <a:lnTo>
                    <a:pt x="161" y="93"/>
                  </a:lnTo>
                  <a:lnTo>
                    <a:pt x="171" y="93"/>
                  </a:lnTo>
                  <a:lnTo>
                    <a:pt x="166" y="74"/>
                  </a:lnTo>
                  <a:lnTo>
                    <a:pt x="156" y="57"/>
                  </a:lnTo>
                  <a:lnTo>
                    <a:pt x="141" y="40"/>
                  </a:lnTo>
                  <a:lnTo>
                    <a:pt x="119" y="27"/>
                  </a:lnTo>
                  <a:lnTo>
                    <a:pt x="95" y="17"/>
                  </a:lnTo>
                  <a:lnTo>
                    <a:pt x="64" y="8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5" name="Freeform 155"/>
            <p:cNvSpPr>
              <a:spLocks/>
            </p:cNvSpPr>
            <p:nvPr/>
          </p:nvSpPr>
          <p:spPr bwMode="auto">
            <a:xfrm>
              <a:off x="2351" y="1072"/>
              <a:ext cx="172" cy="95"/>
            </a:xfrm>
            <a:custGeom>
              <a:avLst/>
              <a:gdLst/>
              <a:ahLst/>
              <a:cxnLst>
                <a:cxn ang="0">
                  <a:pos x="9" y="92"/>
                </a:cxn>
                <a:cxn ang="0">
                  <a:pos x="10" y="93"/>
                </a:cxn>
                <a:cxn ang="0">
                  <a:pos x="12" y="76"/>
                </a:cxn>
                <a:cxn ang="0">
                  <a:pos x="22" y="62"/>
                </a:cxn>
                <a:cxn ang="0">
                  <a:pos x="36" y="48"/>
                </a:cxn>
                <a:cxn ang="0">
                  <a:pos x="56" y="35"/>
                </a:cxn>
                <a:cxn ang="0">
                  <a:pos x="80" y="25"/>
                </a:cxn>
                <a:cxn ang="0">
                  <a:pos x="107" y="16"/>
                </a:cxn>
                <a:cxn ang="0">
                  <a:pos x="138" y="10"/>
                </a:cxn>
                <a:cxn ang="0">
                  <a:pos x="172" y="10"/>
                </a:cxn>
                <a:cxn ang="0">
                  <a:pos x="172" y="0"/>
                </a:cxn>
                <a:cxn ang="0">
                  <a:pos x="138" y="3"/>
                </a:cxn>
                <a:cxn ang="0">
                  <a:pos x="107" y="8"/>
                </a:cxn>
                <a:cxn ang="0">
                  <a:pos x="78" y="17"/>
                </a:cxn>
                <a:cxn ang="0">
                  <a:pos x="53" y="27"/>
                </a:cxn>
                <a:cxn ang="0">
                  <a:pos x="32" y="40"/>
                </a:cxn>
                <a:cxn ang="0">
                  <a:pos x="15" y="57"/>
                </a:cxn>
                <a:cxn ang="0">
                  <a:pos x="5" y="74"/>
                </a:cxn>
                <a:cxn ang="0">
                  <a:pos x="0" y="93"/>
                </a:cxn>
                <a:cxn ang="0">
                  <a:pos x="1" y="95"/>
                </a:cxn>
                <a:cxn ang="0">
                  <a:pos x="9" y="92"/>
                </a:cxn>
              </a:cxnLst>
              <a:rect l="0" t="0" r="r" b="b"/>
              <a:pathLst>
                <a:path w="172" h="95">
                  <a:moveTo>
                    <a:pt x="9" y="92"/>
                  </a:moveTo>
                  <a:lnTo>
                    <a:pt x="10" y="93"/>
                  </a:lnTo>
                  <a:lnTo>
                    <a:pt x="12" y="76"/>
                  </a:lnTo>
                  <a:lnTo>
                    <a:pt x="22" y="62"/>
                  </a:lnTo>
                  <a:lnTo>
                    <a:pt x="36" y="48"/>
                  </a:lnTo>
                  <a:lnTo>
                    <a:pt x="56" y="35"/>
                  </a:lnTo>
                  <a:lnTo>
                    <a:pt x="80" y="25"/>
                  </a:lnTo>
                  <a:lnTo>
                    <a:pt x="107" y="16"/>
                  </a:lnTo>
                  <a:lnTo>
                    <a:pt x="138" y="10"/>
                  </a:lnTo>
                  <a:lnTo>
                    <a:pt x="172" y="10"/>
                  </a:lnTo>
                  <a:lnTo>
                    <a:pt x="172" y="0"/>
                  </a:lnTo>
                  <a:lnTo>
                    <a:pt x="138" y="3"/>
                  </a:lnTo>
                  <a:lnTo>
                    <a:pt x="107" y="8"/>
                  </a:lnTo>
                  <a:lnTo>
                    <a:pt x="78" y="17"/>
                  </a:lnTo>
                  <a:lnTo>
                    <a:pt x="53" y="27"/>
                  </a:lnTo>
                  <a:lnTo>
                    <a:pt x="32" y="40"/>
                  </a:lnTo>
                  <a:lnTo>
                    <a:pt x="15" y="57"/>
                  </a:lnTo>
                  <a:lnTo>
                    <a:pt x="5" y="74"/>
                  </a:lnTo>
                  <a:lnTo>
                    <a:pt x="0" y="93"/>
                  </a:lnTo>
                  <a:lnTo>
                    <a:pt x="1" y="95"/>
                  </a:lnTo>
                  <a:lnTo>
                    <a:pt x="9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6" name="Freeform 156"/>
            <p:cNvSpPr>
              <a:spLocks/>
            </p:cNvSpPr>
            <p:nvPr/>
          </p:nvSpPr>
          <p:spPr bwMode="auto">
            <a:xfrm>
              <a:off x="2352" y="1159"/>
              <a:ext cx="26" cy="1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18" y="0"/>
                </a:cxn>
                <a:cxn ang="0">
                  <a:pos x="11" y="6"/>
                </a:cxn>
                <a:cxn ang="0">
                  <a:pos x="10" y="8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0" y="8"/>
                </a:cxn>
                <a:cxn ang="0">
                  <a:pos x="3" y="10"/>
                </a:cxn>
                <a:cxn ang="0">
                  <a:pos x="8" y="15"/>
                </a:cxn>
                <a:cxn ang="0">
                  <a:pos x="16" y="14"/>
                </a:cxn>
                <a:cxn ang="0">
                  <a:pos x="26" y="5"/>
                </a:cxn>
                <a:cxn ang="0">
                  <a:pos x="24" y="5"/>
                </a:cxn>
                <a:cxn ang="0">
                  <a:pos x="20" y="0"/>
                </a:cxn>
              </a:cxnLst>
              <a:rect l="0" t="0" r="r" b="b"/>
              <a:pathLst>
                <a:path w="26" h="15">
                  <a:moveTo>
                    <a:pt x="20" y="0"/>
                  </a:moveTo>
                  <a:lnTo>
                    <a:pt x="18" y="0"/>
                  </a:lnTo>
                  <a:lnTo>
                    <a:pt x="11" y="6"/>
                  </a:lnTo>
                  <a:lnTo>
                    <a:pt x="10" y="8"/>
                  </a:lnTo>
                  <a:lnTo>
                    <a:pt x="8" y="5"/>
                  </a:lnTo>
                  <a:lnTo>
                    <a:pt x="8" y="5"/>
                  </a:lnTo>
                  <a:lnTo>
                    <a:pt x="0" y="8"/>
                  </a:lnTo>
                  <a:lnTo>
                    <a:pt x="3" y="10"/>
                  </a:lnTo>
                  <a:lnTo>
                    <a:pt x="8" y="15"/>
                  </a:lnTo>
                  <a:lnTo>
                    <a:pt x="16" y="14"/>
                  </a:lnTo>
                  <a:lnTo>
                    <a:pt x="26" y="5"/>
                  </a:lnTo>
                  <a:lnTo>
                    <a:pt x="24" y="5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7" name="Freeform 157"/>
            <p:cNvSpPr>
              <a:spLocks/>
            </p:cNvSpPr>
            <p:nvPr/>
          </p:nvSpPr>
          <p:spPr bwMode="auto">
            <a:xfrm>
              <a:off x="2372" y="1158"/>
              <a:ext cx="6" cy="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4" y="6"/>
                </a:cxn>
                <a:cxn ang="0">
                  <a:pos x="6" y="5"/>
                </a:cxn>
                <a:cxn ang="0">
                  <a:pos x="6" y="5"/>
                </a:cxn>
                <a:cxn ang="0">
                  <a:pos x="1" y="0"/>
                </a:cxn>
              </a:cxnLst>
              <a:rect l="0" t="0" r="r" b="b"/>
              <a:pathLst>
                <a:path w="6" h="6">
                  <a:moveTo>
                    <a:pt x="1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4" y="6"/>
                  </a:lnTo>
                  <a:lnTo>
                    <a:pt x="6" y="5"/>
                  </a:lnTo>
                  <a:lnTo>
                    <a:pt x="6" y="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8" name="Freeform 158"/>
            <p:cNvSpPr>
              <a:spLocks/>
            </p:cNvSpPr>
            <p:nvPr/>
          </p:nvSpPr>
          <p:spPr bwMode="auto">
            <a:xfrm>
              <a:off x="2373" y="1108"/>
              <a:ext cx="150" cy="55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150" y="0"/>
                </a:cxn>
                <a:cxn ang="0">
                  <a:pos x="126" y="3"/>
                </a:cxn>
                <a:cxn ang="0">
                  <a:pos x="104" y="6"/>
                </a:cxn>
                <a:cxn ang="0">
                  <a:pos x="82" y="9"/>
                </a:cxn>
                <a:cxn ang="0">
                  <a:pos x="62" y="15"/>
                </a:cxn>
                <a:cxn ang="0">
                  <a:pos x="43" y="21"/>
                </a:cxn>
                <a:cxn ang="0">
                  <a:pos x="27" y="29"/>
                </a:cxn>
                <a:cxn ang="0">
                  <a:pos x="12" y="38"/>
                </a:cxn>
                <a:cxn ang="0">
                  <a:pos x="0" y="50"/>
                </a:cxn>
                <a:cxn ang="0">
                  <a:pos x="5" y="55"/>
                </a:cxn>
                <a:cxn ang="0">
                  <a:pos x="17" y="46"/>
                </a:cxn>
                <a:cxn ang="0">
                  <a:pos x="29" y="37"/>
                </a:cxn>
                <a:cxn ang="0">
                  <a:pos x="46" y="29"/>
                </a:cxn>
                <a:cxn ang="0">
                  <a:pos x="64" y="22"/>
                </a:cxn>
                <a:cxn ang="0">
                  <a:pos x="82" y="17"/>
                </a:cxn>
                <a:cxn ang="0">
                  <a:pos x="104" y="13"/>
                </a:cxn>
                <a:cxn ang="0">
                  <a:pos x="126" y="11"/>
                </a:cxn>
                <a:cxn ang="0">
                  <a:pos x="150" y="11"/>
                </a:cxn>
                <a:cxn ang="0">
                  <a:pos x="150" y="11"/>
                </a:cxn>
                <a:cxn ang="0">
                  <a:pos x="150" y="0"/>
                </a:cxn>
              </a:cxnLst>
              <a:rect l="0" t="0" r="r" b="b"/>
              <a:pathLst>
                <a:path w="150" h="55">
                  <a:moveTo>
                    <a:pt x="150" y="0"/>
                  </a:moveTo>
                  <a:lnTo>
                    <a:pt x="150" y="0"/>
                  </a:lnTo>
                  <a:lnTo>
                    <a:pt x="126" y="3"/>
                  </a:lnTo>
                  <a:lnTo>
                    <a:pt x="104" y="6"/>
                  </a:lnTo>
                  <a:lnTo>
                    <a:pt x="82" y="9"/>
                  </a:lnTo>
                  <a:lnTo>
                    <a:pt x="62" y="15"/>
                  </a:lnTo>
                  <a:lnTo>
                    <a:pt x="43" y="21"/>
                  </a:lnTo>
                  <a:lnTo>
                    <a:pt x="27" y="29"/>
                  </a:lnTo>
                  <a:lnTo>
                    <a:pt x="12" y="38"/>
                  </a:lnTo>
                  <a:lnTo>
                    <a:pt x="0" y="50"/>
                  </a:lnTo>
                  <a:lnTo>
                    <a:pt x="5" y="55"/>
                  </a:lnTo>
                  <a:lnTo>
                    <a:pt x="17" y="46"/>
                  </a:lnTo>
                  <a:lnTo>
                    <a:pt x="29" y="37"/>
                  </a:lnTo>
                  <a:lnTo>
                    <a:pt x="46" y="29"/>
                  </a:lnTo>
                  <a:lnTo>
                    <a:pt x="64" y="22"/>
                  </a:lnTo>
                  <a:lnTo>
                    <a:pt x="82" y="17"/>
                  </a:lnTo>
                  <a:lnTo>
                    <a:pt x="104" y="13"/>
                  </a:lnTo>
                  <a:lnTo>
                    <a:pt x="126" y="11"/>
                  </a:lnTo>
                  <a:lnTo>
                    <a:pt x="150" y="11"/>
                  </a:lnTo>
                  <a:lnTo>
                    <a:pt x="150" y="11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9" name="Freeform 159"/>
            <p:cNvSpPr>
              <a:spLocks/>
            </p:cNvSpPr>
            <p:nvPr/>
          </p:nvSpPr>
          <p:spPr bwMode="auto">
            <a:xfrm>
              <a:off x="2523" y="1108"/>
              <a:ext cx="152" cy="56"/>
            </a:xfrm>
            <a:custGeom>
              <a:avLst/>
              <a:gdLst/>
              <a:ahLst/>
              <a:cxnLst>
                <a:cxn ang="0">
                  <a:pos x="152" y="51"/>
                </a:cxn>
                <a:cxn ang="0">
                  <a:pos x="150" y="51"/>
                </a:cxn>
                <a:cxn ang="0">
                  <a:pos x="138" y="39"/>
                </a:cxn>
                <a:cxn ang="0">
                  <a:pos x="124" y="30"/>
                </a:cxn>
                <a:cxn ang="0">
                  <a:pos x="108" y="22"/>
                </a:cxn>
                <a:cxn ang="0">
                  <a:pos x="90" y="15"/>
                </a:cxn>
                <a:cxn ang="0">
                  <a:pos x="68" y="9"/>
                </a:cxn>
                <a:cxn ang="0">
                  <a:pos x="47" y="6"/>
                </a:cxn>
                <a:cxn ang="0">
                  <a:pos x="24" y="3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24" y="11"/>
                </a:cxn>
                <a:cxn ang="0">
                  <a:pos x="47" y="13"/>
                </a:cxn>
                <a:cxn ang="0">
                  <a:pos x="68" y="17"/>
                </a:cxn>
                <a:cxn ang="0">
                  <a:pos x="87" y="22"/>
                </a:cxn>
                <a:cxn ang="0">
                  <a:pos x="106" y="30"/>
                </a:cxn>
                <a:cxn ang="0">
                  <a:pos x="121" y="38"/>
                </a:cxn>
                <a:cxn ang="0">
                  <a:pos x="133" y="47"/>
                </a:cxn>
                <a:cxn ang="0">
                  <a:pos x="146" y="56"/>
                </a:cxn>
                <a:cxn ang="0">
                  <a:pos x="144" y="56"/>
                </a:cxn>
                <a:cxn ang="0">
                  <a:pos x="152" y="51"/>
                </a:cxn>
              </a:cxnLst>
              <a:rect l="0" t="0" r="r" b="b"/>
              <a:pathLst>
                <a:path w="152" h="56">
                  <a:moveTo>
                    <a:pt x="152" y="51"/>
                  </a:moveTo>
                  <a:lnTo>
                    <a:pt x="150" y="51"/>
                  </a:lnTo>
                  <a:lnTo>
                    <a:pt x="138" y="39"/>
                  </a:lnTo>
                  <a:lnTo>
                    <a:pt x="124" y="30"/>
                  </a:lnTo>
                  <a:lnTo>
                    <a:pt x="108" y="22"/>
                  </a:lnTo>
                  <a:lnTo>
                    <a:pt x="90" y="15"/>
                  </a:lnTo>
                  <a:lnTo>
                    <a:pt x="68" y="9"/>
                  </a:lnTo>
                  <a:lnTo>
                    <a:pt x="47" y="6"/>
                  </a:lnTo>
                  <a:lnTo>
                    <a:pt x="24" y="3"/>
                  </a:lnTo>
                  <a:lnTo>
                    <a:pt x="0" y="0"/>
                  </a:lnTo>
                  <a:lnTo>
                    <a:pt x="0" y="11"/>
                  </a:lnTo>
                  <a:lnTo>
                    <a:pt x="24" y="11"/>
                  </a:lnTo>
                  <a:lnTo>
                    <a:pt x="47" y="13"/>
                  </a:lnTo>
                  <a:lnTo>
                    <a:pt x="68" y="17"/>
                  </a:lnTo>
                  <a:lnTo>
                    <a:pt x="87" y="22"/>
                  </a:lnTo>
                  <a:lnTo>
                    <a:pt x="106" y="30"/>
                  </a:lnTo>
                  <a:lnTo>
                    <a:pt x="121" y="38"/>
                  </a:lnTo>
                  <a:lnTo>
                    <a:pt x="133" y="47"/>
                  </a:lnTo>
                  <a:lnTo>
                    <a:pt x="146" y="56"/>
                  </a:lnTo>
                  <a:lnTo>
                    <a:pt x="144" y="56"/>
                  </a:lnTo>
                  <a:lnTo>
                    <a:pt x="152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0" name="Freeform 160"/>
            <p:cNvSpPr>
              <a:spLocks/>
            </p:cNvSpPr>
            <p:nvPr/>
          </p:nvSpPr>
          <p:spPr bwMode="auto">
            <a:xfrm>
              <a:off x="2667" y="1159"/>
              <a:ext cx="27" cy="17"/>
            </a:xfrm>
            <a:custGeom>
              <a:avLst/>
              <a:gdLst/>
              <a:ahLst/>
              <a:cxnLst>
                <a:cxn ang="0">
                  <a:pos x="17" y="6"/>
                </a:cxn>
                <a:cxn ang="0">
                  <a:pos x="18" y="5"/>
                </a:cxn>
                <a:cxn ang="0">
                  <a:pos x="16" y="9"/>
                </a:cxn>
                <a:cxn ang="0">
                  <a:pos x="14" y="6"/>
                </a:cxn>
                <a:cxn ang="0">
                  <a:pos x="9" y="2"/>
                </a:cxn>
                <a:cxn ang="0">
                  <a:pos x="8" y="0"/>
                </a:cxn>
                <a:cxn ang="0">
                  <a:pos x="0" y="5"/>
                </a:cxn>
                <a:cxn ang="0">
                  <a:pos x="4" y="8"/>
                </a:cxn>
                <a:cxn ang="0">
                  <a:pos x="9" y="14"/>
                </a:cxn>
                <a:cxn ang="0">
                  <a:pos x="18" y="17"/>
                </a:cxn>
                <a:cxn ang="0">
                  <a:pos x="26" y="8"/>
                </a:cxn>
                <a:cxn ang="0">
                  <a:pos x="27" y="6"/>
                </a:cxn>
                <a:cxn ang="0">
                  <a:pos x="26" y="8"/>
                </a:cxn>
                <a:cxn ang="0">
                  <a:pos x="26" y="6"/>
                </a:cxn>
                <a:cxn ang="0">
                  <a:pos x="27" y="6"/>
                </a:cxn>
                <a:cxn ang="0">
                  <a:pos x="17" y="6"/>
                </a:cxn>
              </a:cxnLst>
              <a:rect l="0" t="0" r="r" b="b"/>
              <a:pathLst>
                <a:path w="27" h="17">
                  <a:moveTo>
                    <a:pt x="17" y="6"/>
                  </a:moveTo>
                  <a:lnTo>
                    <a:pt x="18" y="5"/>
                  </a:lnTo>
                  <a:lnTo>
                    <a:pt x="16" y="9"/>
                  </a:lnTo>
                  <a:lnTo>
                    <a:pt x="14" y="6"/>
                  </a:lnTo>
                  <a:lnTo>
                    <a:pt x="9" y="2"/>
                  </a:lnTo>
                  <a:lnTo>
                    <a:pt x="8" y="0"/>
                  </a:lnTo>
                  <a:lnTo>
                    <a:pt x="0" y="5"/>
                  </a:lnTo>
                  <a:lnTo>
                    <a:pt x="4" y="8"/>
                  </a:lnTo>
                  <a:lnTo>
                    <a:pt x="9" y="14"/>
                  </a:lnTo>
                  <a:lnTo>
                    <a:pt x="18" y="17"/>
                  </a:lnTo>
                  <a:lnTo>
                    <a:pt x="26" y="8"/>
                  </a:lnTo>
                  <a:lnTo>
                    <a:pt x="27" y="6"/>
                  </a:lnTo>
                  <a:lnTo>
                    <a:pt x="26" y="8"/>
                  </a:lnTo>
                  <a:lnTo>
                    <a:pt x="26" y="6"/>
                  </a:lnTo>
                  <a:lnTo>
                    <a:pt x="27" y="6"/>
                  </a:lnTo>
                  <a:lnTo>
                    <a:pt x="17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1" name="Freeform 161"/>
            <p:cNvSpPr>
              <a:spLocks/>
            </p:cNvSpPr>
            <p:nvPr/>
          </p:nvSpPr>
          <p:spPr bwMode="auto">
            <a:xfrm>
              <a:off x="2419" y="1077"/>
              <a:ext cx="229" cy="62"/>
            </a:xfrm>
            <a:custGeom>
              <a:avLst/>
              <a:gdLst/>
              <a:ahLst/>
              <a:cxnLst>
                <a:cxn ang="0">
                  <a:pos x="11" y="51"/>
                </a:cxn>
                <a:cxn ang="0">
                  <a:pos x="35" y="44"/>
                </a:cxn>
                <a:cxn ang="0">
                  <a:pos x="60" y="39"/>
                </a:cxn>
                <a:cxn ang="0">
                  <a:pos x="90" y="37"/>
                </a:cxn>
                <a:cxn ang="0">
                  <a:pos x="120" y="37"/>
                </a:cxn>
                <a:cxn ang="0">
                  <a:pos x="151" y="40"/>
                </a:cxn>
                <a:cxn ang="0">
                  <a:pos x="180" y="46"/>
                </a:cxn>
                <a:cxn ang="0">
                  <a:pos x="206" y="55"/>
                </a:cxn>
                <a:cxn ang="0">
                  <a:pos x="226" y="62"/>
                </a:cxn>
                <a:cxn ang="0">
                  <a:pos x="228" y="55"/>
                </a:cxn>
                <a:cxn ang="0">
                  <a:pos x="218" y="37"/>
                </a:cxn>
                <a:cxn ang="0">
                  <a:pos x="208" y="22"/>
                </a:cxn>
                <a:cxn ang="0">
                  <a:pos x="195" y="16"/>
                </a:cxn>
                <a:cxn ang="0">
                  <a:pos x="172" y="8"/>
                </a:cxn>
                <a:cxn ang="0">
                  <a:pos x="147" y="3"/>
                </a:cxn>
                <a:cxn ang="0">
                  <a:pos x="119" y="0"/>
                </a:cxn>
                <a:cxn ang="0">
                  <a:pos x="90" y="0"/>
                </a:cxn>
                <a:cxn ang="0">
                  <a:pos x="62" y="3"/>
                </a:cxn>
                <a:cxn ang="0">
                  <a:pos x="36" y="8"/>
                </a:cxn>
                <a:cxn ang="0">
                  <a:pos x="13" y="15"/>
                </a:cxn>
                <a:cxn ang="0">
                  <a:pos x="2" y="20"/>
                </a:cxn>
                <a:cxn ang="0">
                  <a:pos x="8" y="22"/>
                </a:cxn>
                <a:cxn ang="0">
                  <a:pos x="20" y="25"/>
                </a:cxn>
                <a:cxn ang="0">
                  <a:pos x="44" y="21"/>
                </a:cxn>
                <a:cxn ang="0">
                  <a:pos x="75" y="11"/>
                </a:cxn>
                <a:cxn ang="0">
                  <a:pos x="96" y="7"/>
                </a:cxn>
                <a:cxn ang="0">
                  <a:pos x="105" y="11"/>
                </a:cxn>
                <a:cxn ang="0">
                  <a:pos x="105" y="17"/>
                </a:cxn>
                <a:cxn ang="0">
                  <a:pos x="105" y="18"/>
                </a:cxn>
                <a:cxn ang="0">
                  <a:pos x="111" y="11"/>
                </a:cxn>
                <a:cxn ang="0">
                  <a:pos x="111" y="5"/>
                </a:cxn>
                <a:cxn ang="0">
                  <a:pos x="130" y="8"/>
                </a:cxn>
                <a:cxn ang="0">
                  <a:pos x="155" y="13"/>
                </a:cxn>
                <a:cxn ang="0">
                  <a:pos x="177" y="21"/>
                </a:cxn>
                <a:cxn ang="0">
                  <a:pos x="189" y="35"/>
                </a:cxn>
                <a:cxn ang="0">
                  <a:pos x="179" y="39"/>
                </a:cxn>
                <a:cxn ang="0">
                  <a:pos x="161" y="35"/>
                </a:cxn>
                <a:cxn ang="0">
                  <a:pos x="142" y="31"/>
                </a:cxn>
                <a:cxn ang="0">
                  <a:pos x="120" y="30"/>
                </a:cxn>
                <a:cxn ang="0">
                  <a:pos x="102" y="30"/>
                </a:cxn>
                <a:cxn ang="0">
                  <a:pos x="90" y="33"/>
                </a:cxn>
                <a:cxn ang="0">
                  <a:pos x="91" y="26"/>
                </a:cxn>
                <a:cxn ang="0">
                  <a:pos x="94" y="24"/>
                </a:cxn>
                <a:cxn ang="0">
                  <a:pos x="81" y="26"/>
                </a:cxn>
                <a:cxn ang="0">
                  <a:pos x="67" y="37"/>
                </a:cxn>
                <a:cxn ang="0">
                  <a:pos x="47" y="38"/>
                </a:cxn>
                <a:cxn ang="0">
                  <a:pos x="39" y="38"/>
                </a:cxn>
                <a:cxn ang="0">
                  <a:pos x="29" y="39"/>
                </a:cxn>
                <a:cxn ang="0">
                  <a:pos x="17" y="42"/>
                </a:cxn>
                <a:cxn ang="0">
                  <a:pos x="5" y="49"/>
                </a:cxn>
              </a:cxnLst>
              <a:rect l="0" t="0" r="r" b="b"/>
              <a:pathLst>
                <a:path w="229" h="62">
                  <a:moveTo>
                    <a:pt x="0" y="56"/>
                  </a:moveTo>
                  <a:lnTo>
                    <a:pt x="11" y="51"/>
                  </a:lnTo>
                  <a:lnTo>
                    <a:pt x="23" y="47"/>
                  </a:lnTo>
                  <a:lnTo>
                    <a:pt x="35" y="44"/>
                  </a:lnTo>
                  <a:lnTo>
                    <a:pt x="47" y="42"/>
                  </a:lnTo>
                  <a:lnTo>
                    <a:pt x="60" y="39"/>
                  </a:lnTo>
                  <a:lnTo>
                    <a:pt x="75" y="38"/>
                  </a:lnTo>
                  <a:lnTo>
                    <a:pt x="90" y="37"/>
                  </a:lnTo>
                  <a:lnTo>
                    <a:pt x="104" y="37"/>
                  </a:lnTo>
                  <a:lnTo>
                    <a:pt x="120" y="37"/>
                  </a:lnTo>
                  <a:lnTo>
                    <a:pt x="136" y="38"/>
                  </a:lnTo>
                  <a:lnTo>
                    <a:pt x="151" y="40"/>
                  </a:lnTo>
                  <a:lnTo>
                    <a:pt x="166" y="43"/>
                  </a:lnTo>
                  <a:lnTo>
                    <a:pt x="180" y="46"/>
                  </a:lnTo>
                  <a:lnTo>
                    <a:pt x="193" y="51"/>
                  </a:lnTo>
                  <a:lnTo>
                    <a:pt x="206" y="55"/>
                  </a:lnTo>
                  <a:lnTo>
                    <a:pt x="217" y="60"/>
                  </a:lnTo>
                  <a:lnTo>
                    <a:pt x="226" y="62"/>
                  </a:lnTo>
                  <a:lnTo>
                    <a:pt x="229" y="61"/>
                  </a:lnTo>
                  <a:lnTo>
                    <a:pt x="228" y="55"/>
                  </a:lnTo>
                  <a:lnTo>
                    <a:pt x="224" y="46"/>
                  </a:lnTo>
                  <a:lnTo>
                    <a:pt x="218" y="37"/>
                  </a:lnTo>
                  <a:lnTo>
                    <a:pt x="212" y="29"/>
                  </a:lnTo>
                  <a:lnTo>
                    <a:pt x="208" y="22"/>
                  </a:lnTo>
                  <a:lnTo>
                    <a:pt x="206" y="20"/>
                  </a:lnTo>
                  <a:lnTo>
                    <a:pt x="195" y="16"/>
                  </a:lnTo>
                  <a:lnTo>
                    <a:pt x="184" y="12"/>
                  </a:lnTo>
                  <a:lnTo>
                    <a:pt x="172" y="8"/>
                  </a:lnTo>
                  <a:lnTo>
                    <a:pt x="160" y="5"/>
                  </a:lnTo>
                  <a:lnTo>
                    <a:pt x="147" y="3"/>
                  </a:lnTo>
                  <a:lnTo>
                    <a:pt x="133" y="2"/>
                  </a:lnTo>
                  <a:lnTo>
                    <a:pt x="119" y="0"/>
                  </a:lnTo>
                  <a:lnTo>
                    <a:pt x="104" y="0"/>
                  </a:lnTo>
                  <a:lnTo>
                    <a:pt x="90" y="0"/>
                  </a:lnTo>
                  <a:lnTo>
                    <a:pt x="76" y="2"/>
                  </a:lnTo>
                  <a:lnTo>
                    <a:pt x="62" y="3"/>
                  </a:lnTo>
                  <a:lnTo>
                    <a:pt x="50" y="5"/>
                  </a:lnTo>
                  <a:lnTo>
                    <a:pt x="36" y="8"/>
                  </a:lnTo>
                  <a:lnTo>
                    <a:pt x="24" y="11"/>
                  </a:lnTo>
                  <a:lnTo>
                    <a:pt x="13" y="15"/>
                  </a:lnTo>
                  <a:lnTo>
                    <a:pt x="2" y="18"/>
                  </a:lnTo>
                  <a:lnTo>
                    <a:pt x="2" y="20"/>
                  </a:lnTo>
                  <a:lnTo>
                    <a:pt x="5" y="21"/>
                  </a:lnTo>
                  <a:lnTo>
                    <a:pt x="8" y="22"/>
                  </a:lnTo>
                  <a:lnTo>
                    <a:pt x="13" y="25"/>
                  </a:lnTo>
                  <a:lnTo>
                    <a:pt x="20" y="25"/>
                  </a:lnTo>
                  <a:lnTo>
                    <a:pt x="31" y="25"/>
                  </a:lnTo>
                  <a:lnTo>
                    <a:pt x="44" y="21"/>
                  </a:lnTo>
                  <a:lnTo>
                    <a:pt x="59" y="16"/>
                  </a:lnTo>
                  <a:lnTo>
                    <a:pt x="75" y="11"/>
                  </a:lnTo>
                  <a:lnTo>
                    <a:pt x="87" y="8"/>
                  </a:lnTo>
                  <a:lnTo>
                    <a:pt x="96" y="7"/>
                  </a:lnTo>
                  <a:lnTo>
                    <a:pt x="102" y="8"/>
                  </a:lnTo>
                  <a:lnTo>
                    <a:pt x="105" y="11"/>
                  </a:lnTo>
                  <a:lnTo>
                    <a:pt x="107" y="15"/>
                  </a:lnTo>
                  <a:lnTo>
                    <a:pt x="105" y="17"/>
                  </a:lnTo>
                  <a:lnTo>
                    <a:pt x="103" y="20"/>
                  </a:lnTo>
                  <a:lnTo>
                    <a:pt x="105" y="18"/>
                  </a:lnTo>
                  <a:lnTo>
                    <a:pt x="109" y="16"/>
                  </a:lnTo>
                  <a:lnTo>
                    <a:pt x="111" y="11"/>
                  </a:lnTo>
                  <a:lnTo>
                    <a:pt x="109" y="5"/>
                  </a:lnTo>
                  <a:lnTo>
                    <a:pt x="111" y="5"/>
                  </a:lnTo>
                  <a:lnTo>
                    <a:pt x="119" y="7"/>
                  </a:lnTo>
                  <a:lnTo>
                    <a:pt x="130" y="8"/>
                  </a:lnTo>
                  <a:lnTo>
                    <a:pt x="142" y="9"/>
                  </a:lnTo>
                  <a:lnTo>
                    <a:pt x="155" y="13"/>
                  </a:lnTo>
                  <a:lnTo>
                    <a:pt x="167" y="16"/>
                  </a:lnTo>
                  <a:lnTo>
                    <a:pt x="177" y="21"/>
                  </a:lnTo>
                  <a:lnTo>
                    <a:pt x="184" y="26"/>
                  </a:lnTo>
                  <a:lnTo>
                    <a:pt x="189" y="35"/>
                  </a:lnTo>
                  <a:lnTo>
                    <a:pt x="187" y="39"/>
                  </a:lnTo>
                  <a:lnTo>
                    <a:pt x="179" y="39"/>
                  </a:lnTo>
                  <a:lnTo>
                    <a:pt x="168" y="37"/>
                  </a:lnTo>
                  <a:lnTo>
                    <a:pt x="161" y="35"/>
                  </a:lnTo>
                  <a:lnTo>
                    <a:pt x="153" y="34"/>
                  </a:lnTo>
                  <a:lnTo>
                    <a:pt x="142" y="31"/>
                  </a:lnTo>
                  <a:lnTo>
                    <a:pt x="131" y="30"/>
                  </a:lnTo>
                  <a:lnTo>
                    <a:pt x="120" y="30"/>
                  </a:lnTo>
                  <a:lnTo>
                    <a:pt x="109" y="30"/>
                  </a:lnTo>
                  <a:lnTo>
                    <a:pt x="102" y="30"/>
                  </a:lnTo>
                  <a:lnTo>
                    <a:pt x="96" y="31"/>
                  </a:lnTo>
                  <a:lnTo>
                    <a:pt x="90" y="33"/>
                  </a:lnTo>
                  <a:lnTo>
                    <a:pt x="88" y="30"/>
                  </a:lnTo>
                  <a:lnTo>
                    <a:pt x="91" y="26"/>
                  </a:lnTo>
                  <a:lnTo>
                    <a:pt x="97" y="24"/>
                  </a:lnTo>
                  <a:lnTo>
                    <a:pt x="94" y="24"/>
                  </a:lnTo>
                  <a:lnTo>
                    <a:pt x="88" y="24"/>
                  </a:lnTo>
                  <a:lnTo>
                    <a:pt x="81" y="26"/>
                  </a:lnTo>
                  <a:lnTo>
                    <a:pt x="74" y="31"/>
                  </a:lnTo>
                  <a:lnTo>
                    <a:pt x="67" y="37"/>
                  </a:lnTo>
                  <a:lnTo>
                    <a:pt x="57" y="38"/>
                  </a:lnTo>
                  <a:lnTo>
                    <a:pt x="47" y="38"/>
                  </a:lnTo>
                  <a:lnTo>
                    <a:pt x="41" y="38"/>
                  </a:lnTo>
                  <a:lnTo>
                    <a:pt x="39" y="38"/>
                  </a:lnTo>
                  <a:lnTo>
                    <a:pt x="34" y="38"/>
                  </a:lnTo>
                  <a:lnTo>
                    <a:pt x="29" y="39"/>
                  </a:lnTo>
                  <a:lnTo>
                    <a:pt x="23" y="40"/>
                  </a:lnTo>
                  <a:lnTo>
                    <a:pt x="17" y="42"/>
                  </a:lnTo>
                  <a:lnTo>
                    <a:pt x="11" y="46"/>
                  </a:lnTo>
                  <a:lnTo>
                    <a:pt x="5" y="49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2" name="Freeform 162"/>
            <p:cNvSpPr>
              <a:spLocks/>
            </p:cNvSpPr>
            <p:nvPr/>
          </p:nvSpPr>
          <p:spPr bwMode="auto">
            <a:xfrm>
              <a:off x="2467" y="1194"/>
              <a:ext cx="111" cy="46"/>
            </a:xfrm>
            <a:custGeom>
              <a:avLst/>
              <a:gdLst/>
              <a:ahLst/>
              <a:cxnLst>
                <a:cxn ang="0">
                  <a:pos x="111" y="37"/>
                </a:cxn>
                <a:cxn ang="0">
                  <a:pos x="95" y="42"/>
                </a:cxn>
                <a:cxn ang="0">
                  <a:pos x="79" y="45"/>
                </a:cxn>
                <a:cxn ang="0">
                  <a:pos x="65" y="46"/>
                </a:cxn>
                <a:cxn ang="0">
                  <a:pos x="50" y="46"/>
                </a:cxn>
                <a:cxn ang="0">
                  <a:pos x="36" y="46"/>
                </a:cxn>
                <a:cxn ang="0">
                  <a:pos x="23" y="44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0"/>
                </a:cxn>
                <a:cxn ang="0">
                  <a:pos x="11" y="4"/>
                </a:cxn>
                <a:cxn ang="0">
                  <a:pos x="23" y="6"/>
                </a:cxn>
                <a:cxn ang="0">
                  <a:pos x="36" y="9"/>
                </a:cxn>
                <a:cxn ang="0">
                  <a:pos x="50" y="9"/>
                </a:cxn>
                <a:cxn ang="0">
                  <a:pos x="65" y="9"/>
                </a:cxn>
                <a:cxn ang="0">
                  <a:pos x="79" y="8"/>
                </a:cxn>
                <a:cxn ang="0">
                  <a:pos x="95" y="5"/>
                </a:cxn>
                <a:cxn ang="0">
                  <a:pos x="111" y="0"/>
                </a:cxn>
                <a:cxn ang="0">
                  <a:pos x="111" y="37"/>
                </a:cxn>
              </a:cxnLst>
              <a:rect l="0" t="0" r="r" b="b"/>
              <a:pathLst>
                <a:path w="111" h="46">
                  <a:moveTo>
                    <a:pt x="111" y="37"/>
                  </a:moveTo>
                  <a:lnTo>
                    <a:pt x="95" y="42"/>
                  </a:lnTo>
                  <a:lnTo>
                    <a:pt x="79" y="45"/>
                  </a:lnTo>
                  <a:lnTo>
                    <a:pt x="65" y="46"/>
                  </a:lnTo>
                  <a:lnTo>
                    <a:pt x="50" y="46"/>
                  </a:lnTo>
                  <a:lnTo>
                    <a:pt x="36" y="46"/>
                  </a:lnTo>
                  <a:lnTo>
                    <a:pt x="23" y="44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0"/>
                  </a:lnTo>
                  <a:lnTo>
                    <a:pt x="11" y="4"/>
                  </a:lnTo>
                  <a:lnTo>
                    <a:pt x="23" y="6"/>
                  </a:lnTo>
                  <a:lnTo>
                    <a:pt x="36" y="9"/>
                  </a:lnTo>
                  <a:lnTo>
                    <a:pt x="50" y="9"/>
                  </a:lnTo>
                  <a:lnTo>
                    <a:pt x="65" y="9"/>
                  </a:lnTo>
                  <a:lnTo>
                    <a:pt x="79" y="8"/>
                  </a:lnTo>
                  <a:lnTo>
                    <a:pt x="95" y="5"/>
                  </a:lnTo>
                  <a:lnTo>
                    <a:pt x="111" y="0"/>
                  </a:lnTo>
                  <a:lnTo>
                    <a:pt x="111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3" name="Freeform 163"/>
            <p:cNvSpPr>
              <a:spLocks/>
            </p:cNvSpPr>
            <p:nvPr/>
          </p:nvSpPr>
          <p:spPr bwMode="auto">
            <a:xfrm>
              <a:off x="2318" y="3198"/>
              <a:ext cx="89" cy="94"/>
            </a:xfrm>
            <a:custGeom>
              <a:avLst/>
              <a:gdLst/>
              <a:ahLst/>
              <a:cxnLst>
                <a:cxn ang="0">
                  <a:pos x="44" y="94"/>
                </a:cxn>
                <a:cxn ang="0">
                  <a:pos x="52" y="93"/>
                </a:cxn>
                <a:cxn ang="0">
                  <a:pos x="61" y="91"/>
                </a:cxn>
                <a:cxn ang="0">
                  <a:pos x="68" y="87"/>
                </a:cxn>
                <a:cxn ang="0">
                  <a:pos x="75" y="80"/>
                </a:cxn>
                <a:cxn ang="0">
                  <a:pos x="82" y="72"/>
                </a:cxn>
                <a:cxn ang="0">
                  <a:pos x="85" y="65"/>
                </a:cxn>
                <a:cxn ang="0">
                  <a:pos x="88" y="56"/>
                </a:cxn>
                <a:cxn ang="0">
                  <a:pos x="89" y="47"/>
                </a:cxn>
                <a:cxn ang="0">
                  <a:pos x="88" y="38"/>
                </a:cxn>
                <a:cxn ang="0">
                  <a:pos x="85" y="28"/>
                </a:cxn>
                <a:cxn ang="0">
                  <a:pos x="82" y="21"/>
                </a:cxn>
                <a:cxn ang="0">
                  <a:pos x="75" y="13"/>
                </a:cxn>
                <a:cxn ang="0">
                  <a:pos x="68" y="8"/>
                </a:cxn>
                <a:cxn ang="0">
                  <a:pos x="61" y="4"/>
                </a:cxn>
                <a:cxn ang="0">
                  <a:pos x="52" y="1"/>
                </a:cxn>
                <a:cxn ang="0">
                  <a:pos x="44" y="0"/>
                </a:cxn>
                <a:cxn ang="0">
                  <a:pos x="35" y="1"/>
                </a:cxn>
                <a:cxn ang="0">
                  <a:pos x="27" y="4"/>
                </a:cxn>
                <a:cxn ang="0">
                  <a:pos x="20" y="8"/>
                </a:cxn>
                <a:cxn ang="0">
                  <a:pos x="14" y="13"/>
                </a:cxn>
                <a:cxn ang="0">
                  <a:pos x="8" y="21"/>
                </a:cxn>
                <a:cxn ang="0">
                  <a:pos x="4" y="28"/>
                </a:cxn>
                <a:cxn ang="0">
                  <a:pos x="2" y="38"/>
                </a:cxn>
                <a:cxn ang="0">
                  <a:pos x="0" y="47"/>
                </a:cxn>
                <a:cxn ang="0">
                  <a:pos x="2" y="56"/>
                </a:cxn>
                <a:cxn ang="0">
                  <a:pos x="4" y="65"/>
                </a:cxn>
                <a:cxn ang="0">
                  <a:pos x="8" y="72"/>
                </a:cxn>
                <a:cxn ang="0">
                  <a:pos x="14" y="80"/>
                </a:cxn>
                <a:cxn ang="0">
                  <a:pos x="20" y="87"/>
                </a:cxn>
                <a:cxn ang="0">
                  <a:pos x="27" y="91"/>
                </a:cxn>
                <a:cxn ang="0">
                  <a:pos x="35" y="93"/>
                </a:cxn>
                <a:cxn ang="0">
                  <a:pos x="44" y="94"/>
                </a:cxn>
              </a:cxnLst>
              <a:rect l="0" t="0" r="r" b="b"/>
              <a:pathLst>
                <a:path w="89" h="94">
                  <a:moveTo>
                    <a:pt x="44" y="94"/>
                  </a:moveTo>
                  <a:lnTo>
                    <a:pt x="52" y="93"/>
                  </a:lnTo>
                  <a:lnTo>
                    <a:pt x="61" y="91"/>
                  </a:lnTo>
                  <a:lnTo>
                    <a:pt x="68" y="87"/>
                  </a:lnTo>
                  <a:lnTo>
                    <a:pt x="75" y="80"/>
                  </a:lnTo>
                  <a:lnTo>
                    <a:pt x="82" y="72"/>
                  </a:lnTo>
                  <a:lnTo>
                    <a:pt x="85" y="65"/>
                  </a:lnTo>
                  <a:lnTo>
                    <a:pt x="88" y="56"/>
                  </a:lnTo>
                  <a:lnTo>
                    <a:pt x="89" y="47"/>
                  </a:lnTo>
                  <a:lnTo>
                    <a:pt x="88" y="38"/>
                  </a:lnTo>
                  <a:lnTo>
                    <a:pt x="85" y="28"/>
                  </a:lnTo>
                  <a:lnTo>
                    <a:pt x="82" y="21"/>
                  </a:lnTo>
                  <a:lnTo>
                    <a:pt x="75" y="13"/>
                  </a:lnTo>
                  <a:lnTo>
                    <a:pt x="68" y="8"/>
                  </a:lnTo>
                  <a:lnTo>
                    <a:pt x="61" y="4"/>
                  </a:lnTo>
                  <a:lnTo>
                    <a:pt x="52" y="1"/>
                  </a:lnTo>
                  <a:lnTo>
                    <a:pt x="44" y="0"/>
                  </a:lnTo>
                  <a:lnTo>
                    <a:pt x="35" y="1"/>
                  </a:lnTo>
                  <a:lnTo>
                    <a:pt x="27" y="4"/>
                  </a:lnTo>
                  <a:lnTo>
                    <a:pt x="20" y="8"/>
                  </a:lnTo>
                  <a:lnTo>
                    <a:pt x="14" y="13"/>
                  </a:lnTo>
                  <a:lnTo>
                    <a:pt x="8" y="21"/>
                  </a:lnTo>
                  <a:lnTo>
                    <a:pt x="4" y="28"/>
                  </a:lnTo>
                  <a:lnTo>
                    <a:pt x="2" y="38"/>
                  </a:lnTo>
                  <a:lnTo>
                    <a:pt x="0" y="47"/>
                  </a:lnTo>
                  <a:lnTo>
                    <a:pt x="2" y="56"/>
                  </a:lnTo>
                  <a:lnTo>
                    <a:pt x="4" y="65"/>
                  </a:lnTo>
                  <a:lnTo>
                    <a:pt x="8" y="72"/>
                  </a:lnTo>
                  <a:lnTo>
                    <a:pt x="14" y="80"/>
                  </a:lnTo>
                  <a:lnTo>
                    <a:pt x="20" y="87"/>
                  </a:lnTo>
                  <a:lnTo>
                    <a:pt x="27" y="91"/>
                  </a:lnTo>
                  <a:lnTo>
                    <a:pt x="35" y="93"/>
                  </a:lnTo>
                  <a:lnTo>
                    <a:pt x="44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4" name="Freeform 164"/>
            <p:cNvSpPr>
              <a:spLocks/>
            </p:cNvSpPr>
            <p:nvPr/>
          </p:nvSpPr>
          <p:spPr bwMode="auto">
            <a:xfrm>
              <a:off x="2645" y="3198"/>
              <a:ext cx="89" cy="94"/>
            </a:xfrm>
            <a:custGeom>
              <a:avLst/>
              <a:gdLst/>
              <a:ahLst/>
              <a:cxnLst>
                <a:cxn ang="0">
                  <a:pos x="44" y="94"/>
                </a:cxn>
                <a:cxn ang="0">
                  <a:pos x="53" y="93"/>
                </a:cxn>
                <a:cxn ang="0">
                  <a:pos x="61" y="91"/>
                </a:cxn>
                <a:cxn ang="0">
                  <a:pos x="68" y="87"/>
                </a:cxn>
                <a:cxn ang="0">
                  <a:pos x="76" y="80"/>
                </a:cxn>
                <a:cxn ang="0">
                  <a:pos x="82" y="72"/>
                </a:cxn>
                <a:cxn ang="0">
                  <a:pos x="85" y="65"/>
                </a:cxn>
                <a:cxn ang="0">
                  <a:pos x="88" y="56"/>
                </a:cxn>
                <a:cxn ang="0">
                  <a:pos x="89" y="47"/>
                </a:cxn>
                <a:cxn ang="0">
                  <a:pos x="88" y="38"/>
                </a:cxn>
                <a:cxn ang="0">
                  <a:pos x="85" y="28"/>
                </a:cxn>
                <a:cxn ang="0">
                  <a:pos x="82" y="21"/>
                </a:cxn>
                <a:cxn ang="0">
                  <a:pos x="76" y="13"/>
                </a:cxn>
                <a:cxn ang="0">
                  <a:pos x="68" y="8"/>
                </a:cxn>
                <a:cxn ang="0">
                  <a:pos x="61" y="4"/>
                </a:cxn>
                <a:cxn ang="0">
                  <a:pos x="53" y="1"/>
                </a:cxn>
                <a:cxn ang="0">
                  <a:pos x="44" y="0"/>
                </a:cxn>
                <a:cxn ang="0">
                  <a:pos x="36" y="1"/>
                </a:cxn>
                <a:cxn ang="0">
                  <a:pos x="27" y="4"/>
                </a:cxn>
                <a:cxn ang="0">
                  <a:pos x="20" y="8"/>
                </a:cxn>
                <a:cxn ang="0">
                  <a:pos x="14" y="13"/>
                </a:cxn>
                <a:cxn ang="0">
                  <a:pos x="8" y="21"/>
                </a:cxn>
                <a:cxn ang="0">
                  <a:pos x="4" y="28"/>
                </a:cxn>
                <a:cxn ang="0">
                  <a:pos x="2" y="38"/>
                </a:cxn>
                <a:cxn ang="0">
                  <a:pos x="0" y="47"/>
                </a:cxn>
                <a:cxn ang="0">
                  <a:pos x="2" y="56"/>
                </a:cxn>
                <a:cxn ang="0">
                  <a:pos x="4" y="65"/>
                </a:cxn>
                <a:cxn ang="0">
                  <a:pos x="8" y="72"/>
                </a:cxn>
                <a:cxn ang="0">
                  <a:pos x="14" y="80"/>
                </a:cxn>
                <a:cxn ang="0">
                  <a:pos x="20" y="87"/>
                </a:cxn>
                <a:cxn ang="0">
                  <a:pos x="27" y="91"/>
                </a:cxn>
                <a:cxn ang="0">
                  <a:pos x="36" y="93"/>
                </a:cxn>
                <a:cxn ang="0">
                  <a:pos x="44" y="94"/>
                </a:cxn>
              </a:cxnLst>
              <a:rect l="0" t="0" r="r" b="b"/>
              <a:pathLst>
                <a:path w="89" h="94">
                  <a:moveTo>
                    <a:pt x="44" y="94"/>
                  </a:moveTo>
                  <a:lnTo>
                    <a:pt x="53" y="93"/>
                  </a:lnTo>
                  <a:lnTo>
                    <a:pt x="61" y="91"/>
                  </a:lnTo>
                  <a:lnTo>
                    <a:pt x="68" y="87"/>
                  </a:lnTo>
                  <a:lnTo>
                    <a:pt x="76" y="80"/>
                  </a:lnTo>
                  <a:lnTo>
                    <a:pt x="82" y="72"/>
                  </a:lnTo>
                  <a:lnTo>
                    <a:pt x="85" y="65"/>
                  </a:lnTo>
                  <a:lnTo>
                    <a:pt x="88" y="56"/>
                  </a:lnTo>
                  <a:lnTo>
                    <a:pt x="89" y="47"/>
                  </a:lnTo>
                  <a:lnTo>
                    <a:pt x="88" y="38"/>
                  </a:lnTo>
                  <a:lnTo>
                    <a:pt x="85" y="28"/>
                  </a:lnTo>
                  <a:lnTo>
                    <a:pt x="82" y="21"/>
                  </a:lnTo>
                  <a:lnTo>
                    <a:pt x="76" y="13"/>
                  </a:lnTo>
                  <a:lnTo>
                    <a:pt x="68" y="8"/>
                  </a:lnTo>
                  <a:lnTo>
                    <a:pt x="61" y="4"/>
                  </a:lnTo>
                  <a:lnTo>
                    <a:pt x="53" y="1"/>
                  </a:lnTo>
                  <a:lnTo>
                    <a:pt x="44" y="0"/>
                  </a:lnTo>
                  <a:lnTo>
                    <a:pt x="36" y="1"/>
                  </a:lnTo>
                  <a:lnTo>
                    <a:pt x="27" y="4"/>
                  </a:lnTo>
                  <a:lnTo>
                    <a:pt x="20" y="8"/>
                  </a:lnTo>
                  <a:lnTo>
                    <a:pt x="14" y="13"/>
                  </a:lnTo>
                  <a:lnTo>
                    <a:pt x="8" y="21"/>
                  </a:lnTo>
                  <a:lnTo>
                    <a:pt x="4" y="28"/>
                  </a:lnTo>
                  <a:lnTo>
                    <a:pt x="2" y="38"/>
                  </a:lnTo>
                  <a:lnTo>
                    <a:pt x="0" y="47"/>
                  </a:lnTo>
                  <a:lnTo>
                    <a:pt x="2" y="56"/>
                  </a:lnTo>
                  <a:lnTo>
                    <a:pt x="4" y="65"/>
                  </a:lnTo>
                  <a:lnTo>
                    <a:pt x="8" y="72"/>
                  </a:lnTo>
                  <a:lnTo>
                    <a:pt x="14" y="80"/>
                  </a:lnTo>
                  <a:lnTo>
                    <a:pt x="20" y="87"/>
                  </a:lnTo>
                  <a:lnTo>
                    <a:pt x="27" y="91"/>
                  </a:lnTo>
                  <a:lnTo>
                    <a:pt x="36" y="93"/>
                  </a:lnTo>
                  <a:lnTo>
                    <a:pt x="44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5" name="Freeform 165"/>
            <p:cNvSpPr>
              <a:spLocks/>
            </p:cNvSpPr>
            <p:nvPr/>
          </p:nvSpPr>
          <p:spPr bwMode="auto">
            <a:xfrm>
              <a:off x="2356" y="3188"/>
              <a:ext cx="333" cy="94"/>
            </a:xfrm>
            <a:custGeom>
              <a:avLst/>
              <a:gdLst/>
              <a:ahLst/>
              <a:cxnLst>
                <a:cxn ang="0">
                  <a:pos x="333" y="88"/>
                </a:cxn>
                <a:cxn ang="0">
                  <a:pos x="329" y="70"/>
                </a:cxn>
                <a:cxn ang="0">
                  <a:pos x="320" y="54"/>
                </a:cxn>
                <a:cxn ang="0">
                  <a:pos x="305" y="38"/>
                </a:cxn>
                <a:cxn ang="0">
                  <a:pos x="285" y="26"/>
                </a:cxn>
                <a:cxn ang="0">
                  <a:pos x="260" y="15"/>
                </a:cxn>
                <a:cxn ang="0">
                  <a:pos x="231" y="6"/>
                </a:cxn>
                <a:cxn ang="0">
                  <a:pos x="201" y="1"/>
                </a:cxn>
                <a:cxn ang="0">
                  <a:pos x="167" y="0"/>
                </a:cxn>
                <a:cxn ang="0">
                  <a:pos x="133" y="1"/>
                </a:cxn>
                <a:cxn ang="0">
                  <a:pos x="102" y="6"/>
                </a:cxn>
                <a:cxn ang="0">
                  <a:pos x="74" y="15"/>
                </a:cxn>
                <a:cxn ang="0">
                  <a:pos x="50" y="26"/>
                </a:cxn>
                <a:cxn ang="0">
                  <a:pos x="29" y="38"/>
                </a:cxn>
                <a:cxn ang="0">
                  <a:pos x="13" y="54"/>
                </a:cxn>
                <a:cxn ang="0">
                  <a:pos x="4" y="70"/>
                </a:cxn>
                <a:cxn ang="0">
                  <a:pos x="0" y="88"/>
                </a:cxn>
                <a:cxn ang="0">
                  <a:pos x="1" y="89"/>
                </a:cxn>
                <a:cxn ang="0">
                  <a:pos x="5" y="93"/>
                </a:cxn>
                <a:cxn ang="0">
                  <a:pos x="10" y="92"/>
                </a:cxn>
                <a:cxn ang="0">
                  <a:pos x="18" y="84"/>
                </a:cxn>
                <a:cxn ang="0">
                  <a:pos x="19" y="82"/>
                </a:cxn>
                <a:cxn ang="0">
                  <a:pos x="31" y="72"/>
                </a:cxn>
                <a:cxn ang="0">
                  <a:pos x="45" y="64"/>
                </a:cxn>
                <a:cxn ang="0">
                  <a:pos x="62" y="55"/>
                </a:cxn>
                <a:cxn ang="0">
                  <a:pos x="80" y="49"/>
                </a:cxn>
                <a:cxn ang="0">
                  <a:pos x="99" y="44"/>
                </a:cxn>
                <a:cxn ang="0">
                  <a:pos x="121" y="40"/>
                </a:cxn>
                <a:cxn ang="0">
                  <a:pos x="143" y="37"/>
                </a:cxn>
                <a:cxn ang="0">
                  <a:pos x="167" y="36"/>
                </a:cxn>
                <a:cxn ang="0">
                  <a:pos x="191" y="37"/>
                </a:cxn>
                <a:cxn ang="0">
                  <a:pos x="214" y="40"/>
                </a:cxn>
                <a:cxn ang="0">
                  <a:pos x="235" y="44"/>
                </a:cxn>
                <a:cxn ang="0">
                  <a:pos x="256" y="49"/>
                </a:cxn>
                <a:cxn ang="0">
                  <a:pos x="274" y="57"/>
                </a:cxn>
                <a:cxn ang="0">
                  <a:pos x="289" y="64"/>
                </a:cxn>
                <a:cxn ang="0">
                  <a:pos x="303" y="73"/>
                </a:cxn>
                <a:cxn ang="0">
                  <a:pos x="315" y="84"/>
                </a:cxn>
                <a:cxn ang="0">
                  <a:pos x="317" y="86"/>
                </a:cxn>
                <a:cxn ang="0">
                  <a:pos x="322" y="92"/>
                </a:cxn>
                <a:cxn ang="0">
                  <a:pos x="328" y="94"/>
                </a:cxn>
                <a:cxn ang="0">
                  <a:pos x="333" y="88"/>
                </a:cxn>
              </a:cxnLst>
              <a:rect l="0" t="0" r="r" b="b"/>
              <a:pathLst>
                <a:path w="333" h="94">
                  <a:moveTo>
                    <a:pt x="333" y="88"/>
                  </a:moveTo>
                  <a:lnTo>
                    <a:pt x="329" y="70"/>
                  </a:lnTo>
                  <a:lnTo>
                    <a:pt x="320" y="54"/>
                  </a:lnTo>
                  <a:lnTo>
                    <a:pt x="305" y="38"/>
                  </a:lnTo>
                  <a:lnTo>
                    <a:pt x="285" y="26"/>
                  </a:lnTo>
                  <a:lnTo>
                    <a:pt x="260" y="15"/>
                  </a:lnTo>
                  <a:lnTo>
                    <a:pt x="231" y="6"/>
                  </a:lnTo>
                  <a:lnTo>
                    <a:pt x="201" y="1"/>
                  </a:lnTo>
                  <a:lnTo>
                    <a:pt x="167" y="0"/>
                  </a:lnTo>
                  <a:lnTo>
                    <a:pt x="133" y="1"/>
                  </a:lnTo>
                  <a:lnTo>
                    <a:pt x="102" y="6"/>
                  </a:lnTo>
                  <a:lnTo>
                    <a:pt x="74" y="15"/>
                  </a:lnTo>
                  <a:lnTo>
                    <a:pt x="50" y="26"/>
                  </a:lnTo>
                  <a:lnTo>
                    <a:pt x="29" y="38"/>
                  </a:lnTo>
                  <a:lnTo>
                    <a:pt x="13" y="54"/>
                  </a:lnTo>
                  <a:lnTo>
                    <a:pt x="4" y="70"/>
                  </a:lnTo>
                  <a:lnTo>
                    <a:pt x="0" y="88"/>
                  </a:lnTo>
                  <a:lnTo>
                    <a:pt x="1" y="89"/>
                  </a:lnTo>
                  <a:lnTo>
                    <a:pt x="5" y="93"/>
                  </a:lnTo>
                  <a:lnTo>
                    <a:pt x="10" y="92"/>
                  </a:lnTo>
                  <a:lnTo>
                    <a:pt x="18" y="84"/>
                  </a:lnTo>
                  <a:lnTo>
                    <a:pt x="19" y="82"/>
                  </a:lnTo>
                  <a:lnTo>
                    <a:pt x="31" y="72"/>
                  </a:lnTo>
                  <a:lnTo>
                    <a:pt x="45" y="64"/>
                  </a:lnTo>
                  <a:lnTo>
                    <a:pt x="62" y="55"/>
                  </a:lnTo>
                  <a:lnTo>
                    <a:pt x="80" y="49"/>
                  </a:lnTo>
                  <a:lnTo>
                    <a:pt x="99" y="44"/>
                  </a:lnTo>
                  <a:lnTo>
                    <a:pt x="121" y="40"/>
                  </a:lnTo>
                  <a:lnTo>
                    <a:pt x="143" y="37"/>
                  </a:lnTo>
                  <a:lnTo>
                    <a:pt x="167" y="36"/>
                  </a:lnTo>
                  <a:lnTo>
                    <a:pt x="191" y="37"/>
                  </a:lnTo>
                  <a:lnTo>
                    <a:pt x="214" y="40"/>
                  </a:lnTo>
                  <a:lnTo>
                    <a:pt x="235" y="44"/>
                  </a:lnTo>
                  <a:lnTo>
                    <a:pt x="256" y="49"/>
                  </a:lnTo>
                  <a:lnTo>
                    <a:pt x="274" y="57"/>
                  </a:lnTo>
                  <a:lnTo>
                    <a:pt x="289" y="64"/>
                  </a:lnTo>
                  <a:lnTo>
                    <a:pt x="303" y="73"/>
                  </a:lnTo>
                  <a:lnTo>
                    <a:pt x="315" y="84"/>
                  </a:lnTo>
                  <a:lnTo>
                    <a:pt x="317" y="86"/>
                  </a:lnTo>
                  <a:lnTo>
                    <a:pt x="322" y="92"/>
                  </a:lnTo>
                  <a:lnTo>
                    <a:pt x="328" y="94"/>
                  </a:lnTo>
                  <a:lnTo>
                    <a:pt x="333" y="88"/>
                  </a:lnTo>
                  <a:close/>
                </a:path>
              </a:pathLst>
            </a:custGeom>
            <a:solidFill>
              <a:srgbClr val="BFCC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6" name="Freeform 166"/>
            <p:cNvSpPr>
              <a:spLocks/>
            </p:cNvSpPr>
            <p:nvPr/>
          </p:nvSpPr>
          <p:spPr bwMode="auto">
            <a:xfrm>
              <a:off x="2523" y="3182"/>
              <a:ext cx="171" cy="94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0" y="11"/>
                </a:cxn>
                <a:cxn ang="0">
                  <a:pos x="34" y="11"/>
                </a:cxn>
                <a:cxn ang="0">
                  <a:pos x="64" y="16"/>
                </a:cxn>
                <a:cxn ang="0">
                  <a:pos x="92" y="25"/>
                </a:cxn>
                <a:cxn ang="0">
                  <a:pos x="116" y="35"/>
                </a:cxn>
                <a:cxn ang="0">
                  <a:pos x="136" y="48"/>
                </a:cxn>
                <a:cxn ang="0">
                  <a:pos x="149" y="63"/>
                </a:cxn>
                <a:cxn ang="0">
                  <a:pos x="159" y="77"/>
                </a:cxn>
                <a:cxn ang="0">
                  <a:pos x="161" y="94"/>
                </a:cxn>
                <a:cxn ang="0">
                  <a:pos x="171" y="94"/>
                </a:cxn>
                <a:cxn ang="0">
                  <a:pos x="166" y="74"/>
                </a:cxn>
                <a:cxn ang="0">
                  <a:pos x="156" y="57"/>
                </a:cxn>
                <a:cxn ang="0">
                  <a:pos x="141" y="41"/>
                </a:cxn>
                <a:cxn ang="0">
                  <a:pos x="119" y="28"/>
                </a:cxn>
                <a:cxn ang="0">
                  <a:pos x="95" y="17"/>
                </a:cxn>
                <a:cxn ang="0">
                  <a:pos x="64" y="8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171" h="94">
                  <a:moveTo>
                    <a:pt x="0" y="11"/>
                  </a:moveTo>
                  <a:lnTo>
                    <a:pt x="0" y="11"/>
                  </a:lnTo>
                  <a:lnTo>
                    <a:pt x="34" y="11"/>
                  </a:lnTo>
                  <a:lnTo>
                    <a:pt x="64" y="16"/>
                  </a:lnTo>
                  <a:lnTo>
                    <a:pt x="92" y="25"/>
                  </a:lnTo>
                  <a:lnTo>
                    <a:pt x="116" y="35"/>
                  </a:lnTo>
                  <a:lnTo>
                    <a:pt x="136" y="48"/>
                  </a:lnTo>
                  <a:lnTo>
                    <a:pt x="149" y="63"/>
                  </a:lnTo>
                  <a:lnTo>
                    <a:pt x="159" y="77"/>
                  </a:lnTo>
                  <a:lnTo>
                    <a:pt x="161" y="94"/>
                  </a:lnTo>
                  <a:lnTo>
                    <a:pt x="171" y="94"/>
                  </a:lnTo>
                  <a:lnTo>
                    <a:pt x="166" y="74"/>
                  </a:lnTo>
                  <a:lnTo>
                    <a:pt x="156" y="57"/>
                  </a:lnTo>
                  <a:lnTo>
                    <a:pt x="141" y="41"/>
                  </a:lnTo>
                  <a:lnTo>
                    <a:pt x="119" y="28"/>
                  </a:lnTo>
                  <a:lnTo>
                    <a:pt x="95" y="17"/>
                  </a:lnTo>
                  <a:lnTo>
                    <a:pt x="64" y="8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7" name="Freeform 167"/>
            <p:cNvSpPr>
              <a:spLocks/>
            </p:cNvSpPr>
            <p:nvPr/>
          </p:nvSpPr>
          <p:spPr bwMode="auto">
            <a:xfrm>
              <a:off x="2351" y="3182"/>
              <a:ext cx="172" cy="95"/>
            </a:xfrm>
            <a:custGeom>
              <a:avLst/>
              <a:gdLst/>
              <a:ahLst/>
              <a:cxnLst>
                <a:cxn ang="0">
                  <a:pos x="9" y="92"/>
                </a:cxn>
                <a:cxn ang="0">
                  <a:pos x="10" y="94"/>
                </a:cxn>
                <a:cxn ang="0">
                  <a:pos x="12" y="77"/>
                </a:cxn>
                <a:cxn ang="0">
                  <a:pos x="22" y="63"/>
                </a:cxn>
                <a:cxn ang="0">
                  <a:pos x="36" y="48"/>
                </a:cxn>
                <a:cxn ang="0">
                  <a:pos x="56" y="35"/>
                </a:cxn>
                <a:cxn ang="0">
                  <a:pos x="80" y="25"/>
                </a:cxn>
                <a:cxn ang="0">
                  <a:pos x="107" y="16"/>
                </a:cxn>
                <a:cxn ang="0">
                  <a:pos x="138" y="11"/>
                </a:cxn>
                <a:cxn ang="0">
                  <a:pos x="172" y="11"/>
                </a:cxn>
                <a:cxn ang="0">
                  <a:pos x="172" y="0"/>
                </a:cxn>
                <a:cxn ang="0">
                  <a:pos x="138" y="3"/>
                </a:cxn>
                <a:cxn ang="0">
                  <a:pos x="107" y="8"/>
                </a:cxn>
                <a:cxn ang="0">
                  <a:pos x="78" y="17"/>
                </a:cxn>
                <a:cxn ang="0">
                  <a:pos x="53" y="28"/>
                </a:cxn>
                <a:cxn ang="0">
                  <a:pos x="32" y="41"/>
                </a:cxn>
                <a:cxn ang="0">
                  <a:pos x="15" y="57"/>
                </a:cxn>
                <a:cxn ang="0">
                  <a:pos x="5" y="74"/>
                </a:cxn>
                <a:cxn ang="0">
                  <a:pos x="0" y="94"/>
                </a:cxn>
                <a:cxn ang="0">
                  <a:pos x="1" y="95"/>
                </a:cxn>
                <a:cxn ang="0">
                  <a:pos x="9" y="92"/>
                </a:cxn>
              </a:cxnLst>
              <a:rect l="0" t="0" r="r" b="b"/>
              <a:pathLst>
                <a:path w="172" h="95">
                  <a:moveTo>
                    <a:pt x="9" y="92"/>
                  </a:moveTo>
                  <a:lnTo>
                    <a:pt x="10" y="94"/>
                  </a:lnTo>
                  <a:lnTo>
                    <a:pt x="12" y="77"/>
                  </a:lnTo>
                  <a:lnTo>
                    <a:pt x="22" y="63"/>
                  </a:lnTo>
                  <a:lnTo>
                    <a:pt x="36" y="48"/>
                  </a:lnTo>
                  <a:lnTo>
                    <a:pt x="56" y="35"/>
                  </a:lnTo>
                  <a:lnTo>
                    <a:pt x="80" y="25"/>
                  </a:lnTo>
                  <a:lnTo>
                    <a:pt x="107" y="16"/>
                  </a:lnTo>
                  <a:lnTo>
                    <a:pt x="138" y="11"/>
                  </a:lnTo>
                  <a:lnTo>
                    <a:pt x="172" y="11"/>
                  </a:lnTo>
                  <a:lnTo>
                    <a:pt x="172" y="0"/>
                  </a:lnTo>
                  <a:lnTo>
                    <a:pt x="138" y="3"/>
                  </a:lnTo>
                  <a:lnTo>
                    <a:pt x="107" y="8"/>
                  </a:lnTo>
                  <a:lnTo>
                    <a:pt x="78" y="17"/>
                  </a:lnTo>
                  <a:lnTo>
                    <a:pt x="53" y="28"/>
                  </a:lnTo>
                  <a:lnTo>
                    <a:pt x="32" y="41"/>
                  </a:lnTo>
                  <a:lnTo>
                    <a:pt x="15" y="57"/>
                  </a:lnTo>
                  <a:lnTo>
                    <a:pt x="5" y="74"/>
                  </a:lnTo>
                  <a:lnTo>
                    <a:pt x="0" y="94"/>
                  </a:lnTo>
                  <a:lnTo>
                    <a:pt x="1" y="95"/>
                  </a:lnTo>
                  <a:lnTo>
                    <a:pt x="9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8" name="Freeform 168"/>
            <p:cNvSpPr>
              <a:spLocks/>
            </p:cNvSpPr>
            <p:nvPr/>
          </p:nvSpPr>
          <p:spPr bwMode="auto">
            <a:xfrm>
              <a:off x="2352" y="3269"/>
              <a:ext cx="26" cy="16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18" y="0"/>
                </a:cxn>
                <a:cxn ang="0">
                  <a:pos x="11" y="7"/>
                </a:cxn>
                <a:cxn ang="0">
                  <a:pos x="10" y="8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0" y="8"/>
                </a:cxn>
                <a:cxn ang="0">
                  <a:pos x="3" y="11"/>
                </a:cxn>
                <a:cxn ang="0">
                  <a:pos x="8" y="16"/>
                </a:cxn>
                <a:cxn ang="0">
                  <a:pos x="16" y="14"/>
                </a:cxn>
                <a:cxn ang="0">
                  <a:pos x="26" y="5"/>
                </a:cxn>
                <a:cxn ang="0">
                  <a:pos x="24" y="5"/>
                </a:cxn>
                <a:cxn ang="0">
                  <a:pos x="20" y="0"/>
                </a:cxn>
              </a:cxnLst>
              <a:rect l="0" t="0" r="r" b="b"/>
              <a:pathLst>
                <a:path w="26" h="16">
                  <a:moveTo>
                    <a:pt x="20" y="0"/>
                  </a:moveTo>
                  <a:lnTo>
                    <a:pt x="18" y="0"/>
                  </a:lnTo>
                  <a:lnTo>
                    <a:pt x="11" y="7"/>
                  </a:lnTo>
                  <a:lnTo>
                    <a:pt x="10" y="8"/>
                  </a:lnTo>
                  <a:lnTo>
                    <a:pt x="8" y="5"/>
                  </a:lnTo>
                  <a:lnTo>
                    <a:pt x="8" y="5"/>
                  </a:lnTo>
                  <a:lnTo>
                    <a:pt x="0" y="8"/>
                  </a:lnTo>
                  <a:lnTo>
                    <a:pt x="3" y="11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26" y="5"/>
                  </a:lnTo>
                  <a:lnTo>
                    <a:pt x="24" y="5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9" name="Freeform 169"/>
            <p:cNvSpPr>
              <a:spLocks/>
            </p:cNvSpPr>
            <p:nvPr/>
          </p:nvSpPr>
          <p:spPr bwMode="auto">
            <a:xfrm>
              <a:off x="2372" y="3268"/>
              <a:ext cx="6" cy="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4" y="6"/>
                </a:cxn>
                <a:cxn ang="0">
                  <a:pos x="6" y="5"/>
                </a:cxn>
                <a:cxn ang="0">
                  <a:pos x="6" y="5"/>
                </a:cxn>
                <a:cxn ang="0">
                  <a:pos x="1" y="0"/>
                </a:cxn>
              </a:cxnLst>
              <a:rect l="0" t="0" r="r" b="b"/>
              <a:pathLst>
                <a:path w="6" h="6">
                  <a:moveTo>
                    <a:pt x="1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4" y="6"/>
                  </a:lnTo>
                  <a:lnTo>
                    <a:pt x="6" y="5"/>
                  </a:lnTo>
                  <a:lnTo>
                    <a:pt x="6" y="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10" name="Freeform 170"/>
            <p:cNvSpPr>
              <a:spLocks/>
            </p:cNvSpPr>
            <p:nvPr/>
          </p:nvSpPr>
          <p:spPr bwMode="auto">
            <a:xfrm>
              <a:off x="2373" y="3219"/>
              <a:ext cx="150" cy="54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150" y="0"/>
                </a:cxn>
                <a:cxn ang="0">
                  <a:pos x="126" y="2"/>
                </a:cxn>
                <a:cxn ang="0">
                  <a:pos x="104" y="5"/>
                </a:cxn>
                <a:cxn ang="0">
                  <a:pos x="82" y="9"/>
                </a:cxn>
                <a:cxn ang="0">
                  <a:pos x="62" y="14"/>
                </a:cxn>
                <a:cxn ang="0">
                  <a:pos x="43" y="20"/>
                </a:cxn>
                <a:cxn ang="0">
                  <a:pos x="27" y="29"/>
                </a:cxn>
                <a:cxn ang="0">
                  <a:pos x="12" y="37"/>
                </a:cxn>
                <a:cxn ang="0">
                  <a:pos x="0" y="49"/>
                </a:cxn>
                <a:cxn ang="0">
                  <a:pos x="5" y="54"/>
                </a:cxn>
                <a:cxn ang="0">
                  <a:pos x="17" y="45"/>
                </a:cxn>
                <a:cxn ang="0">
                  <a:pos x="29" y="37"/>
                </a:cxn>
                <a:cxn ang="0">
                  <a:pos x="46" y="28"/>
                </a:cxn>
                <a:cxn ang="0">
                  <a:pos x="64" y="22"/>
                </a:cxn>
                <a:cxn ang="0">
                  <a:pos x="82" y="17"/>
                </a:cxn>
                <a:cxn ang="0">
                  <a:pos x="104" y="13"/>
                </a:cxn>
                <a:cxn ang="0">
                  <a:pos x="126" y="10"/>
                </a:cxn>
                <a:cxn ang="0">
                  <a:pos x="150" y="10"/>
                </a:cxn>
                <a:cxn ang="0">
                  <a:pos x="150" y="10"/>
                </a:cxn>
                <a:cxn ang="0">
                  <a:pos x="150" y="0"/>
                </a:cxn>
              </a:cxnLst>
              <a:rect l="0" t="0" r="r" b="b"/>
              <a:pathLst>
                <a:path w="150" h="54">
                  <a:moveTo>
                    <a:pt x="150" y="0"/>
                  </a:moveTo>
                  <a:lnTo>
                    <a:pt x="150" y="0"/>
                  </a:lnTo>
                  <a:lnTo>
                    <a:pt x="126" y="2"/>
                  </a:lnTo>
                  <a:lnTo>
                    <a:pt x="104" y="5"/>
                  </a:lnTo>
                  <a:lnTo>
                    <a:pt x="82" y="9"/>
                  </a:lnTo>
                  <a:lnTo>
                    <a:pt x="62" y="14"/>
                  </a:lnTo>
                  <a:lnTo>
                    <a:pt x="43" y="20"/>
                  </a:lnTo>
                  <a:lnTo>
                    <a:pt x="27" y="29"/>
                  </a:lnTo>
                  <a:lnTo>
                    <a:pt x="12" y="37"/>
                  </a:lnTo>
                  <a:lnTo>
                    <a:pt x="0" y="49"/>
                  </a:lnTo>
                  <a:lnTo>
                    <a:pt x="5" y="54"/>
                  </a:lnTo>
                  <a:lnTo>
                    <a:pt x="17" y="45"/>
                  </a:lnTo>
                  <a:lnTo>
                    <a:pt x="29" y="37"/>
                  </a:lnTo>
                  <a:lnTo>
                    <a:pt x="46" y="28"/>
                  </a:lnTo>
                  <a:lnTo>
                    <a:pt x="64" y="22"/>
                  </a:lnTo>
                  <a:lnTo>
                    <a:pt x="82" y="17"/>
                  </a:lnTo>
                  <a:lnTo>
                    <a:pt x="104" y="13"/>
                  </a:lnTo>
                  <a:lnTo>
                    <a:pt x="126" y="10"/>
                  </a:lnTo>
                  <a:lnTo>
                    <a:pt x="150" y="10"/>
                  </a:lnTo>
                  <a:lnTo>
                    <a:pt x="150" y="10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11" name="Freeform 171"/>
            <p:cNvSpPr>
              <a:spLocks/>
            </p:cNvSpPr>
            <p:nvPr/>
          </p:nvSpPr>
          <p:spPr bwMode="auto">
            <a:xfrm>
              <a:off x="2523" y="3219"/>
              <a:ext cx="152" cy="55"/>
            </a:xfrm>
            <a:custGeom>
              <a:avLst/>
              <a:gdLst/>
              <a:ahLst/>
              <a:cxnLst>
                <a:cxn ang="0">
                  <a:pos x="152" y="50"/>
                </a:cxn>
                <a:cxn ang="0">
                  <a:pos x="150" y="50"/>
                </a:cxn>
                <a:cxn ang="0">
                  <a:pos x="138" y="39"/>
                </a:cxn>
                <a:cxn ang="0">
                  <a:pos x="124" y="29"/>
                </a:cxn>
                <a:cxn ang="0">
                  <a:pos x="108" y="22"/>
                </a:cxn>
                <a:cxn ang="0">
                  <a:pos x="90" y="14"/>
                </a:cxn>
                <a:cxn ang="0">
                  <a:pos x="68" y="9"/>
                </a:cxn>
                <a:cxn ang="0">
                  <a:pos x="47" y="5"/>
                </a:cxn>
                <a:cxn ang="0">
                  <a:pos x="24" y="2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24" y="10"/>
                </a:cxn>
                <a:cxn ang="0">
                  <a:pos x="47" y="13"/>
                </a:cxn>
                <a:cxn ang="0">
                  <a:pos x="68" y="17"/>
                </a:cxn>
                <a:cxn ang="0">
                  <a:pos x="87" y="22"/>
                </a:cxn>
                <a:cxn ang="0">
                  <a:pos x="106" y="29"/>
                </a:cxn>
                <a:cxn ang="0">
                  <a:pos x="121" y="37"/>
                </a:cxn>
                <a:cxn ang="0">
                  <a:pos x="133" y="46"/>
                </a:cxn>
                <a:cxn ang="0">
                  <a:pos x="146" y="55"/>
                </a:cxn>
                <a:cxn ang="0">
                  <a:pos x="144" y="55"/>
                </a:cxn>
                <a:cxn ang="0">
                  <a:pos x="152" y="50"/>
                </a:cxn>
              </a:cxnLst>
              <a:rect l="0" t="0" r="r" b="b"/>
              <a:pathLst>
                <a:path w="152" h="55">
                  <a:moveTo>
                    <a:pt x="152" y="50"/>
                  </a:moveTo>
                  <a:lnTo>
                    <a:pt x="150" y="50"/>
                  </a:lnTo>
                  <a:lnTo>
                    <a:pt x="138" y="39"/>
                  </a:lnTo>
                  <a:lnTo>
                    <a:pt x="124" y="29"/>
                  </a:lnTo>
                  <a:lnTo>
                    <a:pt x="108" y="22"/>
                  </a:lnTo>
                  <a:lnTo>
                    <a:pt x="90" y="14"/>
                  </a:lnTo>
                  <a:lnTo>
                    <a:pt x="68" y="9"/>
                  </a:lnTo>
                  <a:lnTo>
                    <a:pt x="47" y="5"/>
                  </a:lnTo>
                  <a:lnTo>
                    <a:pt x="24" y="2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4" y="10"/>
                  </a:lnTo>
                  <a:lnTo>
                    <a:pt x="47" y="13"/>
                  </a:lnTo>
                  <a:lnTo>
                    <a:pt x="68" y="17"/>
                  </a:lnTo>
                  <a:lnTo>
                    <a:pt x="87" y="22"/>
                  </a:lnTo>
                  <a:lnTo>
                    <a:pt x="106" y="29"/>
                  </a:lnTo>
                  <a:lnTo>
                    <a:pt x="121" y="37"/>
                  </a:lnTo>
                  <a:lnTo>
                    <a:pt x="133" y="46"/>
                  </a:lnTo>
                  <a:lnTo>
                    <a:pt x="146" y="55"/>
                  </a:lnTo>
                  <a:lnTo>
                    <a:pt x="144" y="55"/>
                  </a:lnTo>
                  <a:lnTo>
                    <a:pt x="152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12" name="Freeform 172"/>
            <p:cNvSpPr>
              <a:spLocks/>
            </p:cNvSpPr>
            <p:nvPr/>
          </p:nvSpPr>
          <p:spPr bwMode="auto">
            <a:xfrm>
              <a:off x="2667" y="3269"/>
              <a:ext cx="27" cy="17"/>
            </a:xfrm>
            <a:custGeom>
              <a:avLst/>
              <a:gdLst/>
              <a:ahLst/>
              <a:cxnLst>
                <a:cxn ang="0">
                  <a:pos x="17" y="7"/>
                </a:cxn>
                <a:cxn ang="0">
                  <a:pos x="18" y="5"/>
                </a:cxn>
                <a:cxn ang="0">
                  <a:pos x="16" y="9"/>
                </a:cxn>
                <a:cxn ang="0">
                  <a:pos x="14" y="7"/>
                </a:cxn>
                <a:cxn ang="0">
                  <a:pos x="9" y="3"/>
                </a:cxn>
                <a:cxn ang="0">
                  <a:pos x="8" y="0"/>
                </a:cxn>
                <a:cxn ang="0">
                  <a:pos x="0" y="5"/>
                </a:cxn>
                <a:cxn ang="0">
                  <a:pos x="4" y="8"/>
                </a:cxn>
                <a:cxn ang="0">
                  <a:pos x="9" y="14"/>
                </a:cxn>
                <a:cxn ang="0">
                  <a:pos x="18" y="17"/>
                </a:cxn>
                <a:cxn ang="0">
                  <a:pos x="26" y="8"/>
                </a:cxn>
                <a:cxn ang="0">
                  <a:pos x="27" y="7"/>
                </a:cxn>
                <a:cxn ang="0">
                  <a:pos x="26" y="8"/>
                </a:cxn>
                <a:cxn ang="0">
                  <a:pos x="26" y="7"/>
                </a:cxn>
                <a:cxn ang="0">
                  <a:pos x="27" y="7"/>
                </a:cxn>
                <a:cxn ang="0">
                  <a:pos x="17" y="7"/>
                </a:cxn>
              </a:cxnLst>
              <a:rect l="0" t="0" r="r" b="b"/>
              <a:pathLst>
                <a:path w="27" h="17">
                  <a:moveTo>
                    <a:pt x="17" y="7"/>
                  </a:moveTo>
                  <a:lnTo>
                    <a:pt x="18" y="5"/>
                  </a:lnTo>
                  <a:lnTo>
                    <a:pt x="16" y="9"/>
                  </a:lnTo>
                  <a:lnTo>
                    <a:pt x="14" y="7"/>
                  </a:lnTo>
                  <a:lnTo>
                    <a:pt x="9" y="3"/>
                  </a:lnTo>
                  <a:lnTo>
                    <a:pt x="8" y="0"/>
                  </a:lnTo>
                  <a:lnTo>
                    <a:pt x="0" y="5"/>
                  </a:lnTo>
                  <a:lnTo>
                    <a:pt x="4" y="8"/>
                  </a:lnTo>
                  <a:lnTo>
                    <a:pt x="9" y="14"/>
                  </a:lnTo>
                  <a:lnTo>
                    <a:pt x="18" y="17"/>
                  </a:lnTo>
                  <a:lnTo>
                    <a:pt x="26" y="8"/>
                  </a:lnTo>
                  <a:lnTo>
                    <a:pt x="27" y="7"/>
                  </a:lnTo>
                  <a:lnTo>
                    <a:pt x="26" y="8"/>
                  </a:lnTo>
                  <a:lnTo>
                    <a:pt x="26" y="7"/>
                  </a:lnTo>
                  <a:lnTo>
                    <a:pt x="27" y="7"/>
                  </a:lnTo>
                  <a:lnTo>
                    <a:pt x="17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13" name="Freeform 173"/>
            <p:cNvSpPr>
              <a:spLocks/>
            </p:cNvSpPr>
            <p:nvPr/>
          </p:nvSpPr>
          <p:spPr bwMode="auto">
            <a:xfrm>
              <a:off x="2419" y="3188"/>
              <a:ext cx="229" cy="62"/>
            </a:xfrm>
            <a:custGeom>
              <a:avLst/>
              <a:gdLst/>
              <a:ahLst/>
              <a:cxnLst>
                <a:cxn ang="0">
                  <a:pos x="11" y="51"/>
                </a:cxn>
                <a:cxn ang="0">
                  <a:pos x="35" y="44"/>
                </a:cxn>
                <a:cxn ang="0">
                  <a:pos x="60" y="38"/>
                </a:cxn>
                <a:cxn ang="0">
                  <a:pos x="90" y="36"/>
                </a:cxn>
                <a:cxn ang="0">
                  <a:pos x="120" y="36"/>
                </a:cxn>
                <a:cxn ang="0">
                  <a:pos x="151" y="40"/>
                </a:cxn>
                <a:cxn ang="0">
                  <a:pos x="180" y="45"/>
                </a:cxn>
                <a:cxn ang="0">
                  <a:pos x="206" y="54"/>
                </a:cxn>
                <a:cxn ang="0">
                  <a:pos x="226" y="62"/>
                </a:cxn>
                <a:cxn ang="0">
                  <a:pos x="228" y="54"/>
                </a:cxn>
                <a:cxn ang="0">
                  <a:pos x="218" y="36"/>
                </a:cxn>
                <a:cxn ang="0">
                  <a:pos x="208" y="22"/>
                </a:cxn>
                <a:cxn ang="0">
                  <a:pos x="195" y="15"/>
                </a:cxn>
                <a:cxn ang="0">
                  <a:pos x="172" y="7"/>
                </a:cxn>
                <a:cxn ang="0">
                  <a:pos x="147" y="2"/>
                </a:cxn>
                <a:cxn ang="0">
                  <a:pos x="119" y="0"/>
                </a:cxn>
                <a:cxn ang="0">
                  <a:pos x="90" y="0"/>
                </a:cxn>
                <a:cxn ang="0">
                  <a:pos x="62" y="2"/>
                </a:cxn>
                <a:cxn ang="0">
                  <a:pos x="36" y="7"/>
                </a:cxn>
                <a:cxn ang="0">
                  <a:pos x="13" y="14"/>
                </a:cxn>
                <a:cxn ang="0">
                  <a:pos x="2" y="19"/>
                </a:cxn>
                <a:cxn ang="0">
                  <a:pos x="8" y="22"/>
                </a:cxn>
                <a:cxn ang="0">
                  <a:pos x="20" y="24"/>
                </a:cxn>
                <a:cxn ang="0">
                  <a:pos x="44" y="20"/>
                </a:cxn>
                <a:cxn ang="0">
                  <a:pos x="75" y="10"/>
                </a:cxn>
                <a:cxn ang="0">
                  <a:pos x="96" y="7"/>
                </a:cxn>
                <a:cxn ang="0">
                  <a:pos x="105" y="11"/>
                </a:cxn>
                <a:cxn ang="0">
                  <a:pos x="105" y="16"/>
                </a:cxn>
                <a:cxn ang="0">
                  <a:pos x="105" y="18"/>
                </a:cxn>
                <a:cxn ang="0">
                  <a:pos x="111" y="11"/>
                </a:cxn>
                <a:cxn ang="0">
                  <a:pos x="111" y="5"/>
                </a:cxn>
                <a:cxn ang="0">
                  <a:pos x="130" y="7"/>
                </a:cxn>
                <a:cxn ang="0">
                  <a:pos x="155" y="13"/>
                </a:cxn>
                <a:cxn ang="0">
                  <a:pos x="177" y="22"/>
                </a:cxn>
                <a:cxn ang="0">
                  <a:pos x="189" y="36"/>
                </a:cxn>
                <a:cxn ang="0">
                  <a:pos x="179" y="38"/>
                </a:cxn>
                <a:cxn ang="0">
                  <a:pos x="161" y="35"/>
                </a:cxn>
                <a:cxn ang="0">
                  <a:pos x="142" y="32"/>
                </a:cxn>
                <a:cxn ang="0">
                  <a:pos x="120" y="29"/>
                </a:cxn>
                <a:cxn ang="0">
                  <a:pos x="102" y="29"/>
                </a:cxn>
                <a:cxn ang="0">
                  <a:pos x="90" y="32"/>
                </a:cxn>
                <a:cxn ang="0">
                  <a:pos x="91" y="26"/>
                </a:cxn>
                <a:cxn ang="0">
                  <a:pos x="94" y="23"/>
                </a:cxn>
                <a:cxn ang="0">
                  <a:pos x="81" y="26"/>
                </a:cxn>
                <a:cxn ang="0">
                  <a:pos x="67" y="36"/>
                </a:cxn>
                <a:cxn ang="0">
                  <a:pos x="47" y="37"/>
                </a:cxn>
                <a:cxn ang="0">
                  <a:pos x="39" y="37"/>
                </a:cxn>
                <a:cxn ang="0">
                  <a:pos x="29" y="38"/>
                </a:cxn>
                <a:cxn ang="0">
                  <a:pos x="17" y="42"/>
                </a:cxn>
                <a:cxn ang="0">
                  <a:pos x="5" y="49"/>
                </a:cxn>
              </a:cxnLst>
              <a:rect l="0" t="0" r="r" b="b"/>
              <a:pathLst>
                <a:path w="229" h="62">
                  <a:moveTo>
                    <a:pt x="0" y="55"/>
                  </a:moveTo>
                  <a:lnTo>
                    <a:pt x="11" y="51"/>
                  </a:lnTo>
                  <a:lnTo>
                    <a:pt x="23" y="48"/>
                  </a:lnTo>
                  <a:lnTo>
                    <a:pt x="35" y="44"/>
                  </a:lnTo>
                  <a:lnTo>
                    <a:pt x="47" y="41"/>
                  </a:lnTo>
                  <a:lnTo>
                    <a:pt x="60" y="38"/>
                  </a:lnTo>
                  <a:lnTo>
                    <a:pt x="75" y="37"/>
                  </a:lnTo>
                  <a:lnTo>
                    <a:pt x="90" y="36"/>
                  </a:lnTo>
                  <a:lnTo>
                    <a:pt x="104" y="36"/>
                  </a:lnTo>
                  <a:lnTo>
                    <a:pt x="120" y="36"/>
                  </a:lnTo>
                  <a:lnTo>
                    <a:pt x="136" y="37"/>
                  </a:lnTo>
                  <a:lnTo>
                    <a:pt x="151" y="40"/>
                  </a:lnTo>
                  <a:lnTo>
                    <a:pt x="166" y="42"/>
                  </a:lnTo>
                  <a:lnTo>
                    <a:pt x="180" y="45"/>
                  </a:lnTo>
                  <a:lnTo>
                    <a:pt x="193" y="50"/>
                  </a:lnTo>
                  <a:lnTo>
                    <a:pt x="206" y="54"/>
                  </a:lnTo>
                  <a:lnTo>
                    <a:pt x="217" y="59"/>
                  </a:lnTo>
                  <a:lnTo>
                    <a:pt x="226" y="62"/>
                  </a:lnTo>
                  <a:lnTo>
                    <a:pt x="229" y="60"/>
                  </a:lnTo>
                  <a:lnTo>
                    <a:pt x="228" y="54"/>
                  </a:lnTo>
                  <a:lnTo>
                    <a:pt x="224" y="45"/>
                  </a:lnTo>
                  <a:lnTo>
                    <a:pt x="218" y="36"/>
                  </a:lnTo>
                  <a:lnTo>
                    <a:pt x="212" y="28"/>
                  </a:lnTo>
                  <a:lnTo>
                    <a:pt x="208" y="22"/>
                  </a:lnTo>
                  <a:lnTo>
                    <a:pt x="206" y="19"/>
                  </a:lnTo>
                  <a:lnTo>
                    <a:pt x="195" y="15"/>
                  </a:lnTo>
                  <a:lnTo>
                    <a:pt x="184" y="11"/>
                  </a:lnTo>
                  <a:lnTo>
                    <a:pt x="172" y="7"/>
                  </a:lnTo>
                  <a:lnTo>
                    <a:pt x="160" y="5"/>
                  </a:lnTo>
                  <a:lnTo>
                    <a:pt x="147" y="2"/>
                  </a:lnTo>
                  <a:lnTo>
                    <a:pt x="133" y="1"/>
                  </a:lnTo>
                  <a:lnTo>
                    <a:pt x="119" y="0"/>
                  </a:lnTo>
                  <a:lnTo>
                    <a:pt x="104" y="0"/>
                  </a:lnTo>
                  <a:lnTo>
                    <a:pt x="90" y="0"/>
                  </a:lnTo>
                  <a:lnTo>
                    <a:pt x="76" y="1"/>
                  </a:lnTo>
                  <a:lnTo>
                    <a:pt x="62" y="2"/>
                  </a:lnTo>
                  <a:lnTo>
                    <a:pt x="50" y="5"/>
                  </a:lnTo>
                  <a:lnTo>
                    <a:pt x="36" y="7"/>
                  </a:lnTo>
                  <a:lnTo>
                    <a:pt x="24" y="10"/>
                  </a:lnTo>
                  <a:lnTo>
                    <a:pt x="13" y="14"/>
                  </a:lnTo>
                  <a:lnTo>
                    <a:pt x="2" y="18"/>
                  </a:lnTo>
                  <a:lnTo>
                    <a:pt x="2" y="19"/>
                  </a:lnTo>
                  <a:lnTo>
                    <a:pt x="5" y="20"/>
                  </a:lnTo>
                  <a:lnTo>
                    <a:pt x="8" y="22"/>
                  </a:lnTo>
                  <a:lnTo>
                    <a:pt x="13" y="24"/>
                  </a:lnTo>
                  <a:lnTo>
                    <a:pt x="20" y="24"/>
                  </a:lnTo>
                  <a:lnTo>
                    <a:pt x="31" y="24"/>
                  </a:lnTo>
                  <a:lnTo>
                    <a:pt x="44" y="20"/>
                  </a:lnTo>
                  <a:lnTo>
                    <a:pt x="59" y="15"/>
                  </a:lnTo>
                  <a:lnTo>
                    <a:pt x="75" y="10"/>
                  </a:lnTo>
                  <a:lnTo>
                    <a:pt x="87" y="7"/>
                  </a:lnTo>
                  <a:lnTo>
                    <a:pt x="96" y="7"/>
                  </a:lnTo>
                  <a:lnTo>
                    <a:pt x="102" y="9"/>
                  </a:lnTo>
                  <a:lnTo>
                    <a:pt x="105" y="11"/>
                  </a:lnTo>
                  <a:lnTo>
                    <a:pt x="107" y="14"/>
                  </a:lnTo>
                  <a:lnTo>
                    <a:pt x="105" y="16"/>
                  </a:lnTo>
                  <a:lnTo>
                    <a:pt x="103" y="19"/>
                  </a:lnTo>
                  <a:lnTo>
                    <a:pt x="105" y="18"/>
                  </a:lnTo>
                  <a:lnTo>
                    <a:pt x="109" y="15"/>
                  </a:lnTo>
                  <a:lnTo>
                    <a:pt x="111" y="11"/>
                  </a:lnTo>
                  <a:lnTo>
                    <a:pt x="109" y="5"/>
                  </a:lnTo>
                  <a:lnTo>
                    <a:pt x="111" y="5"/>
                  </a:lnTo>
                  <a:lnTo>
                    <a:pt x="119" y="6"/>
                  </a:lnTo>
                  <a:lnTo>
                    <a:pt x="130" y="7"/>
                  </a:lnTo>
                  <a:lnTo>
                    <a:pt x="142" y="10"/>
                  </a:lnTo>
                  <a:lnTo>
                    <a:pt x="155" y="13"/>
                  </a:lnTo>
                  <a:lnTo>
                    <a:pt x="167" y="16"/>
                  </a:lnTo>
                  <a:lnTo>
                    <a:pt x="177" y="22"/>
                  </a:lnTo>
                  <a:lnTo>
                    <a:pt x="184" y="27"/>
                  </a:lnTo>
                  <a:lnTo>
                    <a:pt x="189" y="36"/>
                  </a:lnTo>
                  <a:lnTo>
                    <a:pt x="187" y="38"/>
                  </a:lnTo>
                  <a:lnTo>
                    <a:pt x="179" y="38"/>
                  </a:lnTo>
                  <a:lnTo>
                    <a:pt x="168" y="36"/>
                  </a:lnTo>
                  <a:lnTo>
                    <a:pt x="161" y="35"/>
                  </a:lnTo>
                  <a:lnTo>
                    <a:pt x="153" y="33"/>
                  </a:lnTo>
                  <a:lnTo>
                    <a:pt x="142" y="32"/>
                  </a:lnTo>
                  <a:lnTo>
                    <a:pt x="131" y="31"/>
                  </a:lnTo>
                  <a:lnTo>
                    <a:pt x="120" y="29"/>
                  </a:lnTo>
                  <a:lnTo>
                    <a:pt x="109" y="29"/>
                  </a:lnTo>
                  <a:lnTo>
                    <a:pt x="102" y="29"/>
                  </a:lnTo>
                  <a:lnTo>
                    <a:pt x="96" y="31"/>
                  </a:lnTo>
                  <a:lnTo>
                    <a:pt x="90" y="32"/>
                  </a:lnTo>
                  <a:lnTo>
                    <a:pt x="88" y="29"/>
                  </a:lnTo>
                  <a:lnTo>
                    <a:pt x="91" y="26"/>
                  </a:lnTo>
                  <a:lnTo>
                    <a:pt x="97" y="23"/>
                  </a:lnTo>
                  <a:lnTo>
                    <a:pt x="94" y="23"/>
                  </a:lnTo>
                  <a:lnTo>
                    <a:pt x="88" y="23"/>
                  </a:lnTo>
                  <a:lnTo>
                    <a:pt x="81" y="26"/>
                  </a:lnTo>
                  <a:lnTo>
                    <a:pt x="74" y="31"/>
                  </a:lnTo>
                  <a:lnTo>
                    <a:pt x="67" y="36"/>
                  </a:lnTo>
                  <a:lnTo>
                    <a:pt x="57" y="37"/>
                  </a:lnTo>
                  <a:lnTo>
                    <a:pt x="47" y="37"/>
                  </a:lnTo>
                  <a:lnTo>
                    <a:pt x="41" y="37"/>
                  </a:lnTo>
                  <a:lnTo>
                    <a:pt x="39" y="37"/>
                  </a:lnTo>
                  <a:lnTo>
                    <a:pt x="34" y="38"/>
                  </a:lnTo>
                  <a:lnTo>
                    <a:pt x="29" y="38"/>
                  </a:lnTo>
                  <a:lnTo>
                    <a:pt x="23" y="40"/>
                  </a:lnTo>
                  <a:lnTo>
                    <a:pt x="17" y="42"/>
                  </a:lnTo>
                  <a:lnTo>
                    <a:pt x="11" y="45"/>
                  </a:lnTo>
                  <a:lnTo>
                    <a:pt x="5" y="49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14" name="Freeform 174"/>
            <p:cNvSpPr>
              <a:spLocks/>
            </p:cNvSpPr>
            <p:nvPr/>
          </p:nvSpPr>
          <p:spPr bwMode="auto">
            <a:xfrm>
              <a:off x="2467" y="3304"/>
              <a:ext cx="111" cy="47"/>
            </a:xfrm>
            <a:custGeom>
              <a:avLst/>
              <a:gdLst/>
              <a:ahLst/>
              <a:cxnLst>
                <a:cxn ang="0">
                  <a:pos x="111" y="38"/>
                </a:cxn>
                <a:cxn ang="0">
                  <a:pos x="95" y="43"/>
                </a:cxn>
                <a:cxn ang="0">
                  <a:pos x="79" y="45"/>
                </a:cxn>
                <a:cxn ang="0">
                  <a:pos x="65" y="47"/>
                </a:cxn>
                <a:cxn ang="0">
                  <a:pos x="50" y="47"/>
                </a:cxn>
                <a:cxn ang="0">
                  <a:pos x="36" y="47"/>
                </a:cxn>
                <a:cxn ang="0">
                  <a:pos x="23" y="44"/>
                </a:cxn>
                <a:cxn ang="0">
                  <a:pos x="11" y="42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11" y="4"/>
                </a:cxn>
                <a:cxn ang="0">
                  <a:pos x="23" y="8"/>
                </a:cxn>
                <a:cxn ang="0">
                  <a:pos x="36" y="9"/>
                </a:cxn>
                <a:cxn ang="0">
                  <a:pos x="50" y="10"/>
                </a:cxn>
                <a:cxn ang="0">
                  <a:pos x="65" y="9"/>
                </a:cxn>
                <a:cxn ang="0">
                  <a:pos x="79" y="8"/>
                </a:cxn>
                <a:cxn ang="0">
                  <a:pos x="95" y="5"/>
                </a:cxn>
                <a:cxn ang="0">
                  <a:pos x="111" y="0"/>
                </a:cxn>
                <a:cxn ang="0">
                  <a:pos x="111" y="38"/>
                </a:cxn>
              </a:cxnLst>
              <a:rect l="0" t="0" r="r" b="b"/>
              <a:pathLst>
                <a:path w="111" h="47">
                  <a:moveTo>
                    <a:pt x="111" y="38"/>
                  </a:moveTo>
                  <a:lnTo>
                    <a:pt x="95" y="43"/>
                  </a:lnTo>
                  <a:lnTo>
                    <a:pt x="79" y="45"/>
                  </a:lnTo>
                  <a:lnTo>
                    <a:pt x="65" y="47"/>
                  </a:lnTo>
                  <a:lnTo>
                    <a:pt x="50" y="47"/>
                  </a:lnTo>
                  <a:lnTo>
                    <a:pt x="36" y="47"/>
                  </a:lnTo>
                  <a:lnTo>
                    <a:pt x="23" y="44"/>
                  </a:lnTo>
                  <a:lnTo>
                    <a:pt x="11" y="42"/>
                  </a:lnTo>
                  <a:lnTo>
                    <a:pt x="0" y="38"/>
                  </a:lnTo>
                  <a:lnTo>
                    <a:pt x="0" y="0"/>
                  </a:lnTo>
                  <a:lnTo>
                    <a:pt x="11" y="4"/>
                  </a:lnTo>
                  <a:lnTo>
                    <a:pt x="23" y="8"/>
                  </a:lnTo>
                  <a:lnTo>
                    <a:pt x="36" y="9"/>
                  </a:lnTo>
                  <a:lnTo>
                    <a:pt x="50" y="10"/>
                  </a:lnTo>
                  <a:lnTo>
                    <a:pt x="65" y="9"/>
                  </a:lnTo>
                  <a:lnTo>
                    <a:pt x="79" y="8"/>
                  </a:lnTo>
                  <a:lnTo>
                    <a:pt x="95" y="5"/>
                  </a:lnTo>
                  <a:lnTo>
                    <a:pt x="111" y="0"/>
                  </a:lnTo>
                  <a:lnTo>
                    <a:pt x="111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415" name="Text Box 175"/>
          <p:cNvSpPr txBox="1">
            <a:spLocks noChangeArrowheads="1"/>
          </p:cNvSpPr>
          <p:nvPr/>
        </p:nvSpPr>
        <p:spPr bwMode="auto">
          <a:xfrm>
            <a:off x="1676400" y="1312863"/>
            <a:ext cx="2819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«Золотые правила» при работе за компьютером</a:t>
            </a:r>
            <a:endParaRPr lang="ru-RU" sz="2400">
              <a:latin typeface="Times New Roman" pitchFamily="18" charset="0"/>
            </a:endParaRPr>
          </a:p>
        </p:txBody>
      </p:sp>
      <p:pic>
        <p:nvPicPr>
          <p:cNvPr id="10416" name="Picture 176" descr="BD0497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400425"/>
            <a:ext cx="2514600" cy="2066925"/>
          </a:xfrm>
          <a:prstGeom prst="rect">
            <a:avLst/>
          </a:prstGeom>
          <a:noFill/>
        </p:spPr>
      </p:pic>
      <p:pic>
        <p:nvPicPr>
          <p:cNvPr id="10417" name="Picture 177" descr="Рис_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3733800"/>
            <a:ext cx="2590800" cy="1981200"/>
          </a:xfrm>
          <a:prstGeom prst="rect">
            <a:avLst/>
          </a:prstGeom>
          <a:noFill/>
        </p:spPr>
      </p:pic>
      <p:sp>
        <p:nvSpPr>
          <p:cNvPr id="10418" name="Rectangle 178"/>
          <p:cNvSpPr>
            <a:spLocks noChangeArrowheads="1"/>
          </p:cNvSpPr>
          <p:nvPr/>
        </p:nvSpPr>
        <p:spPr bwMode="auto">
          <a:xfrm>
            <a:off x="4800600" y="838200"/>
            <a:ext cx="2819400" cy="5035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b="1"/>
              <a:t>Правильная посадка за компьютером.</a:t>
            </a:r>
          </a:p>
          <a:p>
            <a:pPr marL="342900" indent="-342900"/>
            <a:r>
              <a:rPr lang="ru-RU"/>
              <a:t>1. Сядьте прямо.</a:t>
            </a:r>
          </a:p>
          <a:p>
            <a:pPr marL="342900" indent="-342900"/>
            <a:r>
              <a:rPr lang="ru-RU"/>
              <a:t>2. Спину держите ровно.</a:t>
            </a:r>
          </a:p>
          <a:p>
            <a:pPr marL="342900" indent="-342900"/>
            <a:r>
              <a:rPr lang="ru-RU"/>
              <a:t>3.Ноги не скрещивайте.      </a:t>
            </a:r>
          </a:p>
          <a:p>
            <a:pPr marL="342900" indent="-342900"/>
            <a:r>
              <a:rPr lang="ru-RU"/>
              <a:t>4. Поясница слегка выгнута.</a:t>
            </a:r>
          </a:p>
          <a:p>
            <a:pPr marL="342900" indent="-342900"/>
            <a:r>
              <a:rPr lang="ru-RU"/>
              <a:t>5. Расслабьте корпус и ноги. </a:t>
            </a:r>
          </a:p>
          <a:p>
            <a:pPr marL="342900" indent="-342900"/>
            <a:r>
              <a:rPr lang="ru-RU"/>
              <a:t>6. Расслабьте плечи, руки расслабленно положите на стол (или клавиатуру), расслабьте пальцы.</a:t>
            </a:r>
          </a:p>
          <a:p>
            <a:pPr marL="342900" indent="-342900"/>
            <a:r>
              <a:rPr lang="ru-RU"/>
              <a:t>7. Клавиатуру поместите ниже локтей. Голову держите прямо.</a:t>
            </a:r>
            <a:endParaRPr lang="ru-RU">
              <a:latin typeface="Times New Roman" pitchFamily="18" charset="0"/>
            </a:endParaRPr>
          </a:p>
          <a:p>
            <a:pPr marL="342900" indent="-342900" algn="ctr"/>
            <a:r>
              <a:rPr lang="ru-RU" b="1">
                <a:latin typeface="Times New Roman" pitchFamily="18" charset="0"/>
              </a:rPr>
              <a:t>-1-</a:t>
            </a:r>
          </a:p>
        </p:txBody>
      </p:sp>
      <p:sp>
        <p:nvSpPr>
          <p:cNvPr id="10419" name="Rectangle 179"/>
          <p:cNvSpPr>
            <a:spLocks noChangeArrowheads="1"/>
          </p:cNvSpPr>
          <p:nvPr/>
        </p:nvSpPr>
        <p:spPr bwMode="auto">
          <a:xfrm>
            <a:off x="4800600" y="838200"/>
            <a:ext cx="2819400" cy="5119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ru-RU" b="1"/>
          </a:p>
          <a:p>
            <a:pPr algn="ctr"/>
            <a:endParaRPr lang="ru-RU" b="1"/>
          </a:p>
          <a:p>
            <a:pPr algn="ctr"/>
            <a:endParaRPr lang="ru-RU" b="1"/>
          </a:p>
          <a:p>
            <a:pPr algn="ctr"/>
            <a:r>
              <a:rPr lang="ru-RU" sz="2400" b="1">
                <a:solidFill>
                  <a:srgbClr val="FF0000"/>
                </a:solidFill>
              </a:rPr>
              <a:t>Правило первое:</a:t>
            </a:r>
            <a:r>
              <a:rPr lang="ru-RU" sz="2400" b="1"/>
              <a:t> перед работой за компьютером обязательно сделай разминку.</a:t>
            </a:r>
            <a:endParaRPr lang="ru-RU" sz="2400" b="1">
              <a:latin typeface="Times New Roman" pitchFamily="18" charset="0"/>
            </a:endParaRPr>
          </a:p>
          <a:p>
            <a:pPr algn="ctr">
              <a:buFontTx/>
              <a:buChar char="•"/>
            </a:pPr>
            <a:endParaRPr lang="ru-RU" sz="2400" b="1">
              <a:latin typeface="Times New Roman" pitchFamily="18" charset="0"/>
            </a:endParaRPr>
          </a:p>
          <a:p>
            <a:pPr algn="ctr">
              <a:buFontTx/>
              <a:buChar char="•"/>
            </a:pPr>
            <a:endParaRPr lang="ru-RU" b="1">
              <a:latin typeface="Times New Roman" pitchFamily="18" charset="0"/>
            </a:endParaRPr>
          </a:p>
          <a:p>
            <a:pPr algn="ctr">
              <a:buFontTx/>
              <a:buChar char="•"/>
            </a:pPr>
            <a:endParaRPr lang="ru-RU" b="1">
              <a:latin typeface="Times New Roman" pitchFamily="18" charset="0"/>
            </a:endParaRPr>
          </a:p>
          <a:p>
            <a:pPr algn="ctr"/>
            <a:endParaRPr lang="ru-RU" b="1">
              <a:latin typeface="Times New Roman" pitchFamily="18" charset="0"/>
            </a:endParaRPr>
          </a:p>
          <a:p>
            <a:pPr algn="ctr"/>
            <a:endParaRPr lang="ru-RU" b="1">
              <a:latin typeface="Times New Roman" pitchFamily="18" charset="0"/>
            </a:endParaRPr>
          </a:p>
          <a:p>
            <a:pPr algn="ctr"/>
            <a:endParaRPr lang="ru-RU" b="1">
              <a:latin typeface="Times New Roman" pitchFamily="18" charset="0"/>
            </a:endParaRPr>
          </a:p>
          <a:p>
            <a:pPr algn="ctr"/>
            <a:r>
              <a:rPr lang="ru-RU" b="1">
                <a:latin typeface="Times New Roman" pitchFamily="18" charset="0"/>
              </a:rPr>
              <a:t>-2-</a:t>
            </a:r>
          </a:p>
        </p:txBody>
      </p:sp>
      <p:sp>
        <p:nvSpPr>
          <p:cNvPr id="10420" name="Rectangle 180"/>
          <p:cNvSpPr>
            <a:spLocks noChangeArrowheads="1"/>
          </p:cNvSpPr>
          <p:nvPr/>
        </p:nvSpPr>
        <p:spPr bwMode="auto">
          <a:xfrm>
            <a:off x="4800600" y="838200"/>
            <a:ext cx="2895600" cy="5116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ru-RU" sz="2400" b="1"/>
          </a:p>
          <a:p>
            <a:pPr algn="ctr"/>
            <a:endParaRPr lang="ru-RU" sz="2400" b="1"/>
          </a:p>
          <a:p>
            <a:pPr algn="ctr"/>
            <a:endParaRPr lang="ru-RU" sz="2400" b="1"/>
          </a:p>
          <a:p>
            <a:pPr algn="ctr"/>
            <a:r>
              <a:rPr lang="ru-RU" sz="2400" b="1">
                <a:solidFill>
                  <a:srgbClr val="FF0000"/>
                </a:solidFill>
              </a:rPr>
              <a:t>Правило второе:</a:t>
            </a:r>
            <a:r>
              <a:rPr lang="ru-RU" sz="2400" b="1"/>
              <a:t> когда работаешь - сиди расслабленно</a:t>
            </a:r>
          </a:p>
          <a:p>
            <a:pPr algn="ctr"/>
            <a:endParaRPr lang="ru-RU" sz="2400" b="1"/>
          </a:p>
          <a:p>
            <a:pPr algn="ctr"/>
            <a:endParaRPr lang="ru-RU" sz="2400" b="1"/>
          </a:p>
          <a:p>
            <a:pPr algn="ctr"/>
            <a:endParaRPr lang="ru-RU" sz="2400" b="1"/>
          </a:p>
          <a:p>
            <a:pPr algn="ctr"/>
            <a:endParaRPr lang="ru-RU" b="1"/>
          </a:p>
          <a:p>
            <a:pPr algn="ctr"/>
            <a:endParaRPr lang="ru-RU" b="1"/>
          </a:p>
          <a:p>
            <a:pPr algn="ctr"/>
            <a:endParaRPr lang="ru-RU" b="1"/>
          </a:p>
          <a:p>
            <a:pPr algn="ctr"/>
            <a:endParaRPr lang="ru-RU" b="1"/>
          </a:p>
          <a:p>
            <a:pPr algn="ctr"/>
            <a:r>
              <a:rPr lang="ru-RU" b="1">
                <a:latin typeface="Times New Roman" pitchFamily="18" charset="0"/>
              </a:rPr>
              <a:t>-3-</a:t>
            </a:r>
          </a:p>
        </p:txBody>
      </p:sp>
      <p:sp>
        <p:nvSpPr>
          <p:cNvPr id="10421" name="Rectangle 181"/>
          <p:cNvSpPr>
            <a:spLocks noChangeArrowheads="1"/>
          </p:cNvSpPr>
          <p:nvPr/>
        </p:nvSpPr>
        <p:spPr bwMode="auto">
          <a:xfrm>
            <a:off x="4800600" y="838200"/>
            <a:ext cx="2895600" cy="5026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ru-RU" sz="2400" b="1">
              <a:solidFill>
                <a:srgbClr val="FF0000"/>
              </a:solidFill>
            </a:endParaRPr>
          </a:p>
          <a:p>
            <a:pPr algn="ctr"/>
            <a:endParaRPr lang="ru-RU" sz="2400" b="1">
              <a:solidFill>
                <a:srgbClr val="FF0000"/>
              </a:solidFill>
            </a:endParaRPr>
          </a:p>
          <a:p>
            <a:pPr algn="ctr"/>
            <a:endParaRPr lang="ru-RU" sz="2400" b="1">
              <a:solidFill>
                <a:srgbClr val="FF0000"/>
              </a:solidFill>
            </a:endParaRPr>
          </a:p>
          <a:p>
            <a:pPr algn="ctr"/>
            <a:r>
              <a:rPr lang="ru-RU" sz="2400" b="1">
                <a:solidFill>
                  <a:srgbClr val="FF0000"/>
                </a:solidFill>
              </a:rPr>
              <a:t>Правило третье:</a:t>
            </a:r>
            <a:r>
              <a:rPr lang="ru-RU" sz="2400" b="1"/>
              <a:t> чаще меняй позу, делай перерыв в работе</a:t>
            </a:r>
            <a:endParaRPr lang="ru-RU" sz="2400" b="1">
              <a:solidFill>
                <a:srgbClr val="0000FF"/>
              </a:solidFill>
              <a:latin typeface="Times New Roman" pitchFamily="18" charset="0"/>
            </a:endParaRPr>
          </a:p>
          <a:p>
            <a:pPr algn="ctr"/>
            <a:endParaRPr lang="ru-RU" sz="2400" b="1">
              <a:solidFill>
                <a:srgbClr val="660033"/>
              </a:solidFill>
              <a:latin typeface="Times New Roman" pitchFamily="18" charset="0"/>
            </a:endParaRPr>
          </a:p>
          <a:p>
            <a:pPr algn="ctr"/>
            <a:endParaRPr lang="ru-RU" sz="2400" b="1">
              <a:solidFill>
                <a:srgbClr val="660033"/>
              </a:solidFill>
              <a:latin typeface="Times New Roman" pitchFamily="18" charset="0"/>
            </a:endParaRPr>
          </a:p>
          <a:p>
            <a:pPr algn="ctr"/>
            <a:endParaRPr lang="ru-RU" b="1">
              <a:solidFill>
                <a:srgbClr val="660033"/>
              </a:solidFill>
              <a:latin typeface="Times New Roman" pitchFamily="18" charset="0"/>
            </a:endParaRPr>
          </a:p>
          <a:p>
            <a:pPr algn="ctr"/>
            <a:endParaRPr lang="ru-RU" b="1">
              <a:solidFill>
                <a:srgbClr val="660033"/>
              </a:solidFill>
              <a:latin typeface="Times New Roman" pitchFamily="18" charset="0"/>
            </a:endParaRPr>
          </a:p>
          <a:p>
            <a:pPr algn="ctr"/>
            <a:endParaRPr lang="ru-RU" b="1">
              <a:solidFill>
                <a:srgbClr val="660033"/>
              </a:solidFill>
              <a:latin typeface="Times New Roman" pitchFamily="18" charset="0"/>
            </a:endParaRPr>
          </a:p>
          <a:p>
            <a:pPr algn="ctr"/>
            <a:endParaRPr lang="ru-RU" b="1">
              <a:solidFill>
                <a:srgbClr val="660033"/>
              </a:solidFill>
              <a:latin typeface="Times New Roman" pitchFamily="18" charset="0"/>
            </a:endParaRPr>
          </a:p>
          <a:p>
            <a:pPr algn="ctr"/>
            <a:endParaRPr lang="ru-RU" b="1">
              <a:solidFill>
                <a:srgbClr val="660033"/>
              </a:solidFill>
              <a:latin typeface="Times New Roman" pitchFamily="18" charset="0"/>
            </a:endParaRPr>
          </a:p>
          <a:p>
            <a:pPr algn="ctr"/>
            <a:r>
              <a:rPr lang="ru-RU" b="1">
                <a:latin typeface="Times New Roman" pitchFamily="18" charset="0"/>
              </a:rPr>
              <a:t>-4-</a:t>
            </a:r>
          </a:p>
        </p:txBody>
      </p:sp>
      <p:sp>
        <p:nvSpPr>
          <p:cNvPr id="10422" name="Rectangle 182"/>
          <p:cNvSpPr>
            <a:spLocks noChangeArrowheads="1"/>
          </p:cNvSpPr>
          <p:nvPr/>
        </p:nvSpPr>
        <p:spPr bwMode="auto">
          <a:xfrm>
            <a:off x="4800600" y="838200"/>
            <a:ext cx="2895600" cy="5119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ru-RU" sz="2400" b="1">
              <a:solidFill>
                <a:srgbClr val="FF0000"/>
              </a:solidFill>
            </a:endParaRPr>
          </a:p>
          <a:p>
            <a:pPr algn="ctr"/>
            <a:endParaRPr lang="ru-RU" sz="2400" b="1">
              <a:solidFill>
                <a:srgbClr val="FF0000"/>
              </a:solidFill>
            </a:endParaRPr>
          </a:p>
          <a:p>
            <a:pPr algn="ctr"/>
            <a:r>
              <a:rPr lang="ru-RU" sz="2400" b="1">
                <a:solidFill>
                  <a:srgbClr val="FF0000"/>
                </a:solidFill>
              </a:rPr>
              <a:t>Правило четвертое:</a:t>
            </a:r>
            <a:r>
              <a:rPr lang="ru-RU" sz="2400" b="1"/>
              <a:t> пальцы должны быть легкими и расслабленными</a:t>
            </a:r>
            <a:endParaRPr lang="ru-RU" sz="2400" b="1">
              <a:solidFill>
                <a:srgbClr val="0000FF"/>
              </a:solidFill>
            </a:endParaRPr>
          </a:p>
          <a:p>
            <a:pPr algn="r">
              <a:buFontTx/>
              <a:buChar char="•"/>
            </a:pPr>
            <a:endParaRPr lang="ru-RU" b="1"/>
          </a:p>
          <a:p>
            <a:pPr algn="r"/>
            <a:endParaRPr lang="ru-RU" b="1">
              <a:solidFill>
                <a:srgbClr val="008000"/>
              </a:solidFill>
              <a:latin typeface="Times New Roman" pitchFamily="18" charset="0"/>
            </a:endParaRPr>
          </a:p>
          <a:p>
            <a:pPr algn="r"/>
            <a:endParaRPr lang="ru-RU" b="1">
              <a:solidFill>
                <a:srgbClr val="008000"/>
              </a:solidFill>
              <a:latin typeface="Times New Roman" pitchFamily="18" charset="0"/>
            </a:endParaRPr>
          </a:p>
          <a:p>
            <a:pPr algn="r"/>
            <a:endParaRPr lang="ru-RU" b="1">
              <a:solidFill>
                <a:srgbClr val="008000"/>
              </a:solidFill>
              <a:latin typeface="Times New Roman" pitchFamily="18" charset="0"/>
            </a:endParaRPr>
          </a:p>
          <a:p>
            <a:pPr algn="r"/>
            <a:endParaRPr lang="ru-RU" b="1">
              <a:solidFill>
                <a:srgbClr val="008000"/>
              </a:solidFill>
              <a:latin typeface="Times New Roman" pitchFamily="18" charset="0"/>
            </a:endParaRPr>
          </a:p>
          <a:p>
            <a:pPr algn="r"/>
            <a:endParaRPr lang="ru-RU" b="1">
              <a:solidFill>
                <a:srgbClr val="008000"/>
              </a:solidFill>
              <a:latin typeface="Times New Roman" pitchFamily="18" charset="0"/>
            </a:endParaRPr>
          </a:p>
          <a:p>
            <a:pPr algn="r"/>
            <a:endParaRPr lang="ru-RU" b="1">
              <a:solidFill>
                <a:srgbClr val="008000"/>
              </a:solidFill>
              <a:latin typeface="Times New Roman" pitchFamily="18" charset="0"/>
            </a:endParaRPr>
          </a:p>
          <a:p>
            <a:pPr algn="r">
              <a:buFontTx/>
              <a:buChar char="•"/>
            </a:pPr>
            <a:endParaRPr lang="ru-RU" b="1">
              <a:solidFill>
                <a:srgbClr val="008000"/>
              </a:solidFill>
              <a:latin typeface="Times New Roman" pitchFamily="18" charset="0"/>
            </a:endParaRPr>
          </a:p>
          <a:p>
            <a:pPr algn="ctr"/>
            <a:r>
              <a:rPr lang="ru-RU" b="1">
                <a:latin typeface="Times New Roman" pitchFamily="18" charset="0"/>
              </a:rPr>
              <a:t>-5-</a:t>
            </a:r>
          </a:p>
        </p:txBody>
      </p:sp>
      <p:sp>
        <p:nvSpPr>
          <p:cNvPr id="10423" name="Rectangle 183"/>
          <p:cNvSpPr>
            <a:spLocks noChangeArrowheads="1"/>
          </p:cNvSpPr>
          <p:nvPr/>
        </p:nvSpPr>
        <p:spPr bwMode="auto">
          <a:xfrm>
            <a:off x="4800600" y="838200"/>
            <a:ext cx="2819400" cy="5113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ru-RU" sz="2400" b="1">
              <a:solidFill>
                <a:srgbClr val="FF0000"/>
              </a:solidFill>
            </a:endParaRPr>
          </a:p>
          <a:p>
            <a:pPr algn="ctr"/>
            <a:endParaRPr lang="ru-RU" sz="2400" b="1">
              <a:solidFill>
                <a:srgbClr val="FF0000"/>
              </a:solidFill>
            </a:endParaRPr>
          </a:p>
          <a:p>
            <a:pPr algn="ctr"/>
            <a:endParaRPr lang="ru-RU" sz="2400" b="1">
              <a:solidFill>
                <a:srgbClr val="FF0000"/>
              </a:solidFill>
            </a:endParaRPr>
          </a:p>
          <a:p>
            <a:pPr algn="ctr"/>
            <a:r>
              <a:rPr lang="ru-RU" sz="2400" b="1">
                <a:solidFill>
                  <a:srgbClr val="FF0000"/>
                </a:solidFill>
              </a:rPr>
              <a:t>Правило пятое:</a:t>
            </a:r>
            <a:r>
              <a:rPr lang="ru-RU" sz="2400" b="1"/>
              <a:t> заботься о зрении при работе на компьютере.</a:t>
            </a:r>
          </a:p>
          <a:p>
            <a:pPr algn="ctr"/>
            <a:endParaRPr lang="ru-RU" sz="2400" b="1"/>
          </a:p>
          <a:p>
            <a:pPr algn="ctr"/>
            <a:endParaRPr lang="ru-RU" sz="2400" b="1"/>
          </a:p>
          <a:p>
            <a:pPr algn="ctr"/>
            <a:endParaRPr lang="ru-RU" sz="2400" b="1"/>
          </a:p>
          <a:p>
            <a:pPr algn="ctr"/>
            <a:endParaRPr lang="ru-RU" sz="2400" b="1"/>
          </a:p>
          <a:p>
            <a:pPr algn="ctr"/>
            <a:endParaRPr lang="ru-RU" sz="2400" b="1">
              <a:solidFill>
                <a:srgbClr val="660066"/>
              </a:solidFill>
              <a:latin typeface="Times New Roman" pitchFamily="18" charset="0"/>
            </a:endParaRPr>
          </a:p>
          <a:p>
            <a:pPr algn="ctr"/>
            <a:r>
              <a:rPr lang="ru-RU" b="1">
                <a:solidFill>
                  <a:srgbClr val="660066"/>
                </a:solidFill>
                <a:latin typeface="Times New Roman" pitchFamily="18" charset="0"/>
              </a:rPr>
              <a:t>-6-</a:t>
            </a:r>
          </a:p>
        </p:txBody>
      </p:sp>
      <p:sp>
        <p:nvSpPr>
          <p:cNvPr id="10424" name="Rectangle 184"/>
          <p:cNvSpPr>
            <a:spLocks noChangeArrowheads="1"/>
          </p:cNvSpPr>
          <p:nvPr/>
        </p:nvSpPr>
        <p:spPr bwMode="auto">
          <a:xfrm>
            <a:off x="4800600" y="914400"/>
            <a:ext cx="2819400" cy="52101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ru-RU" sz="2400" b="1">
              <a:solidFill>
                <a:srgbClr val="FF0000"/>
              </a:solidFill>
            </a:endParaRPr>
          </a:p>
          <a:p>
            <a:pPr algn="ctr"/>
            <a:endParaRPr lang="ru-RU" sz="2400" b="1">
              <a:solidFill>
                <a:srgbClr val="FF0000"/>
              </a:solidFill>
            </a:endParaRPr>
          </a:p>
          <a:p>
            <a:pPr algn="ctr"/>
            <a:r>
              <a:rPr lang="ru-RU" sz="2400" b="1">
                <a:solidFill>
                  <a:srgbClr val="FF0000"/>
                </a:solidFill>
              </a:rPr>
              <a:t>Правило шестое:</a:t>
            </a:r>
            <a:r>
              <a:rPr lang="ru-RU" sz="2400" b="1"/>
              <a:t> закончил занятие – сделай разминку.</a:t>
            </a:r>
            <a:endParaRPr lang="ru-RU" sz="2400" b="1">
              <a:solidFill>
                <a:schemeClr val="accent2"/>
              </a:solidFill>
              <a:latin typeface="Times New Roman" pitchFamily="18" charset="0"/>
            </a:endParaRPr>
          </a:p>
          <a:p>
            <a:pPr algn="ctr">
              <a:buFontTx/>
              <a:buChar char="•"/>
            </a:pPr>
            <a:endParaRPr lang="ru-RU" sz="2400" b="1">
              <a:solidFill>
                <a:schemeClr val="accent2"/>
              </a:solidFill>
              <a:latin typeface="Times New Roman" pitchFamily="18" charset="0"/>
            </a:endParaRPr>
          </a:p>
          <a:p>
            <a:pPr algn="ctr">
              <a:buFontTx/>
              <a:buChar char="•"/>
            </a:pPr>
            <a:endParaRPr lang="ru-RU" sz="2400" b="1">
              <a:solidFill>
                <a:schemeClr val="accent2"/>
              </a:solidFill>
              <a:latin typeface="Times New Roman" pitchFamily="18" charset="0"/>
            </a:endParaRPr>
          </a:p>
          <a:p>
            <a:pPr algn="ctr">
              <a:buFontTx/>
              <a:buChar char="•"/>
            </a:pPr>
            <a:endParaRPr lang="ru-RU" b="1">
              <a:solidFill>
                <a:schemeClr val="accent2"/>
              </a:solidFill>
              <a:latin typeface="Times New Roman" pitchFamily="18" charset="0"/>
            </a:endParaRPr>
          </a:p>
          <a:p>
            <a:pPr algn="ctr">
              <a:buFontTx/>
              <a:buChar char="•"/>
            </a:pPr>
            <a:endParaRPr lang="ru-RU" b="1">
              <a:solidFill>
                <a:schemeClr val="accent2"/>
              </a:solidFill>
              <a:latin typeface="Times New Roman" pitchFamily="18" charset="0"/>
            </a:endParaRPr>
          </a:p>
          <a:p>
            <a:pPr algn="ctr">
              <a:buFontTx/>
              <a:buChar char="•"/>
            </a:pPr>
            <a:endParaRPr lang="ru-RU" b="1">
              <a:solidFill>
                <a:schemeClr val="accent2"/>
              </a:solidFill>
              <a:latin typeface="Times New Roman" pitchFamily="18" charset="0"/>
            </a:endParaRPr>
          </a:p>
          <a:p>
            <a:pPr algn="ctr">
              <a:buFontTx/>
              <a:buChar char="•"/>
            </a:pPr>
            <a:endParaRPr lang="ru-RU" b="1">
              <a:solidFill>
                <a:schemeClr val="accent2"/>
              </a:solidFill>
              <a:latin typeface="Times New Roman" pitchFamily="18" charset="0"/>
            </a:endParaRPr>
          </a:p>
          <a:p>
            <a:pPr algn="ctr">
              <a:buFontTx/>
              <a:buChar char="•"/>
            </a:pPr>
            <a:endParaRPr lang="ru-RU" b="1">
              <a:solidFill>
                <a:schemeClr val="accent2"/>
              </a:solidFill>
              <a:latin typeface="Times New Roman" pitchFamily="18" charset="0"/>
            </a:endParaRPr>
          </a:p>
          <a:p>
            <a:pPr algn="ctr">
              <a:buFontTx/>
              <a:buChar char="•"/>
            </a:pPr>
            <a:endParaRPr lang="ru-RU" b="1">
              <a:solidFill>
                <a:schemeClr val="accent2"/>
              </a:solidFill>
              <a:latin typeface="Times New Roman" pitchFamily="18" charset="0"/>
            </a:endParaRPr>
          </a:p>
          <a:p>
            <a:pPr algn="ctr"/>
            <a:endParaRPr lang="ru-RU" b="1">
              <a:latin typeface="Times New Roman" pitchFamily="18" charset="0"/>
            </a:endParaRPr>
          </a:p>
          <a:p>
            <a:pPr algn="ctr"/>
            <a:r>
              <a:rPr lang="ru-RU" b="1">
                <a:latin typeface="Times New Roman" pitchFamily="18" charset="0"/>
              </a:rPr>
              <a:t>-7-</a:t>
            </a:r>
          </a:p>
        </p:txBody>
      </p:sp>
      <p:sp>
        <p:nvSpPr>
          <p:cNvPr id="10425" name="AutoShape 185"/>
          <p:cNvSpPr>
            <a:spLocks noChangeArrowheads="1"/>
          </p:cNvSpPr>
          <p:nvPr/>
        </p:nvSpPr>
        <p:spPr bwMode="auto">
          <a:xfrm>
            <a:off x="0" y="914400"/>
            <a:ext cx="4572000" cy="2743200"/>
          </a:xfrm>
          <a:prstGeom prst="cloudCallout">
            <a:avLst>
              <a:gd name="adj1" fmla="val 17917"/>
              <a:gd name="adj2" fmla="val 6209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ru-RU" sz="2000" b="1">
                <a:solidFill>
                  <a:srgbClr val="000099"/>
                </a:solidFill>
              </a:rPr>
              <a:t>6 – 7 лет – 10 минут</a:t>
            </a:r>
          </a:p>
          <a:p>
            <a:r>
              <a:rPr lang="ru-RU" sz="2000" b="1">
                <a:solidFill>
                  <a:srgbClr val="000099"/>
                </a:solidFill>
              </a:rPr>
              <a:t>2-3 класс - 15 минут;</a:t>
            </a:r>
          </a:p>
          <a:p>
            <a:r>
              <a:rPr lang="ru-RU" sz="2000" b="1">
                <a:solidFill>
                  <a:srgbClr val="000099"/>
                </a:solidFill>
              </a:rPr>
              <a:t>4-6 класс - 20 минут;</a:t>
            </a:r>
          </a:p>
          <a:p>
            <a:r>
              <a:rPr lang="ru-RU" sz="2000" b="1">
                <a:solidFill>
                  <a:srgbClr val="000099"/>
                </a:solidFill>
              </a:rPr>
              <a:t>8-9 класс - 25 минут;</a:t>
            </a:r>
          </a:p>
          <a:p>
            <a:r>
              <a:rPr lang="ru-RU" sz="2000" b="1">
                <a:solidFill>
                  <a:srgbClr val="000099"/>
                </a:solidFill>
              </a:rPr>
              <a:t>10-11 класс - 30 минут.</a:t>
            </a:r>
          </a:p>
        </p:txBody>
      </p:sp>
      <p:sp>
        <p:nvSpPr>
          <p:cNvPr id="10428" name="AutoShape 188"/>
          <p:cNvSpPr>
            <a:spLocks noChangeArrowheads="1"/>
          </p:cNvSpPr>
          <p:nvPr/>
        </p:nvSpPr>
        <p:spPr bwMode="auto">
          <a:xfrm>
            <a:off x="-304800" y="838200"/>
            <a:ext cx="5105400" cy="3124200"/>
          </a:xfrm>
          <a:prstGeom prst="cloudCallout">
            <a:avLst>
              <a:gd name="adj1" fmla="val 16106"/>
              <a:gd name="adj2" fmla="val 1087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>
                <a:solidFill>
                  <a:srgbClr val="9900CC"/>
                </a:solidFill>
              </a:rPr>
              <a:t>Освещение рабочего места.</a:t>
            </a:r>
          </a:p>
          <a:p>
            <a:pPr algn="ctr">
              <a:buFontTx/>
              <a:buChar char="•"/>
            </a:pPr>
            <a:r>
              <a:rPr lang="ru-RU">
                <a:solidFill>
                  <a:srgbClr val="9900CC"/>
                </a:solidFill>
              </a:rPr>
              <a:t> Питание для глаз – черника, смородина, морковь, печень трески, зелень, шиповник, клюква.</a:t>
            </a:r>
          </a:p>
          <a:p>
            <a:pPr algn="ctr">
              <a:buFontTx/>
              <a:buChar char="•"/>
            </a:pPr>
            <a:r>
              <a:rPr lang="ru-RU">
                <a:solidFill>
                  <a:srgbClr val="9900CC"/>
                </a:solidFill>
              </a:rPr>
              <a:t> Гимнастика для глаз.</a:t>
            </a:r>
          </a:p>
          <a:p>
            <a:pPr algn="ctr"/>
            <a:endParaRPr lang="ru-RU">
              <a:solidFill>
                <a:srgbClr val="99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10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10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8" grpId="0" animBg="1"/>
      <p:bldP spid="10419" grpId="0" animBg="1"/>
      <p:bldP spid="10420" grpId="0" animBg="1"/>
      <p:bldP spid="10421" grpId="0" animBg="1"/>
      <p:bldP spid="10422" grpId="0" animBg="1"/>
      <p:bldP spid="10423" grpId="0" animBg="1"/>
      <p:bldP spid="10424" grpId="0" animBg="1"/>
      <p:bldP spid="10425" grpId="0" animBg="1"/>
      <p:bldP spid="10425" grpId="1" animBg="1"/>
      <p:bldP spid="10428" grpId="0" animBg="1"/>
      <p:bldP spid="1042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609600"/>
            <a:ext cx="3127375" cy="2520950"/>
          </a:xfrm>
          <a:prstGeom prst="rect">
            <a:avLst/>
          </a:prstGeom>
          <a:noFill/>
        </p:spPr>
      </p:pic>
      <p:sp>
        <p:nvSpPr>
          <p:cNvPr id="15365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85800" y="3657600"/>
            <a:ext cx="2971800" cy="1600200"/>
          </a:xfrm>
          <a:prstGeom prst="upArrowCallout">
            <a:avLst>
              <a:gd name="adj1" fmla="val 46429"/>
              <a:gd name="adj2" fmla="val 46429"/>
              <a:gd name="adj3" fmla="val 16667"/>
              <a:gd name="adj4" fmla="val 66667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FF"/>
                </a:solidFill>
              </a:rPr>
              <a:t>Синдром </a:t>
            </a:r>
          </a:p>
          <a:p>
            <a:pPr algn="ctr"/>
            <a:r>
              <a:rPr lang="ru-RU" sz="2400" b="1">
                <a:solidFill>
                  <a:srgbClr val="0000FF"/>
                </a:solidFill>
              </a:rPr>
              <a:t>компьютерного </a:t>
            </a:r>
          </a:p>
          <a:p>
            <a:pPr algn="ctr"/>
            <a:r>
              <a:rPr lang="ru-RU" sz="2400" b="1">
                <a:solidFill>
                  <a:srgbClr val="0000FF"/>
                </a:solidFill>
              </a:rPr>
              <a:t>стресса</a:t>
            </a:r>
          </a:p>
        </p:txBody>
      </p:sp>
      <p:sp>
        <p:nvSpPr>
          <p:cNvPr id="15366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029200" y="3733800"/>
            <a:ext cx="2971800" cy="1600200"/>
          </a:xfrm>
          <a:prstGeom prst="upArrowCallout">
            <a:avLst>
              <a:gd name="adj1" fmla="val 46429"/>
              <a:gd name="adj2" fmla="val 46429"/>
              <a:gd name="adj3" fmla="val 16667"/>
              <a:gd name="adj4" fmla="val 66667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FF"/>
                </a:solidFill>
              </a:rPr>
              <a:t>Компьютерная </a:t>
            </a:r>
          </a:p>
          <a:p>
            <a:pPr algn="ctr"/>
            <a:r>
              <a:rPr lang="ru-RU" sz="2400" b="1">
                <a:solidFill>
                  <a:srgbClr val="0000FF"/>
                </a:solidFill>
              </a:rPr>
              <a:t>зависимость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ln w="38100">
            <a:solidFill>
              <a:srgbClr val="FF0000"/>
            </a:solidFill>
          </a:ln>
        </p:spPr>
        <p:txBody>
          <a:bodyPr/>
          <a:lstStyle/>
          <a:p>
            <a:r>
              <a:rPr lang="ru-RU" sz="4000" b="1" i="1">
                <a:solidFill>
                  <a:srgbClr val="008000"/>
                </a:solidFill>
                <a:latin typeface="Blackadder ITC" pitchFamily="82" charset="0"/>
              </a:rPr>
              <a:t>Синдром компьютерного стресса</a:t>
            </a:r>
            <a:r>
              <a:rPr lang="ru-RU" sz="400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/>
              <a:t>Нарушение памяти, бессонница, ухудшение зрения, головные боли, хроническая усталость, депрессионное состояние, проблемы в общении</a:t>
            </a:r>
          </a:p>
        </p:txBody>
      </p:sp>
      <p:sp>
        <p:nvSpPr>
          <p:cNvPr id="16388" name="AutoShape 4">
            <a:hlinkClick r:id="rId2" action="ppaction://hlinksldjump" highlightClick="1"/>
          </p:cNvPr>
          <p:cNvSpPr>
            <a:spLocks noChangeAspect="1" noChangeArrowheads="1"/>
          </p:cNvSpPr>
          <p:nvPr/>
        </p:nvSpPr>
        <p:spPr bwMode="auto">
          <a:xfrm>
            <a:off x="304800" y="6172200"/>
            <a:ext cx="360363" cy="360363"/>
          </a:xfrm>
          <a:prstGeom prst="actionButtonReturn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>
            <a:off x="2286000" y="3886200"/>
            <a:ext cx="42291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Как противостоять?</a:t>
            </a: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228600" y="4716463"/>
            <a:ext cx="3810000" cy="2006600"/>
          </a:xfrm>
          <a:prstGeom prst="cloudCallout">
            <a:avLst>
              <a:gd name="adj1" fmla="val 34083"/>
              <a:gd name="adj2" fmla="val -63449"/>
            </a:avLst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600" b="1"/>
              <a:t>Переключить внимание.</a:t>
            </a:r>
          </a:p>
          <a:p>
            <a:pPr algn="ctr"/>
            <a:r>
              <a:rPr lang="ru-RU" sz="1600" b="1"/>
              <a:t>Общение с природой.</a:t>
            </a:r>
          </a:p>
          <a:p>
            <a:pPr algn="ctr"/>
            <a:r>
              <a:rPr lang="ru-RU" sz="1600" b="1"/>
              <a:t>Спорт, музыка.</a:t>
            </a:r>
          </a:p>
          <a:p>
            <a:pPr algn="ctr"/>
            <a:r>
              <a:rPr lang="ru-RU" sz="1600" b="1"/>
              <a:t>Настой трав.</a:t>
            </a: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5105400" y="4876800"/>
            <a:ext cx="3810000" cy="1630363"/>
          </a:xfrm>
          <a:prstGeom prst="cloudCallout">
            <a:avLst>
              <a:gd name="adj1" fmla="val -29708"/>
              <a:gd name="adj2" fmla="val -80282"/>
            </a:avLst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600" b="1"/>
              <a:t>Шиацу – точечный массаж.</a:t>
            </a:r>
          </a:p>
          <a:p>
            <a:pPr algn="ctr"/>
            <a:r>
              <a:rPr lang="ru-RU" sz="1600" b="1"/>
              <a:t>Антистрессовые напитки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391" grpId="0" animBg="1"/>
      <p:bldP spid="1639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533400" y="990600"/>
            <a:ext cx="7467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latin typeface="Arial"/>
                <a:cs typeface="Arial"/>
              </a:rPr>
              <a:t>компьютерная зависимость</a:t>
            </a:r>
          </a:p>
        </p:txBody>
      </p:sp>
      <p:sp>
        <p:nvSpPr>
          <p:cNvPr id="11267" name="Rectangle 3"/>
          <p:cNvSpPr>
            <a:spLocks noChangeAspect="1" noChangeArrowheads="1"/>
          </p:cNvSpPr>
          <p:nvPr/>
        </p:nvSpPr>
        <p:spPr bwMode="auto">
          <a:xfrm>
            <a:off x="228600" y="2057400"/>
            <a:ext cx="8534400" cy="449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buFont typeface="Symbol" pitchFamily="18" charset="2"/>
              <a:buChar char=""/>
            </a:pPr>
            <a:r>
              <a:rPr lang="ru-RU" sz="2400">
                <a:solidFill>
                  <a:srgbClr val="000000"/>
                </a:solidFill>
              </a:rPr>
              <a:t>- </a:t>
            </a: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ест, пьет чай, готовит уроки у компьютера; </a:t>
            </a:r>
            <a:endParaRPr lang="ru-RU" sz="2400">
              <a:solidFill>
                <a:srgbClr val="000000"/>
              </a:solidFill>
            </a:endParaRPr>
          </a:p>
          <a:p>
            <a:pPr algn="ctr">
              <a:buFont typeface="Symbol" pitchFamily="18" charset="2"/>
              <a:buChar char=""/>
            </a:pPr>
            <a:r>
              <a:rPr lang="ru-RU" sz="2400">
                <a:solidFill>
                  <a:srgbClr val="000000"/>
                </a:solidFill>
              </a:rPr>
              <a:t>- </a:t>
            </a: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провел хотя бы одну ночь у компьютера; </a:t>
            </a:r>
            <a:endParaRPr lang="ru-RU" sz="2400">
              <a:solidFill>
                <a:srgbClr val="000000"/>
              </a:solidFill>
            </a:endParaRPr>
          </a:p>
          <a:p>
            <a:pPr algn="ctr">
              <a:buFont typeface="Symbol" pitchFamily="18" charset="2"/>
              <a:buChar char=""/>
            </a:pPr>
            <a:r>
              <a:rPr lang="ru-RU" sz="2400">
                <a:solidFill>
                  <a:srgbClr val="000000"/>
                </a:solidFill>
              </a:rPr>
              <a:t>- </a:t>
            </a: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прогулял школу – сидел за компьютером; </a:t>
            </a:r>
            <a:endParaRPr lang="ru-RU" sz="2400">
              <a:solidFill>
                <a:srgbClr val="000000"/>
              </a:solidFill>
            </a:endParaRPr>
          </a:p>
          <a:p>
            <a:pPr algn="ctr">
              <a:buFont typeface="Symbol" pitchFamily="18" charset="2"/>
              <a:buChar char=""/>
            </a:pPr>
            <a:r>
              <a:rPr lang="ru-RU" sz="2400">
                <a:solidFill>
                  <a:srgbClr val="000000"/>
                </a:solidFill>
              </a:rPr>
              <a:t>- </a:t>
            </a: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приходит домой и сразу садится за компьютер; </a:t>
            </a:r>
            <a:endParaRPr lang="ru-RU" sz="2400">
              <a:solidFill>
                <a:srgbClr val="000000"/>
              </a:solidFill>
            </a:endParaRPr>
          </a:p>
          <a:p>
            <a:pPr algn="ctr">
              <a:buFont typeface="Symbol" pitchFamily="18" charset="2"/>
              <a:buChar char=""/>
            </a:pPr>
            <a:r>
              <a:rPr lang="ru-RU" sz="2400">
                <a:solidFill>
                  <a:srgbClr val="000000"/>
                </a:solidFill>
              </a:rPr>
              <a:t>- </a:t>
            </a: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забыл поесть, почистить зубы (раньше такого не наблюдалось); </a:t>
            </a:r>
            <a:endParaRPr lang="ru-RU" sz="2400">
              <a:solidFill>
                <a:srgbClr val="000000"/>
              </a:solidFill>
            </a:endParaRPr>
          </a:p>
          <a:p>
            <a:pPr algn="ctr">
              <a:buFont typeface="Symbol" pitchFamily="18" charset="2"/>
              <a:buChar char=""/>
            </a:pPr>
            <a:r>
              <a:rPr lang="ru-RU" sz="2400">
                <a:solidFill>
                  <a:srgbClr val="000000"/>
                </a:solidFill>
              </a:rPr>
              <a:t>- </a:t>
            </a: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пребывает в плохом, раздраженном настроении, не может ничем заняться, если компьютер сломался; </a:t>
            </a:r>
            <a:endParaRPr lang="ru-RU" sz="2400">
              <a:solidFill>
                <a:srgbClr val="000000"/>
              </a:solidFill>
            </a:endParaRPr>
          </a:p>
          <a:p>
            <a:pPr algn="ctr">
              <a:buFont typeface="Symbol" pitchFamily="18" charset="2"/>
              <a:buChar char=""/>
            </a:pPr>
            <a:r>
              <a:rPr lang="ru-RU" sz="2400">
                <a:solidFill>
                  <a:srgbClr val="000000"/>
                </a:solidFill>
              </a:rPr>
              <a:t>- </a:t>
            </a: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конфликтует, угрожает, шантажирует в ответ на запрет сидеть за компьютером.</a:t>
            </a:r>
            <a:r>
              <a:rPr lang="ru-RU" sz="2400"/>
              <a:t> </a:t>
            </a:r>
          </a:p>
        </p:txBody>
      </p:sp>
      <p:pic>
        <p:nvPicPr>
          <p:cNvPr id="11268" name="Picture 4" descr="артем 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371600"/>
            <a:ext cx="3357563" cy="2517775"/>
          </a:xfrm>
          <a:prstGeom prst="rect">
            <a:avLst/>
          </a:prstGeom>
          <a:noFill/>
        </p:spPr>
      </p:pic>
      <p:pic>
        <p:nvPicPr>
          <p:cNvPr id="11269" name="Picture 5" descr="12190546_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505200"/>
            <a:ext cx="3660775" cy="2519363"/>
          </a:xfrm>
          <a:prstGeom prst="rect">
            <a:avLst/>
          </a:prstGeom>
          <a:noFill/>
        </p:spPr>
      </p:pic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4114800" y="1447800"/>
            <a:ext cx="14478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nimBg="1"/>
      <p:bldP spid="112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914400" y="914400"/>
            <a:ext cx="7467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latin typeface="Arial"/>
                <a:cs typeface="Arial"/>
              </a:rPr>
              <a:t>компьютерная зависимость</a:t>
            </a:r>
          </a:p>
        </p:txBody>
      </p:sp>
      <p:pic>
        <p:nvPicPr>
          <p:cNvPr id="17413" name="Picture 5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819400"/>
            <a:ext cx="2638425" cy="2160588"/>
          </a:xfrm>
          <a:prstGeom prst="rect">
            <a:avLst/>
          </a:prstGeom>
          <a:noFill/>
        </p:spPr>
      </p:pic>
      <p:pic>
        <p:nvPicPr>
          <p:cNvPr id="17414" name="Picture 6" descr="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905000"/>
            <a:ext cx="2519363" cy="3224213"/>
          </a:xfrm>
          <a:prstGeom prst="rect">
            <a:avLst/>
          </a:prstGeom>
          <a:noFill/>
        </p:spPr>
      </p:pic>
      <p:sp>
        <p:nvSpPr>
          <p:cNvPr id="17415" name="WordArt 7"/>
          <p:cNvSpPr>
            <a:spLocks noChangeArrowheads="1" noChangeShapeType="1" noTextEdit="1"/>
          </p:cNvSpPr>
          <p:nvPr/>
        </p:nvSpPr>
        <p:spPr bwMode="auto">
          <a:xfrm>
            <a:off x="609600" y="5638800"/>
            <a:ext cx="24288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сетеголизм</a:t>
            </a:r>
          </a:p>
        </p:txBody>
      </p:sp>
      <p:sp>
        <p:nvSpPr>
          <p:cNvPr id="17416" name="WordArt 8"/>
          <p:cNvSpPr>
            <a:spLocks noChangeArrowheads="1" noChangeShapeType="1" noTextEdit="1"/>
          </p:cNvSpPr>
          <p:nvPr/>
        </p:nvSpPr>
        <p:spPr bwMode="auto">
          <a:xfrm>
            <a:off x="5410200" y="5410200"/>
            <a:ext cx="325755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кибераддикция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0000FF"/>
                </a:solidFill>
              </a:rPr>
              <a:t>Сетеголизм – зависимость от Интернета</a:t>
            </a:r>
            <a:r>
              <a:rPr lang="ru-RU" sz="4000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   </a:t>
            </a:r>
          </a:p>
          <a:p>
            <a:pPr>
              <a:buFontTx/>
              <a:buNone/>
            </a:pPr>
            <a:r>
              <a:rPr lang="ru-RU"/>
              <a:t>     </a:t>
            </a:r>
            <a:r>
              <a:rPr lang="ru-RU">
                <a:solidFill>
                  <a:srgbClr val="FF6600"/>
                </a:solidFill>
              </a:rPr>
              <a:t>Самоизоляция, потеря внутренних </a:t>
            </a:r>
          </a:p>
          <a:p>
            <a:pPr>
              <a:buFontTx/>
              <a:buNone/>
            </a:pPr>
            <a:r>
              <a:rPr lang="ru-RU">
                <a:solidFill>
                  <a:srgbClr val="FF6600"/>
                </a:solidFill>
              </a:rPr>
              <a:t>ориентиров, неуравновешенность, </a:t>
            </a:r>
          </a:p>
          <a:p>
            <a:pPr>
              <a:buFontTx/>
              <a:buNone/>
            </a:pPr>
            <a:r>
              <a:rPr lang="ru-RU">
                <a:solidFill>
                  <a:srgbClr val="FF6600"/>
                </a:solidFill>
              </a:rPr>
              <a:t>рассеянность, неряшливость, огромные </a:t>
            </a:r>
          </a:p>
          <a:p>
            <a:pPr>
              <a:buFontTx/>
              <a:buNone/>
            </a:pPr>
            <a:r>
              <a:rPr lang="ru-RU">
                <a:solidFill>
                  <a:srgbClr val="FF6600"/>
                </a:solidFill>
              </a:rPr>
              <a:t>расходы за услуги провайдеров.</a:t>
            </a:r>
          </a:p>
          <a:p>
            <a:pPr>
              <a:buFontTx/>
              <a:buNone/>
            </a:pPr>
            <a:r>
              <a:rPr lang="ru-RU">
                <a:solidFill>
                  <a:srgbClr val="FF6600"/>
                </a:solidFill>
              </a:rPr>
              <a:t>      </a:t>
            </a:r>
          </a:p>
        </p:txBody>
      </p:sp>
      <p:pic>
        <p:nvPicPr>
          <p:cNvPr id="18436" name="Picture 4" descr="1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343400"/>
            <a:ext cx="2159000" cy="1762125"/>
          </a:xfrm>
          <a:prstGeom prst="rect">
            <a:avLst/>
          </a:prstGeom>
          <a:noFill/>
        </p:spPr>
      </p:pic>
      <p:sp>
        <p:nvSpPr>
          <p:cNvPr id="18437" name="AutoShape 5">
            <a:hlinkClick r:id="rId3" action="ppaction://hlinksldjump" highlightClick="1"/>
          </p:cNvPr>
          <p:cNvSpPr>
            <a:spLocks noChangeAspect="1" noChangeArrowheads="1"/>
          </p:cNvSpPr>
          <p:nvPr/>
        </p:nvSpPr>
        <p:spPr bwMode="auto">
          <a:xfrm>
            <a:off x="304800" y="6096000"/>
            <a:ext cx="360363" cy="360363"/>
          </a:xfrm>
          <a:prstGeom prst="actionButtonBackPrevious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84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594</Words>
  <Application>Microsoft Office PowerPoint</Application>
  <PresentationFormat>Экран (4:3)</PresentationFormat>
  <Paragraphs>169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1_Оформление по умолчанию</vt:lpstr>
      <vt:lpstr>Слайд 1</vt:lpstr>
      <vt:lpstr>Слайд 2</vt:lpstr>
      <vt:lpstr>Слайд 3</vt:lpstr>
      <vt:lpstr>Слайд 4</vt:lpstr>
      <vt:lpstr>Слайд 5</vt:lpstr>
      <vt:lpstr>Синдром компьютерного стресса </vt:lpstr>
      <vt:lpstr>Слайд 7</vt:lpstr>
      <vt:lpstr>Слайд 8</vt:lpstr>
      <vt:lpstr>Сетеголизм – зависимость от Интернета </vt:lpstr>
      <vt:lpstr>Кибераддикция – психологическая зависимость от компьютерных игр</vt:lpstr>
      <vt:lpstr>Кибераддикция – психологическая зависимость от компьютерных игр</vt:lpstr>
      <vt:lpstr>Предотвращение развития зависимости от компьютера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Ольга</cp:lastModifiedBy>
  <cp:revision>10</cp:revision>
  <cp:lastPrinted>1601-01-01T00:00:00Z</cp:lastPrinted>
  <dcterms:created xsi:type="dcterms:W3CDTF">1601-01-01T00:00:00Z</dcterms:created>
  <dcterms:modified xsi:type="dcterms:W3CDTF">2012-06-17T17:28:33Z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