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75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8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DCF0C-6EB0-404F-9713-8593F576F9F3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C0A5E-EB72-4B48-A34C-35C0321CC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06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C0A5E-EB72-4B48-A34C-35C0321CC11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99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C0A5E-EB72-4B48-A34C-35C0321CC11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99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C0A5E-EB72-4B48-A34C-35C0321CC11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99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C0A5E-EB72-4B48-A34C-35C0321CC11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9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74D0-49E6-4618-AFC5-0B1D80DDDB9F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1FE3-A084-4186-96F8-59ACA6E9D6B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74D0-49E6-4618-AFC5-0B1D80DDDB9F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1FE3-A084-4186-96F8-59ACA6E9D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74D0-49E6-4618-AFC5-0B1D80DDDB9F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1FE3-A084-4186-96F8-59ACA6E9D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74D0-49E6-4618-AFC5-0B1D80DDDB9F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1FE3-A084-4186-96F8-59ACA6E9D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74D0-49E6-4618-AFC5-0B1D80DDDB9F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F241FE3-A084-4186-96F8-59ACA6E9D6B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74D0-49E6-4618-AFC5-0B1D80DDDB9F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1FE3-A084-4186-96F8-59ACA6E9D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74D0-49E6-4618-AFC5-0B1D80DDDB9F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1FE3-A084-4186-96F8-59ACA6E9D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74D0-49E6-4618-AFC5-0B1D80DDDB9F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1FE3-A084-4186-96F8-59ACA6E9D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74D0-49E6-4618-AFC5-0B1D80DDDB9F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1FE3-A084-4186-96F8-59ACA6E9D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74D0-49E6-4618-AFC5-0B1D80DDDB9F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1FE3-A084-4186-96F8-59ACA6E9D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74D0-49E6-4618-AFC5-0B1D80DDDB9F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1FE3-A084-4186-96F8-59ACA6E9D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1174D0-49E6-4618-AFC5-0B1D80DDDB9F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241FE3-A084-4186-96F8-59ACA6E9D6B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896054" cy="1067544"/>
          </a:xfrm>
        </p:spPr>
        <p:txBody>
          <a:bodyPr/>
          <a:lstStyle/>
          <a:p>
            <a:r>
              <a:rPr lang="ru-RU" dirty="0" smtClean="0"/>
              <a:t>Семинар-практикум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564904"/>
            <a:ext cx="7272808" cy="25922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«Использование технологии проектирования в работе с дошкольниками» 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54868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МКДОУ Петровский детский сад</a:t>
            </a:r>
          </a:p>
          <a:p>
            <a:r>
              <a:rPr lang="ru-RU" dirty="0" smtClean="0"/>
              <a:t>Павловского муниципального района Воронежской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76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59562"/>
            <a:ext cx="2952328" cy="4090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4860032" y="1484784"/>
            <a:ext cx="396044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Джон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Дьюи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(1859-1952г.г.)</a:t>
            </a:r>
          </a:p>
          <a:p>
            <a:pPr lvl="0"/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мериканский  философ- прагматик, педагог и психолог-</a:t>
            </a:r>
          </a:p>
          <a:p>
            <a:pPr lvl="0"/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lvl="0" algn="ctr"/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      основоположник педагогического метода проектов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947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37160" indent="0">
              <a:buNone/>
            </a:pPr>
            <a:endParaRPr lang="ru-RU" b="1" dirty="0" smtClean="0"/>
          </a:p>
          <a:p>
            <a:pPr marL="137160" indent="0">
              <a:buNone/>
            </a:pPr>
            <a:endParaRPr lang="ru-RU" b="1" dirty="0"/>
          </a:p>
          <a:p>
            <a:pPr marL="137160" indent="0">
              <a:buNone/>
            </a:pPr>
            <a:endParaRPr lang="ru-RU" b="1" dirty="0" smtClean="0"/>
          </a:p>
          <a:p>
            <a:pPr marL="137160" indent="0">
              <a:buNone/>
            </a:pPr>
            <a:endParaRPr lang="ru-RU" b="1" dirty="0"/>
          </a:p>
          <a:p>
            <a:pPr marL="137160" indent="0">
              <a:buNone/>
            </a:pPr>
            <a:endParaRPr lang="ru-RU" b="1" dirty="0" smtClean="0"/>
          </a:p>
          <a:p>
            <a:pPr marL="137160" indent="0">
              <a:buNone/>
            </a:pPr>
            <a:endParaRPr lang="ru-RU" b="1" dirty="0"/>
          </a:p>
          <a:p>
            <a:pPr marL="137160" indent="0">
              <a:buNone/>
            </a:pPr>
            <a:endParaRPr lang="ru-RU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21379"/>
            <a:ext cx="2254163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836712"/>
            <a:ext cx="5849906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b="1" dirty="0" smtClean="0">
                <a:effectLst/>
              </a:rPr>
              <a:t>«Все, что я познаю, я знаю, для чего это мне надо и где и как я могу эти знания применить, - вот </a:t>
            </a:r>
            <a:r>
              <a:rPr lang="ru-RU" altLang="ru-RU" sz="2800" b="1" i="1" dirty="0" smtClean="0">
                <a:effectLst/>
              </a:rPr>
              <a:t>основной тезис современного понимания метода проектов, </a:t>
            </a:r>
            <a:r>
              <a:rPr lang="ru-RU" altLang="ru-RU" sz="2800" b="1" dirty="0" smtClean="0">
                <a:effectLst/>
              </a:rPr>
              <a:t>который привлекает многие образовательные системы, стремящиеся найти разумный баланс между академическими знаниями и прагматическими умениями» </a:t>
            </a:r>
          </a:p>
          <a:p>
            <a:pPr>
              <a:lnSpc>
                <a:spcPct val="80000"/>
              </a:lnSpc>
            </a:pPr>
            <a:endParaRPr lang="ru-RU" altLang="ru-RU" sz="2800" b="1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ru-RU" altLang="ru-RU" sz="2800" b="1" dirty="0" smtClean="0">
                <a:effectLst/>
              </a:rPr>
              <a:t>(Е. С. </a:t>
            </a:r>
            <a:r>
              <a:rPr lang="ru-RU" altLang="ru-RU" sz="2800" b="1" dirty="0" err="1" smtClean="0">
                <a:effectLst/>
              </a:rPr>
              <a:t>Полат</a:t>
            </a:r>
            <a:r>
              <a:rPr lang="ru-RU" altLang="ru-RU" sz="2800" b="1" dirty="0" smtClean="0">
                <a:effectLst/>
              </a:rPr>
              <a:t>, 1999. С. 56-57</a:t>
            </a:r>
            <a:r>
              <a:rPr lang="ru-RU" altLang="ru-RU" sz="2400" b="1" dirty="0" smtClean="0">
                <a:effectLst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998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Типология проектов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324544" y="908720"/>
            <a:ext cx="3096344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количеству участников 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</a:t>
            </a: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Парный </a:t>
            </a: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59832" y="1880828"/>
            <a:ext cx="2880320" cy="3744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продолжительности реализации проекта- </a:t>
            </a: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alt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</a:t>
            </a: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продолжительности</a:t>
            </a: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84168" y="1196752"/>
            <a:ext cx="2520280" cy="5112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характеру контактов- </a:t>
            </a:r>
            <a:endParaRPr lang="ru-RU" alt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возрастной группы- </a:t>
            </a:r>
            <a:endPara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контакте с др. возрастной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группой-</a:t>
            </a: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ОУ-</a:t>
            </a: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Открытый, в контакте с семьей, учреждениями культуры, общественными организациями</a:t>
            </a:r>
          </a:p>
        </p:txBody>
      </p:sp>
    </p:spTree>
    <p:extLst>
      <p:ext uri="{BB962C8B-B14F-4D97-AF65-F5344CB8AC3E}">
        <p14:creationId xmlns:p14="http://schemas.microsoft.com/office/powerpoint/2010/main" val="247238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Типология проектов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396552" y="1124744"/>
            <a:ext cx="3096344" cy="4536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характеру участия ребенка в 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проектировании-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проекта-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Эксперт- 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проекта-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от зарождения идеи до получения результата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71800" y="1772816"/>
            <a:ext cx="2880320" cy="4536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endParaRPr lang="ru-RU" alt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характеру содержания проекта- </a:t>
            </a:r>
            <a:endParaRPr lang="ru-RU" alt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его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 рукотворный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общество и его культурные ценности</a:t>
            </a:r>
          </a:p>
          <a:p>
            <a:pPr>
              <a:lnSpc>
                <a:spcPct val="80000"/>
              </a:lnSpc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68144" y="908720"/>
            <a:ext cx="2952328" cy="5760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методу, доминирующему в проекте- </a:t>
            </a:r>
            <a:endParaRPr lang="ru-RU" alt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Творческий-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приключенческий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Практико-ориентированный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35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51520" y="476672"/>
            <a:ext cx="1800200" cy="5688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ПРОЕКТ</a:t>
            </a:r>
            <a:endParaRPr lang="ru-RU" sz="3600" b="1" dirty="0">
              <a:solidFill>
                <a:schemeClr val="bg1"/>
              </a:solidFill>
            </a:endParaRPr>
          </a:p>
        </p:txBody>
      </p:sp>
      <p:cxnSp>
        <p:nvCxnSpPr>
          <p:cNvPr id="17" name="Прямая со стрелкой 16"/>
          <p:cNvCxnSpPr>
            <a:endCxn id="26" idx="1"/>
          </p:cNvCxnSpPr>
          <p:nvPr/>
        </p:nvCxnSpPr>
        <p:spPr>
          <a:xfrm flipV="1">
            <a:off x="1768395" y="620688"/>
            <a:ext cx="1656184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195736" y="1916832"/>
            <a:ext cx="1687303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28" idx="1"/>
          </p:cNvCxnSpPr>
          <p:nvPr/>
        </p:nvCxnSpPr>
        <p:spPr>
          <a:xfrm flipV="1">
            <a:off x="2339752" y="3203975"/>
            <a:ext cx="1800200" cy="117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126451" y="4366358"/>
            <a:ext cx="172819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802109" y="5282029"/>
            <a:ext cx="1841268" cy="5326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3424579" y="260648"/>
            <a:ext cx="252028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ПРОБЛЕМА 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883039" y="1556792"/>
            <a:ext cx="230425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ПЛАНИРОВАНИЕ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39952" y="2789929"/>
            <a:ext cx="2520280" cy="828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ПОИСК </a:t>
            </a:r>
          </a:p>
          <a:p>
            <a:pPr algn="ctr"/>
            <a:r>
              <a:rPr lang="ru-RU" dirty="0" smtClean="0"/>
              <a:t>ИНФОРМАЦИИ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883039" y="4231419"/>
            <a:ext cx="259228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ПРОДУКТ </a:t>
            </a:r>
          </a:p>
          <a:p>
            <a:pPr algn="ctr"/>
            <a:r>
              <a:rPr lang="ru-RU" dirty="0" smtClean="0"/>
              <a:t>ПРОЕКТА </a:t>
            </a: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756376" y="5421249"/>
            <a:ext cx="252028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ПРЕЗНТАЦИЯ, представление </a:t>
            </a:r>
            <a:endParaRPr lang="ru-RU" dirty="0"/>
          </a:p>
        </p:txBody>
      </p:sp>
      <p:sp>
        <p:nvSpPr>
          <p:cNvPr id="37" name="Правая фигурная скобка 36"/>
          <p:cNvSpPr/>
          <p:nvPr/>
        </p:nvSpPr>
        <p:spPr>
          <a:xfrm>
            <a:off x="6300192" y="236673"/>
            <a:ext cx="1337033" cy="5904656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840933" y="688511"/>
            <a:ext cx="1224136" cy="6120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800" b="1" dirty="0" smtClean="0"/>
              <a:t>ПОРТФОЛИО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7164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99CC"/>
                </a:solidFill>
              </a:rPr>
              <a:t>МОДЕЛЬ ТРЁХ ВОПРОСОВ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772816"/>
            <a:ext cx="2304256" cy="46085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ЧТО </a:t>
            </a:r>
          </a:p>
          <a:p>
            <a:pPr lvl="0" algn="ctr"/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МЫ ЗНАЕМ?</a:t>
            </a:r>
          </a:p>
          <a:p>
            <a:pPr lvl="0" algn="ctr"/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lvl="0" algn="ctr"/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…(Маша)</a:t>
            </a:r>
          </a:p>
          <a:p>
            <a:pPr lvl="0" algn="ctr"/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…(Петя)</a:t>
            </a:r>
          </a:p>
          <a:p>
            <a:pPr lvl="0" algn="ctr"/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…(Оля)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63888" y="1772816"/>
            <a:ext cx="2160240" cy="46085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ЧТО </a:t>
            </a:r>
          </a:p>
          <a:p>
            <a:pPr lvl="0"/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ХОТИМ УЗНАТЬ?</a:t>
            </a:r>
          </a:p>
          <a:p>
            <a:pPr lvl="0"/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lvl="0"/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…(Таня)</a:t>
            </a:r>
          </a:p>
          <a:p>
            <a:pPr lvl="0"/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…(Кирилл)</a:t>
            </a:r>
          </a:p>
          <a:p>
            <a:pPr lvl="0"/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…(Данил)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00192" y="1844824"/>
            <a:ext cx="2304256" cy="46085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ЧТО </a:t>
            </a:r>
          </a:p>
          <a:p>
            <a:pPr lvl="0"/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НУЖНО СДЕЛАТЬ?</a:t>
            </a:r>
          </a:p>
          <a:p>
            <a:pPr lvl="0"/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lvl="0"/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…(Лиза)</a:t>
            </a:r>
          </a:p>
          <a:p>
            <a:pPr lvl="0"/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…(Оля)</a:t>
            </a:r>
          </a:p>
          <a:p>
            <a:pPr lvl="0"/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…(Данил)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918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104549" cy="561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8103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381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Поиск и сбор </a:t>
            </a:r>
            <a:br>
              <a:rPr lang="ru-RU" dirty="0" smtClean="0"/>
            </a:br>
            <a:r>
              <a:rPr lang="ru-RU" dirty="0" smtClean="0"/>
              <a:t>информации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64620" y="5693683"/>
            <a:ext cx="3600400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Совместная деятельность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17591">
            <a:off x="1574458" y="3616086"/>
            <a:ext cx="3240021" cy="2430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6429" l="3158" r="94211">
                        <a14:foregroundMark x1="38421" y1="27143" x2="35263" y2="25714"/>
                        <a14:foregroundMark x1="33684" y1="25714" x2="29474" y2="24286"/>
                        <a14:foregroundMark x1="27895" y1="25714" x2="27368" y2="25000"/>
                        <a14:foregroundMark x1="26316" y1="25000" x2="15263" y2="28571"/>
                        <a14:foregroundMark x1="15789" y1="27857" x2="8421" y2="33571"/>
                        <a14:foregroundMark x1="15263" y1="25714" x2="3684" y2="45714"/>
                        <a14:foregroundMark x1="55263" y1="92857" x2="45263" y2="96429"/>
                        <a14:foregroundMark x1="92105" y1="77857" x2="94211" y2="52857"/>
                        <a14:foregroundMark x1="85789" y1="45000" x2="74737" y2="50000"/>
                        <a14:foregroundMark x1="88421" y1="39286" x2="88421" y2="39286"/>
                        <a14:foregroundMark x1="90000" y1="36429" x2="90000" y2="36429"/>
                        <a14:foregroundMark x1="90526" y1="35000" x2="90526" y2="35000"/>
                        <a14:foregroundMark x1="91053" y1="33571" x2="91053" y2="33571"/>
                        <a14:foregroundMark x1="76842" y1="23571" x2="76842" y2="23571"/>
                        <a14:foregroundMark x1="68421" y1="13571" x2="68421" y2="13571"/>
                        <a14:foregroundMark x1="70526" y1="12143" x2="70526" y2="12143"/>
                        <a14:foregroundMark x1="71053" y1="15000" x2="71053" y2="15000"/>
                        <a14:foregroundMark x1="68947" y1="7857" x2="68947" y2="7857"/>
                        <a14:foregroundMark x1="58421" y1="8571" x2="58421" y2="8571"/>
                        <a14:foregroundMark x1="81579" y1="5000" x2="81579" y2="5000"/>
                        <a14:foregroundMark x1="27368" y1="85000" x2="4737" y2="55714"/>
                        <a14:foregroundMark x1="8421" y1="61429" x2="16842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75324">
            <a:off x="-35585" y="5224958"/>
            <a:ext cx="2195416" cy="16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08" y="1700808"/>
            <a:ext cx="2952328" cy="1959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680852" cy="17281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0083">
            <a:off x="4080889" y="1179887"/>
            <a:ext cx="2949708" cy="22122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306248">
            <a:off x="6103374" y="2943528"/>
            <a:ext cx="2683761" cy="21503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68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9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1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4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1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>
              <a:defRPr/>
            </a:pPr>
            <a:r>
              <a:rPr lang="ru-RU" sz="4400" kern="0" dirty="0" smtClean="0">
                <a:solidFill>
                  <a:srgbClr val="0099CC"/>
                </a:solidFill>
              </a:rPr>
              <a:t/>
            </a:r>
            <a:br>
              <a:rPr lang="ru-RU" sz="4400" kern="0" dirty="0" smtClean="0">
                <a:solidFill>
                  <a:srgbClr val="0099CC"/>
                </a:solidFill>
              </a:rPr>
            </a:br>
            <a:r>
              <a:rPr lang="ru-RU" sz="4400" kern="0" dirty="0">
                <a:solidFill>
                  <a:srgbClr val="0099CC"/>
                </a:solidFill>
              </a:rPr>
              <a:t/>
            </a:r>
            <a:br>
              <a:rPr lang="ru-RU" sz="4400" kern="0" dirty="0">
                <a:solidFill>
                  <a:srgbClr val="0099CC"/>
                </a:solidFill>
              </a:rPr>
            </a:br>
            <a:r>
              <a:rPr lang="ru-RU" sz="4400" kern="0" dirty="0" smtClean="0">
                <a:solidFill>
                  <a:srgbClr val="0099CC"/>
                </a:solidFill>
              </a:rPr>
              <a:t>ПРОДУКТ </a:t>
            </a:r>
            <a:r>
              <a:rPr lang="ru-RU" sz="4400" kern="0" dirty="0">
                <a:solidFill>
                  <a:srgbClr val="0099CC"/>
                </a:solidFill>
              </a:rPr>
              <a:t/>
            </a:r>
            <a:br>
              <a:rPr lang="ru-RU" sz="4400" kern="0" dirty="0">
                <a:solidFill>
                  <a:srgbClr val="0099CC"/>
                </a:solidFill>
              </a:rPr>
            </a:br>
            <a:r>
              <a:rPr lang="ru-RU" sz="4400" kern="0" dirty="0">
                <a:solidFill>
                  <a:srgbClr val="0099CC"/>
                </a:solidFill>
              </a:rPr>
              <a:t>ПРОЕКТНОЙ ДЕЯТЕЛЬНОСТИ</a:t>
            </a:r>
            <a:r>
              <a:rPr lang="ru-RU" sz="6000" kern="0" dirty="0">
                <a:solidFill>
                  <a:schemeClr val="tx2"/>
                </a:solidFill>
              </a:rPr>
              <a:t/>
            </a:r>
            <a:br>
              <a:rPr lang="ru-RU" sz="6000" kern="0" dirty="0">
                <a:solidFill>
                  <a:schemeClr val="tx2"/>
                </a:solidFill>
              </a:rPr>
            </a:br>
            <a:r>
              <a:rPr lang="ru-RU" sz="6000" kern="0" dirty="0">
                <a:solidFill>
                  <a:schemeClr val="tx2"/>
                </a:solidFill>
              </a:rPr>
              <a:t/>
            </a:r>
            <a:br>
              <a:rPr lang="ru-RU" sz="6000" kern="0" dirty="0">
                <a:solidFill>
                  <a:schemeClr val="tx2"/>
                </a:solidFill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421852"/>
              </p:ext>
            </p:extLst>
          </p:nvPr>
        </p:nvGraphicFramePr>
        <p:xfrm>
          <a:off x="457200" y="1600200"/>
          <a:ext cx="8229600" cy="324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выставка;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газета;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журнал;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игра;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карта;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коллекция;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костюм;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выставка;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газета;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журнал;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игра;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карта;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коллекция;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костюм;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выставка;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газета;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журнал;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игра;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карта;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коллекция;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костюм;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4395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>
              <a:defRPr/>
            </a:pPr>
            <a:r>
              <a:rPr lang="ru-RU" sz="4400" kern="0" dirty="0">
                <a:solidFill>
                  <a:srgbClr val="0099CC"/>
                </a:solidFill>
              </a:rPr>
              <a:t>ПРЕЗЕНТАЦИЯ </a:t>
            </a:r>
            <a:br>
              <a:rPr lang="ru-RU" sz="4400" kern="0" dirty="0">
                <a:solidFill>
                  <a:srgbClr val="0099CC"/>
                </a:solidFill>
              </a:rPr>
            </a:br>
            <a:r>
              <a:rPr lang="ru-RU" sz="4400" kern="0" dirty="0">
                <a:solidFill>
                  <a:srgbClr val="0099CC"/>
                </a:solidFill>
              </a:rPr>
              <a:t>ПРОЕКТА</a:t>
            </a:r>
            <a:r>
              <a:rPr lang="ru-RU" sz="6000" kern="0" dirty="0">
                <a:solidFill>
                  <a:schemeClr val="tx2"/>
                </a:solidFill>
              </a:rPr>
              <a:t/>
            </a:r>
            <a:br>
              <a:rPr lang="ru-RU" sz="6000" kern="0" dirty="0">
                <a:solidFill>
                  <a:schemeClr val="tx2"/>
                </a:solidFill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433013"/>
              </p:ext>
            </p:extLst>
          </p:nvPr>
        </p:nvGraphicFramePr>
        <p:xfrm>
          <a:off x="457200" y="1600200"/>
          <a:ext cx="82296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воплощение (в роль человека, одушевленного или неодушевленного существа);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деловая игра;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диалог исторических или литературных персонажей;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игра с залом;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инсценировка;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научная конференция;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научный доклад;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отчет исследовательской работы;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пресс– конференция;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путешествие;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реклама;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иллюстрированное сопоставление фактов, документов, событий…;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научная конференция;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научный доклад;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отчет исследовательской работы;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пресс– конференция;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путешествие;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реклама;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иллюстрированное сопоставление фактов, документов, событий…;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95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Перед человеком к разуму 3 пути: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путь размышления – самый благородный;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путь подражания – самый лёгкий;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путь личного опыта – самый тяжёлый</a:t>
            </a:r>
            <a:r>
              <a:rPr lang="ru-RU" dirty="0" smtClean="0">
                <a:effectLst/>
              </a:rPr>
              <a:t>.</a:t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(Конфуций)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435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уровня развития  проектной деятельности у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lvl="0" indent="-514350">
              <a:buFont typeface="+mj-lt"/>
              <a:buAutoNum type="arabicPeriod"/>
            </a:pPr>
            <a:endParaRPr lang="ru-RU" b="1" dirty="0" smtClean="0"/>
          </a:p>
          <a:p>
            <a:pPr marL="651510" lvl="0" indent="-514350">
              <a:buFont typeface="+mj-lt"/>
              <a:buAutoNum type="arabicPeriod"/>
            </a:pPr>
            <a:r>
              <a:rPr lang="ru-RU" b="1" dirty="0" smtClean="0"/>
              <a:t>Подражательно- </a:t>
            </a:r>
            <a:r>
              <a:rPr lang="ru-RU" b="1" dirty="0"/>
              <a:t>исполнительский.(3,5 – 5 лет</a:t>
            </a:r>
            <a:r>
              <a:rPr lang="ru-RU" b="1" dirty="0" smtClean="0"/>
              <a:t>)</a:t>
            </a:r>
          </a:p>
          <a:p>
            <a:pPr marL="651510" indent="-514350">
              <a:buFont typeface="+mj-lt"/>
              <a:buAutoNum type="arabicPeriod"/>
            </a:pPr>
            <a:r>
              <a:rPr lang="ru-RU" b="1" dirty="0"/>
              <a:t>Развивающий (5 – 6 лет</a:t>
            </a:r>
            <a:r>
              <a:rPr lang="ru-RU" b="1" dirty="0" smtClean="0"/>
              <a:t>)</a:t>
            </a:r>
            <a:endParaRPr lang="ru-RU" b="1" dirty="0"/>
          </a:p>
          <a:p>
            <a:pPr marL="651510" indent="-514350">
              <a:buFont typeface="+mj-lt"/>
              <a:buAutoNum type="arabicPeriod"/>
            </a:pPr>
            <a:r>
              <a:rPr lang="ru-RU" b="1" dirty="0"/>
              <a:t>Творческий (6 – 7 лет)</a:t>
            </a:r>
          </a:p>
          <a:p>
            <a:pPr marL="651510" lvl="0" indent="-514350">
              <a:buFont typeface="+mj-lt"/>
              <a:buAutoNum type="arabicPeriod"/>
            </a:pPr>
            <a:endParaRPr lang="ru-RU" b="1" dirty="0"/>
          </a:p>
          <a:p>
            <a:pPr marL="651510" indent="-514350">
              <a:buFont typeface="+mj-lt"/>
              <a:buAutoNum type="arabicPeriod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686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Фестиваль детских проектов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629533">
            <a:off x="-152882" y="1667859"/>
            <a:ext cx="3705824" cy="22760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02064">
            <a:off x="4073599" y="1488739"/>
            <a:ext cx="3987346" cy="2355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2120" y="3906629"/>
            <a:ext cx="3025950" cy="25022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752" y="3966390"/>
            <a:ext cx="3593165" cy="23762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7735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338" y="548680"/>
            <a:ext cx="3941017" cy="3317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25802">
            <a:off x="5096766" y="505491"/>
            <a:ext cx="304800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293962"/>
            <a:ext cx="4536504" cy="34023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60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8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Сегодня в науке и практике интенсивно отстаивается взгляд на воспитанника, как </a:t>
            </a:r>
            <a:r>
              <a:rPr lang="ru-RU" altLang="ru-RU" b="1" dirty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«саморазвивающуюся систему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», в соответствии с которым усилия взрослых должны быть направлены на создание условий для его саморазвития, на самодеятельность детей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(В. П.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Бедерханова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2010)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60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Проектирование, по мнению О. С.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Газмана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, --комплексная деятельность, обладающая, во-первых, признаками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автодидактизма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участники проектирования как бы  автоматически осваивают новые понятия, новые представления о различных сферах жизни, о производственных, личных, социально-политических отношениях между людьми, новое понимание смысла изменений, которых требует жизнь.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6826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     ФГОС ДО </a:t>
            </a:r>
            <a:br>
              <a:rPr lang="ru-RU" dirty="0" smtClean="0"/>
            </a:br>
            <a:r>
              <a:rPr lang="ru-RU" dirty="0" smtClean="0"/>
              <a:t>                         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Приказ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Минобрнауки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России от 17.10.2013 N 1155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2132856"/>
            <a:ext cx="8280920" cy="4525963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bg1"/>
                </a:solidFill>
              </a:rPr>
              <a:t>I. ОБЩИЕ </a:t>
            </a:r>
            <a:r>
              <a:rPr lang="ru-RU" dirty="0" smtClean="0">
                <a:solidFill>
                  <a:schemeClr val="bg1"/>
                </a:solidFill>
              </a:rPr>
              <a:t>ПОЛОЖЕНИЯ</a:t>
            </a:r>
          </a:p>
          <a:p>
            <a:endParaRPr lang="ru-RU" dirty="0" smtClean="0"/>
          </a:p>
          <a:p>
            <a:pPr marL="137160" indent="0">
              <a:buNone/>
            </a:pPr>
            <a:r>
              <a:rPr lang="ru-RU" sz="2000" dirty="0"/>
              <a:t>1.4. Основные принципы дошкольного образования:</a:t>
            </a:r>
          </a:p>
          <a:p>
            <a:pPr marL="137160" indent="0">
              <a:buNone/>
            </a:pPr>
            <a:r>
              <a:rPr lang="ru-RU" sz="2000" dirty="0" smtClean="0"/>
              <a:t>…</a:t>
            </a:r>
          </a:p>
          <a:p>
            <a:r>
              <a:rPr lang="ru-RU" sz="2000" dirty="0"/>
              <a:t>2) 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 (далее - индивидуализация дошкольного образования);</a:t>
            </a:r>
          </a:p>
          <a:p>
            <a:r>
              <a:rPr lang="ru-RU" sz="2000" dirty="0"/>
              <a:t>3) содействие и сотрудничество детей и взрослых, признание ребенка полноценным участником (субъектом) образовательных отношений;</a:t>
            </a:r>
          </a:p>
          <a:p>
            <a:r>
              <a:rPr lang="ru-RU" sz="2000" dirty="0"/>
              <a:t>4) поддержка инициативы детей в различных видах деятельности;</a:t>
            </a:r>
          </a:p>
          <a:p>
            <a:r>
              <a:rPr lang="ru-RU" sz="2000" dirty="0"/>
              <a:t>5) сотрудничество Организации с семьей;</a:t>
            </a:r>
          </a:p>
          <a:p>
            <a:pPr marL="137160" indent="0">
              <a:buNone/>
            </a:pPr>
            <a:endParaRPr lang="ru-RU" sz="2000" dirty="0"/>
          </a:p>
          <a:p>
            <a:pPr marL="137160" indent="0">
              <a:buNone/>
            </a:pP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26609"/>
            <a:ext cx="2808330" cy="210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589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     ФГОС ДО </a:t>
            </a:r>
            <a:br>
              <a:rPr lang="ru-RU" dirty="0" smtClean="0"/>
            </a:br>
            <a:r>
              <a:rPr lang="ru-RU" dirty="0" smtClean="0"/>
              <a:t>                         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Приказ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Минобрнауки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России от 17.10.2013 N 1155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2132856"/>
            <a:ext cx="8280920" cy="452596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II. ТРЕБОВАНИЯ К СТРУКТУРЕ ОБРАЗОВАТЕЛЬНОЙ </a:t>
            </a:r>
            <a:r>
              <a:rPr lang="ru-RU" sz="2000" dirty="0" smtClean="0">
                <a:solidFill>
                  <a:schemeClr val="bg1"/>
                </a:solidFill>
              </a:rPr>
              <a:t>ПРОГРАММЫ ДОШКОЛЬНОГО </a:t>
            </a:r>
            <a:r>
              <a:rPr lang="ru-RU" sz="2000" dirty="0">
                <a:solidFill>
                  <a:schemeClr val="bg1"/>
                </a:solidFill>
              </a:rPr>
              <a:t>ОБРАЗОВАНИЯ И ЕЕ ОБЪЕМУ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sz="2000" dirty="0" smtClean="0"/>
          </a:p>
          <a:p>
            <a:r>
              <a:rPr lang="ru-RU" sz="2000" dirty="0"/>
              <a:t>2.4. Программа направлена на:</a:t>
            </a:r>
          </a:p>
          <a:p>
            <a:pPr marL="137160" indent="0">
              <a:buNone/>
            </a:pPr>
            <a:r>
              <a:rPr lang="ru-RU" sz="2000" dirty="0"/>
              <a:t>создание условий развития ребенка,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 и соответствующим возрасту видам деятельности;</a:t>
            </a:r>
          </a:p>
          <a:p>
            <a:pPr marL="137160" indent="0">
              <a:buNone/>
            </a:pP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26609"/>
            <a:ext cx="2808330" cy="210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4249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     ФГОС ДО </a:t>
            </a:r>
            <a:br>
              <a:rPr lang="ru-RU" dirty="0" smtClean="0"/>
            </a:br>
            <a:r>
              <a:rPr lang="ru-RU" dirty="0" smtClean="0"/>
              <a:t>                     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Приказ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Минобрнауки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России от 17.10.2013 N 1155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628800"/>
            <a:ext cx="8280920" cy="5030019"/>
          </a:xfrm>
        </p:spPr>
        <p:txBody>
          <a:bodyPr>
            <a:normAutofit fontScale="40000" lnSpcReduction="20000"/>
          </a:bodyPr>
          <a:lstStyle/>
          <a:p>
            <a:pPr marL="137160" indent="0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			III</a:t>
            </a:r>
            <a:r>
              <a:rPr lang="ru-RU" sz="3600" dirty="0">
                <a:solidFill>
                  <a:schemeClr val="bg1"/>
                </a:solidFill>
              </a:rPr>
              <a:t>. ТРЕБОВАНИЯ К УСЛОВИЯМ РЕАЛИЗАЦИИ ОСНОВНОЙ</a:t>
            </a:r>
          </a:p>
          <a:p>
            <a:pPr marL="137160" indent="0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			ОБРАЗОВАТЕЛЬНОЙ </a:t>
            </a:r>
            <a:r>
              <a:rPr lang="ru-RU" sz="3600" dirty="0">
                <a:solidFill>
                  <a:schemeClr val="bg1"/>
                </a:solidFill>
              </a:rPr>
              <a:t>ПРОГРАММЫ ДОШКОЛЬНОГО </a:t>
            </a:r>
            <a:r>
              <a:rPr lang="ru-RU" sz="3600" dirty="0" smtClean="0">
                <a:solidFill>
                  <a:schemeClr val="bg1"/>
                </a:solidFill>
              </a:rPr>
              <a:t>						ОБРАЗОВАНИЯ</a:t>
            </a:r>
          </a:p>
          <a:p>
            <a:pPr marL="137160" indent="0">
              <a:buNone/>
            </a:pPr>
            <a:endParaRPr lang="ru-RU" sz="2000" dirty="0"/>
          </a:p>
          <a:p>
            <a:r>
              <a:rPr lang="ru-RU" sz="4000" dirty="0"/>
              <a:t>3.2.5. Условия, необходимые для создания социальной ситуации развития детей, соответствующей специфике дошкольного возраста, предполагают</a:t>
            </a:r>
            <a:r>
              <a:rPr lang="ru-RU" sz="4000" dirty="0" smtClean="0"/>
              <a:t>:</a:t>
            </a:r>
          </a:p>
          <a:p>
            <a:endParaRPr lang="ru-RU" sz="4000" dirty="0"/>
          </a:p>
          <a:p>
            <a:r>
              <a:rPr lang="ru-RU" sz="4000" dirty="0" smtClean="0"/>
              <a:t>2</a:t>
            </a:r>
            <a:r>
              <a:rPr lang="ru-RU" sz="4000" dirty="0"/>
              <a:t>) поддержку индивидуальности и инициативы детей через:</a:t>
            </a:r>
          </a:p>
          <a:p>
            <a:r>
              <a:rPr lang="ru-RU" sz="4000" dirty="0"/>
              <a:t>создание условий для свободного выбора детьми деятельности, участников совместной деятельности;</a:t>
            </a:r>
          </a:p>
          <a:p>
            <a:r>
              <a:rPr lang="ru-RU" sz="4000" dirty="0"/>
              <a:t>создание условий для принятия детьми решений, выражения своих чувств и мыслей;</a:t>
            </a:r>
          </a:p>
          <a:p>
            <a:r>
              <a:rPr lang="ru-RU" sz="4000" dirty="0" err="1"/>
              <a:t>недирективную</a:t>
            </a:r>
            <a:r>
              <a:rPr lang="ru-RU" sz="4000" dirty="0"/>
              <a:t> помощь детям, поддержку детской инициативы и самостоятельности в разных видах деятельности (игровой, исследовательской, проектной, познавательной и т.д</a:t>
            </a:r>
            <a:r>
              <a:rPr lang="ru-RU" sz="4000" dirty="0" smtClean="0"/>
              <a:t>.);</a:t>
            </a:r>
            <a:endParaRPr lang="ru-RU" sz="4000" dirty="0"/>
          </a:p>
          <a:p>
            <a:r>
              <a:rPr lang="ru-RU" sz="4000" dirty="0" smtClean="0"/>
              <a:t>организацию </a:t>
            </a:r>
            <a:r>
              <a:rPr lang="ru-RU" sz="4000" dirty="0"/>
              <a:t>видов деятельности, способствующих развитию мышления, речи, общения, воображения и детского творчества, личностного, физического и художественно-эстетического развития детей;</a:t>
            </a:r>
          </a:p>
          <a:p>
            <a:r>
              <a:rPr lang="ru-RU" sz="4000" dirty="0" smtClean="0"/>
              <a:t>5</a:t>
            </a:r>
            <a:r>
              <a:rPr lang="ru-RU" sz="4000" dirty="0"/>
              <a:t>) взаимодействие с родителями (законными представителями) 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  </a:r>
          </a:p>
          <a:p>
            <a:pPr marL="137160" indent="0">
              <a:buNone/>
            </a:pP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26609"/>
            <a:ext cx="2808330" cy="210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27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     ФГОС ДО </a:t>
            </a:r>
            <a:br>
              <a:rPr lang="ru-RU" dirty="0" smtClean="0"/>
            </a:br>
            <a:r>
              <a:rPr lang="ru-RU" dirty="0" smtClean="0"/>
              <a:t>                         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Приказ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Минобрнауки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России от 17.10.2013 N 1155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2132856"/>
            <a:ext cx="8280920" cy="4525963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         IV</a:t>
            </a:r>
            <a:r>
              <a:rPr lang="ru-RU" sz="2000" dirty="0">
                <a:solidFill>
                  <a:schemeClr val="bg1"/>
                </a:solidFill>
              </a:rPr>
              <a:t>. ТРЕБОВАНИЯ К РЕЗУЛЬТАТАМ ОСВОЕНИЯ ОСНОВНОЙ</a:t>
            </a:r>
          </a:p>
          <a:p>
            <a:pPr marL="13716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               ОБРАЗОВАТЕЛЬНОЙ </a:t>
            </a:r>
            <a:r>
              <a:rPr lang="ru-RU" sz="2000" dirty="0">
                <a:solidFill>
                  <a:schemeClr val="bg1"/>
                </a:solidFill>
              </a:rPr>
              <a:t>ПРОГРАММЫ ДОШКОЛЬНОГО </a:t>
            </a:r>
            <a:r>
              <a:rPr lang="ru-RU" sz="2000" dirty="0" smtClean="0">
                <a:solidFill>
                  <a:schemeClr val="bg1"/>
                </a:solidFill>
              </a:rPr>
              <a:t>                  ОБРАЗОВАНИЯ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sz="2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Целевые ориентиры на этапе 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завершения дошкольного 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образования:</a:t>
            </a:r>
          </a:p>
          <a:p>
            <a:pPr marL="137160" indent="0">
              <a:buNone/>
            </a:pPr>
            <a:r>
              <a:rPr lang="ru-RU" sz="2200" dirty="0"/>
              <a:t> </a:t>
            </a:r>
          </a:p>
          <a:p>
            <a:pPr marL="137160" indent="0">
              <a:buNone/>
            </a:pPr>
            <a:r>
              <a:rPr lang="ru-RU" sz="2200" dirty="0"/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26609"/>
            <a:ext cx="2808330" cy="210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1447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248630"/>
            <a:ext cx="5915000" cy="850106"/>
          </a:xfrm>
        </p:spPr>
        <p:txBody>
          <a:bodyPr/>
          <a:lstStyle/>
          <a:p>
            <a:r>
              <a:rPr lang="ru-RU" dirty="0" smtClean="0"/>
              <a:t>Метод проектов-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052932"/>
            <a:ext cx="3024336" cy="1511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Самостоятельная деятельность ребенка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(исследовательская, познавательная, продуктивная)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5659" y="1946031"/>
            <a:ext cx="2520280" cy="1237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Направленная на познание окружающего  мира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3084661"/>
            <a:ext cx="309634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достижения поставленной цели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68144" y="4365104"/>
            <a:ext cx="295232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проблемы, лично значимой для ребенка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5561856"/>
            <a:ext cx="309634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Оформленная в виде некоторого конечного продукта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17279">
            <a:off x="199253" y="3097876"/>
            <a:ext cx="2215146" cy="1481336"/>
          </a:xfrm>
          <a:prstGeom prst="rect">
            <a:avLst/>
          </a:prstGeom>
          <a:noFill/>
          <a:ln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21141">
            <a:off x="6620006" y="620305"/>
            <a:ext cx="2118888" cy="20630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4365104"/>
            <a:ext cx="1661847" cy="2255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00341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4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239</TotalTime>
  <Words>677</Words>
  <Application>Microsoft Office PowerPoint</Application>
  <PresentationFormat>Экран (4:3)</PresentationFormat>
  <Paragraphs>179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Семинар-практикум </vt:lpstr>
      <vt:lpstr>Перед человеком к разуму 3 пути: путь размышления – самый благородный; путь подражания – самый лёгкий; путь личного опыта – самый тяжёлый.  (Конфуций)</vt:lpstr>
      <vt:lpstr>Презентация PowerPoint</vt:lpstr>
      <vt:lpstr>Презентация PowerPoint</vt:lpstr>
      <vt:lpstr>                              ФГОС ДО                            Приказ Минобрнауки России от 17.10.2013 N 1155</vt:lpstr>
      <vt:lpstr>                              ФГОС ДО                            Приказ Минобрнауки России от 17.10.2013 N 1155</vt:lpstr>
      <vt:lpstr>                              ФГОС ДО                        Приказ Минобрнауки России от 17.10.2013 N 1155</vt:lpstr>
      <vt:lpstr>                              ФГОС ДО                            Приказ Минобрнауки России от 17.10.2013 N 1155</vt:lpstr>
      <vt:lpstr>Метод проектов-</vt:lpstr>
      <vt:lpstr>Презентация PowerPoint</vt:lpstr>
      <vt:lpstr>Презентация PowerPoint</vt:lpstr>
      <vt:lpstr>Типология проектов</vt:lpstr>
      <vt:lpstr>Типология проектов</vt:lpstr>
      <vt:lpstr> </vt:lpstr>
      <vt:lpstr>МОДЕЛЬ ТРЁХ ВОПРОСОВ</vt:lpstr>
      <vt:lpstr>Презентация PowerPoint</vt:lpstr>
      <vt:lpstr>Поиск и сбор  информации</vt:lpstr>
      <vt:lpstr>  ПРОДУКТ  ПРОЕКТНОЙ ДЕЯТЕЛЬНОСТИ  </vt:lpstr>
      <vt:lpstr>ПРЕЗЕНТАЦИЯ  ПРОЕКТА </vt:lpstr>
      <vt:lpstr>Этапы уровня развития  проектной деятельности у детей</vt:lpstr>
      <vt:lpstr>Фестиваль детских проектов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Семинар-практикум</dc:title>
  <dc:creator>user</dc:creator>
  <cp:lastModifiedBy>user</cp:lastModifiedBy>
  <cp:revision>67</cp:revision>
  <dcterms:created xsi:type="dcterms:W3CDTF">2014-10-29T20:16:54Z</dcterms:created>
  <dcterms:modified xsi:type="dcterms:W3CDTF">2014-12-08T17:37:55Z</dcterms:modified>
</cp:coreProperties>
</file>