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2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1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6BA5"/>
    <a:srgbClr val="6E558D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64.beon.ru/7/18/1381807/97/43366397/0.jpeg" TargetMode="External"/><Relationship Id="rId2" Type="http://schemas.openxmlformats.org/officeDocument/2006/relationships/hyperlink" Target="http://nplit.ru/books/item/f00/s00/z0000040/pic/000051.jpg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gymn4volga.narod.ru/slet/003.jpg" TargetMode="External"/><Relationship Id="rId5" Type="http://schemas.openxmlformats.org/officeDocument/2006/relationships/hyperlink" Target="http://ru1.chinabroadcast.cn/mmsource/images/2011/08/26/7977bba1fb10453cb3c924d9e6e9bcd6.jpg" TargetMode="External"/><Relationship Id="rId4" Type="http://schemas.openxmlformats.org/officeDocument/2006/relationships/hyperlink" Target="http://persidabookstore.com/catalog/images/D110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99992" y="4365104"/>
            <a:ext cx="3764324" cy="172819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836712"/>
            <a:ext cx="691276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48898" y="809854"/>
            <a:ext cx="5636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Антон Павлович Чехов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772816"/>
            <a:ext cx="4176464" cy="29089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69360" y="4998367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(1860-1904)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609329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Презентацию подготовила учитель начальных классов Мальцева Марина Николаевна. Г. Пермь</a:t>
            </a:r>
            <a:r>
              <a:rPr lang="ru-RU" sz="1200" dirty="0" smtClean="0"/>
              <a:t>. Школа № 153.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510863"/>
            <a:ext cx="25202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</a:rPr>
              <a:t>За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26 лет творчества Чехов создал около 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900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различных произведений (коротких юмористических рассказов, серьёзных повестей, пьес), многие из которых стали классикой мировой литературы</a:t>
            </a:r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 Его произведения переведены более чем на </a:t>
            </a:r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100 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языков.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58" y="692696"/>
            <a:ext cx="1970150" cy="19328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650184"/>
            <a:ext cx="2168173" cy="25871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92696"/>
            <a:ext cx="2076241" cy="21602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429000"/>
            <a:ext cx="1872208" cy="205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74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48680"/>
            <a:ext cx="3240360" cy="36004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59632" y="980728"/>
            <a:ext cx="2808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</a:rPr>
              <a:t>Известный русский писатель, драматург Антон Павлович Чехов писал произведения о детях. Особенное внимание он уделял миру ребенка, его проблемам и </a:t>
            </a:r>
            <a:r>
              <a:rPr lang="ru-RU" sz="2000" dirty="0" smtClean="0">
                <a:latin typeface="Arial" panose="020B0604020202020204" pitchFamily="34" charset="0"/>
              </a:rPr>
              <a:t>мечтам.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4509120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Рассказ « Мальчики» был опубликован в </a:t>
            </a:r>
          </a:p>
          <a:p>
            <a:r>
              <a:rPr lang="ru-RU" sz="2000" dirty="0" smtClean="0"/>
              <a:t> « Петербургской газете»</a:t>
            </a:r>
          </a:p>
          <a:p>
            <a:r>
              <a:rPr lang="ru-RU" sz="2000" dirty="0" smtClean="0"/>
              <a:t> 21 декабря 1887 году.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856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20688"/>
            <a:ext cx="74888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/>
            <a:r>
              <a:rPr lang="ru-RU" sz="2000" b="1" i="1" dirty="0">
                <a:solidFill>
                  <a:srgbClr val="000000"/>
                </a:solidFill>
                <a:latin typeface="Georgia" panose="02040502050405020303" pitchFamily="18" charset="0"/>
              </a:rPr>
              <a:t>Розвальни</a:t>
            </a:r>
            <a:r>
              <a:rPr lang="ru-RU" sz="2000" i="1" dirty="0">
                <a:solidFill>
                  <a:srgbClr val="000000"/>
                </a:solidFill>
                <a:latin typeface="Georgia" panose="02040502050405020303" pitchFamily="18" charset="0"/>
              </a:rPr>
              <a:t> – 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низкие и широкие сани с расходящимся по бокам облучком.</a:t>
            </a:r>
          </a:p>
          <a:p>
            <a:pPr marL="347472"/>
            <a:r>
              <a:rPr lang="ru-RU" sz="2000" b="1" i="1" dirty="0">
                <a:solidFill>
                  <a:srgbClr val="000000"/>
                </a:solidFill>
                <a:latin typeface="Georgia" panose="02040502050405020303" pitchFamily="18" charset="0"/>
              </a:rPr>
              <a:t>Башлык </a:t>
            </a:r>
            <a:r>
              <a:rPr lang="ru-RU" sz="2000" i="1" dirty="0">
                <a:solidFill>
                  <a:srgbClr val="000000"/>
                </a:solidFill>
                <a:latin typeface="Georgia" panose="02040502050405020303" pitchFamily="18" charset="0"/>
              </a:rPr>
              <a:t>–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 суконный теплый головной убор, остроугольный колпак с длинными концами, надеваемый поверх шапки.</a:t>
            </a:r>
          </a:p>
          <a:p>
            <a:pPr marL="347472"/>
            <a:r>
              <a:rPr lang="ru-RU" sz="2000" b="1" i="1" dirty="0">
                <a:solidFill>
                  <a:srgbClr val="000000"/>
                </a:solidFill>
                <a:latin typeface="Georgia" panose="02040502050405020303" pitchFamily="18" charset="0"/>
              </a:rPr>
              <a:t>Сюртук</a:t>
            </a:r>
            <a:r>
              <a:rPr lang="ru-RU" sz="2000" i="1" dirty="0">
                <a:solidFill>
                  <a:srgbClr val="000000"/>
                </a:solidFill>
                <a:latin typeface="Georgia" panose="02040502050405020303" pitchFamily="18" charset="0"/>
              </a:rPr>
              <a:t> –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 длинный двубортный пиджак, обычно в талию.</a:t>
            </a:r>
          </a:p>
          <a:p>
            <a:pPr marL="347472"/>
            <a:r>
              <a:rPr lang="ru-RU" sz="2000" b="1" i="1" dirty="0">
                <a:solidFill>
                  <a:srgbClr val="000000"/>
                </a:solidFill>
                <a:latin typeface="Georgia" panose="02040502050405020303" pitchFamily="18" charset="0"/>
              </a:rPr>
              <a:t>Кучер</a:t>
            </a:r>
            <a:r>
              <a:rPr lang="ru-RU" sz="2000" i="1" dirty="0">
                <a:solidFill>
                  <a:srgbClr val="000000"/>
                </a:solidFill>
                <a:latin typeface="Georgia" panose="02040502050405020303" pitchFamily="18" charset="0"/>
              </a:rPr>
              <a:t> –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 слуга, работник, который правит лошадьми в экипаже.</a:t>
            </a:r>
          </a:p>
          <a:p>
            <a:pPr marL="347472"/>
            <a:r>
              <a:rPr lang="ru-RU" sz="2000" b="1" i="1" dirty="0">
                <a:solidFill>
                  <a:srgbClr val="000000"/>
                </a:solidFill>
                <a:latin typeface="Georgia" panose="02040502050405020303" pitchFamily="18" charset="0"/>
              </a:rPr>
              <a:t>Бизон</a:t>
            </a:r>
            <a:r>
              <a:rPr lang="ru-RU" sz="2000" i="1" dirty="0">
                <a:solidFill>
                  <a:srgbClr val="000000"/>
                </a:solidFill>
                <a:latin typeface="Georgia" panose="02040502050405020303" pitchFamily="18" charset="0"/>
              </a:rPr>
              <a:t> –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 крупное полорогое парнокопытное животное с мягкой шерстью, дикий североамериканский бык.</a:t>
            </a:r>
          </a:p>
          <a:p>
            <a:pPr marL="347472"/>
            <a:r>
              <a:rPr lang="ru-RU" sz="2000" b="1" i="1" dirty="0">
                <a:solidFill>
                  <a:srgbClr val="000000"/>
                </a:solidFill>
                <a:latin typeface="Georgia" panose="02040502050405020303" pitchFamily="18" charset="0"/>
              </a:rPr>
              <a:t>Пампасы </a:t>
            </a:r>
            <a:r>
              <a:rPr lang="ru-RU" sz="2000" i="1" dirty="0">
                <a:solidFill>
                  <a:srgbClr val="000000"/>
                </a:solidFill>
                <a:latin typeface="Georgia" panose="02040502050405020303" pitchFamily="18" charset="0"/>
              </a:rPr>
              <a:t>–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 южноамериканские степи.</a:t>
            </a:r>
          </a:p>
          <a:p>
            <a:pPr marL="347472"/>
            <a:r>
              <a:rPr lang="ru-RU" sz="2000" b="1" i="1" dirty="0">
                <a:solidFill>
                  <a:srgbClr val="000000"/>
                </a:solidFill>
                <a:latin typeface="Georgia" panose="02040502050405020303" pitchFamily="18" charset="0"/>
              </a:rPr>
              <a:t>Мустанги</a:t>
            </a:r>
            <a:r>
              <a:rPr lang="ru-RU" sz="2000" i="1" dirty="0">
                <a:solidFill>
                  <a:srgbClr val="000000"/>
                </a:solidFill>
                <a:latin typeface="Georgia" panose="02040502050405020303" pitchFamily="18" charset="0"/>
              </a:rPr>
              <a:t> –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 одичавшая домашняя лошадь североамериканских прерий.</a:t>
            </a:r>
          </a:p>
          <a:p>
            <a:pPr marL="347472"/>
            <a:r>
              <a:rPr lang="ru-RU" sz="2000" b="1" i="1" dirty="0">
                <a:solidFill>
                  <a:srgbClr val="000000"/>
                </a:solidFill>
                <a:latin typeface="Georgia" panose="02040502050405020303" pitchFamily="18" charset="0"/>
              </a:rPr>
              <a:t>Урядник </a:t>
            </a:r>
            <a:r>
              <a:rPr lang="ru-RU" sz="2000" i="1" dirty="0">
                <a:solidFill>
                  <a:srgbClr val="000000"/>
                </a:solidFill>
                <a:latin typeface="Georgia" panose="02040502050405020303" pitchFamily="18" charset="0"/>
              </a:rPr>
              <a:t>–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 низкий чин уездной полиции.</a:t>
            </a:r>
          </a:p>
          <a:p>
            <a:pPr marL="347472"/>
            <a:r>
              <a:rPr lang="ru-RU" sz="2000" b="1" i="1" dirty="0">
                <a:solidFill>
                  <a:srgbClr val="000000"/>
                </a:solidFill>
                <a:latin typeface="Georgia" panose="02040502050405020303" pitchFamily="18" charset="0"/>
              </a:rPr>
              <a:t>Флигель </a:t>
            </a:r>
            <a:r>
              <a:rPr lang="ru-RU" sz="2000" i="1" dirty="0">
                <a:solidFill>
                  <a:srgbClr val="000000"/>
                </a:solidFill>
                <a:latin typeface="Georgia" panose="02040502050405020303" pitchFamily="18" charset="0"/>
              </a:rPr>
              <a:t>–</a:t>
            </a:r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</a:rPr>
              <a:t> пристройка сбоку главного здания или дом во дворе здания.</a:t>
            </a:r>
            <a:endParaRPr lang="ru-RU" sz="20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33265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Работа с текстом.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63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29523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Чеховские рассказы напоминают нам о том, что свою судьбу мы определяем сами, именно мы в ответе за то, что будет в нашей жизни. И удел каждого поколения, каждого человека - заново открывать для себя назначение </a:t>
            </a:r>
            <a:r>
              <a:rPr lang="ru-RU" sz="2000" dirty="0" smtClean="0"/>
              <a:t>жизни.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836712"/>
            <a:ext cx="446449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48680"/>
            <a:ext cx="3672408" cy="40324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1441519"/>
            <a:ext cx="34563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1897 году у Чехова резко обострился туберкулезный процесс, и он вынужден лечь в больницу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/>
              <a:t>Не смотря на лечение летом 1904 года в возрасте 44 лет </a:t>
            </a:r>
            <a:r>
              <a:rPr lang="ru-RU" sz="2000" dirty="0" err="1" smtClean="0"/>
              <a:t>А.П.Чехов</a:t>
            </a:r>
            <a:r>
              <a:rPr lang="ru-RU" sz="2000" dirty="0" smtClean="0"/>
              <a:t> умирает.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888414" y="4797152"/>
            <a:ext cx="375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Надгробный памятник А. П. Чехову.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8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448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«В </a:t>
            </a:r>
            <a:r>
              <a:rPr lang="ru-RU" sz="2400" b="1" dirty="0">
                <a:solidFill>
                  <a:srgbClr val="FF0000"/>
                </a:solidFill>
              </a:rPr>
              <a:t>человеке должно быть все прекрасно: и лицо, и одежда, и душа, и мысли</a:t>
            </a:r>
            <a:r>
              <a:rPr lang="ru-RU" sz="2400" b="1" dirty="0" smtClean="0">
                <a:solidFill>
                  <a:srgbClr val="FF0000"/>
                </a:solidFill>
              </a:rPr>
              <a:t>.» 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b="1" dirty="0"/>
              <a:t> </a:t>
            </a:r>
            <a:endParaRPr lang="ru-RU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332563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«Тогда </a:t>
            </a:r>
            <a:r>
              <a:rPr lang="ru-RU" sz="2400" b="1" dirty="0">
                <a:solidFill>
                  <a:srgbClr val="00B050"/>
                </a:solidFill>
              </a:rPr>
              <a:t>человек станет лучше, когда вы покажете ему, каков он есть. </a:t>
            </a:r>
            <a:r>
              <a:rPr lang="ru-RU" sz="2400" b="1" dirty="0" smtClean="0">
                <a:solidFill>
                  <a:srgbClr val="00B050"/>
                </a:solidFill>
              </a:rPr>
              <a:t>»</a:t>
            </a:r>
            <a:r>
              <a:rPr lang="ru-RU" sz="2400" b="1" dirty="0">
                <a:solidFill>
                  <a:srgbClr val="00B050"/>
                </a:solidFill>
              </a:rPr>
              <a:t/>
            </a:r>
            <a:br>
              <a:rPr lang="ru-RU" sz="2400" b="1" dirty="0">
                <a:solidFill>
                  <a:srgbClr val="00B05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4790475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«Жизнь </a:t>
            </a:r>
            <a:r>
              <a:rPr lang="ru-RU" sz="2400" dirty="0">
                <a:solidFill>
                  <a:srgbClr val="002060"/>
                </a:solidFill>
              </a:rPr>
              <a:t>дается один раз, и хочется прожить ее бодро, осмысленно, красиво</a:t>
            </a:r>
            <a:r>
              <a:rPr lang="ru-RU" sz="2400" dirty="0" smtClean="0">
                <a:solidFill>
                  <a:srgbClr val="002060"/>
                </a:solidFill>
              </a:rPr>
              <a:t>.»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764704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Высказывания А. П. Чехова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47667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Известная в городе Перми легенда рассказывает: «Жили в Перми три сестры. Руководили гимназией, сами преподавали. И вот однажды они познакомились с очень приятным господином. Звали его – Антон Павлович Чехов</a:t>
            </a:r>
            <a:r>
              <a:rPr lang="ru-RU" sz="2000" dirty="0" smtClean="0"/>
              <a:t>»…</a:t>
            </a:r>
          </a:p>
          <a:p>
            <a:endParaRPr lang="ru-RU" sz="2000" dirty="0"/>
          </a:p>
          <a:p>
            <a:r>
              <a:rPr lang="ru-RU" sz="2000" dirty="0"/>
              <a:t>Чехов побывал в Перми трижды: в </a:t>
            </a:r>
            <a:r>
              <a:rPr lang="ru-RU" sz="2000" b="1" dirty="0"/>
              <a:t>1890 году, в 1901 и 1902 годах. </a:t>
            </a:r>
            <a:r>
              <a:rPr lang="ru-RU" sz="2000" dirty="0"/>
              <a:t>Он   заходил на почту, ездил в </a:t>
            </a:r>
            <a:r>
              <a:rPr lang="ru-RU" sz="2000" dirty="0" err="1"/>
              <a:t>Мотовилиху</a:t>
            </a:r>
            <a:r>
              <a:rPr lang="ru-RU" sz="2000" dirty="0"/>
              <a:t>, гулял по набережной, переправлялся за Каму, в Курью – тогда там были дачи. Общался с местной интеллигенцией.  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/>
              <a:t>В одном из Писем Горькому он написал, что действие «Трёх сестёр» «происходит в провинциальном городе вроде </a:t>
            </a:r>
            <a:r>
              <a:rPr lang="ru-RU" sz="2000" dirty="0" smtClean="0"/>
              <a:t>Перми.»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280831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515719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620688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2400" dirty="0">
                <a:solidFill>
                  <a:srgbClr val="2B2B2B"/>
                </a:solidFill>
                <a:latin typeface="Lato"/>
              </a:rPr>
              <a:t>Любимый писатель наш – Чехов,</a:t>
            </a:r>
            <a:br>
              <a:rPr lang="ru-RU" sz="2400" dirty="0">
                <a:solidFill>
                  <a:srgbClr val="2B2B2B"/>
                </a:solidFill>
                <a:latin typeface="Lato"/>
              </a:rPr>
            </a:br>
            <a:r>
              <a:rPr lang="ru-RU" sz="2400" dirty="0">
                <a:solidFill>
                  <a:srgbClr val="2B2B2B"/>
                </a:solidFill>
                <a:latin typeface="Lato"/>
              </a:rPr>
              <a:t>Твоим мы гордимся трудом,</a:t>
            </a:r>
            <a:br>
              <a:rPr lang="ru-RU" sz="2400" dirty="0">
                <a:solidFill>
                  <a:srgbClr val="2B2B2B"/>
                </a:solidFill>
                <a:latin typeface="Lato"/>
              </a:rPr>
            </a:br>
            <a:r>
              <a:rPr lang="ru-RU" sz="2400" dirty="0">
                <a:solidFill>
                  <a:srgbClr val="2B2B2B"/>
                </a:solidFill>
                <a:latin typeface="Lato"/>
              </a:rPr>
              <a:t>Ты – века ушедшего – эхо,</a:t>
            </a:r>
            <a:br>
              <a:rPr lang="ru-RU" sz="2400" dirty="0">
                <a:solidFill>
                  <a:srgbClr val="2B2B2B"/>
                </a:solidFill>
                <a:latin typeface="Lato"/>
              </a:rPr>
            </a:br>
            <a:r>
              <a:rPr lang="ru-RU" sz="2400" dirty="0">
                <a:solidFill>
                  <a:srgbClr val="2B2B2B"/>
                </a:solidFill>
                <a:latin typeface="Lato"/>
              </a:rPr>
              <a:t>Летящее в каждый наш дом</a:t>
            </a:r>
            <a:r>
              <a:rPr lang="ru-RU" sz="2400" dirty="0" smtClean="0">
                <a:solidFill>
                  <a:srgbClr val="2B2B2B"/>
                </a:solidFill>
                <a:latin typeface="Lato"/>
              </a:rPr>
              <a:t>.</a:t>
            </a:r>
          </a:p>
          <a:p>
            <a:pPr fontAlgn="base"/>
            <a:endParaRPr lang="ru-RU" sz="2400" dirty="0">
              <a:solidFill>
                <a:srgbClr val="2B2B2B"/>
              </a:solidFill>
              <a:latin typeface="Lato"/>
            </a:endParaRPr>
          </a:p>
          <a:p>
            <a:pPr fontAlgn="base"/>
            <a:r>
              <a:rPr lang="ru-RU" sz="2400" dirty="0">
                <a:solidFill>
                  <a:srgbClr val="2B2B2B"/>
                </a:solidFill>
                <a:latin typeface="Lato"/>
              </a:rPr>
              <a:t>Великий писатель наш – Чехов</a:t>
            </a:r>
            <a:br>
              <a:rPr lang="ru-RU" sz="2400" dirty="0">
                <a:solidFill>
                  <a:srgbClr val="2B2B2B"/>
                </a:solidFill>
                <a:latin typeface="Lato"/>
              </a:rPr>
            </a:br>
            <a:r>
              <a:rPr lang="ru-RU" sz="2400" dirty="0">
                <a:solidFill>
                  <a:srgbClr val="2B2B2B"/>
                </a:solidFill>
                <a:latin typeface="Lato"/>
              </a:rPr>
              <a:t>Поэзию с детства любил;</a:t>
            </a:r>
            <a:br>
              <a:rPr lang="ru-RU" sz="2400" dirty="0">
                <a:solidFill>
                  <a:srgbClr val="2B2B2B"/>
                </a:solidFill>
                <a:latin typeface="Lato"/>
              </a:rPr>
            </a:br>
            <a:r>
              <a:rPr lang="ru-RU" sz="2400" dirty="0">
                <a:solidFill>
                  <a:srgbClr val="2B2B2B"/>
                </a:solidFill>
                <a:latin typeface="Lato"/>
              </a:rPr>
              <a:t>И был почитателем смеха,</a:t>
            </a:r>
            <a:br>
              <a:rPr lang="ru-RU" sz="2400" dirty="0">
                <a:solidFill>
                  <a:srgbClr val="2B2B2B"/>
                </a:solidFill>
                <a:latin typeface="Lato"/>
              </a:rPr>
            </a:br>
            <a:r>
              <a:rPr lang="ru-RU" sz="2400" dirty="0">
                <a:solidFill>
                  <a:srgbClr val="2B2B2B"/>
                </a:solidFill>
                <a:latin typeface="Lato"/>
              </a:rPr>
              <a:t>А прозою мир покорил…</a:t>
            </a:r>
            <a:endParaRPr lang="ru-RU" sz="2400" b="0" i="0" dirty="0">
              <a:solidFill>
                <a:srgbClr val="2B2B2B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00160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980728"/>
            <a:ext cx="3624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Ссылки на Интернет - источники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206084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://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nplit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ru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/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books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/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item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/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f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00/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s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00/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z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0000040/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pic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/000051.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jpg</a:t>
            </a: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i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64.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beon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ru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/7/18/1381807/97/43366397/0.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jpeg</a:t>
            </a: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://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persidabookstore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.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com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/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catalog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/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images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/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D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1105</a:t>
            </a: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://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ru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1.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chinabroadcast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.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cn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/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mmsource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/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images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/2011/08/26/7977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bba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1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fb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10453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cb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3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c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924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d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9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e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6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e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9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bcd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6.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jpg</a:t>
            </a: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://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gymn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4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volga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.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narod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.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ru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/</a:t>
            </a:r>
            <a:r>
              <a:rPr lang="en-US" b="1" u="sng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slet</a:t>
            </a:r>
            <a:r>
              <a:rPr lang="ru-RU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/003.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jpg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0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412776"/>
            <a:ext cx="662473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Цель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иллюстрация материала  урока с помощью презентации.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Интереснее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провести работу над новыми словами, разнообразить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работу.</a:t>
            </a:r>
          </a:p>
          <a:p>
            <a:pPr>
              <a:spcAft>
                <a:spcPts val="0"/>
              </a:spcAft>
            </a:pP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b="1" dirty="0" smtClean="0"/>
              <a:t>Задачи: </a:t>
            </a:r>
            <a:r>
              <a:rPr lang="ru-RU" sz="2000" dirty="0" smtClean="0"/>
              <a:t>Познакомить </a:t>
            </a:r>
            <a:r>
              <a:rPr lang="ru-RU" sz="2000" dirty="0"/>
              <a:t>учащихся с содержанием рассказа </a:t>
            </a:r>
            <a:r>
              <a:rPr lang="ru-RU" sz="2000" dirty="0" err="1" smtClean="0"/>
              <a:t>А.П.Чехова</a:t>
            </a:r>
            <a:r>
              <a:rPr lang="ru-RU" sz="2000" dirty="0" smtClean="0"/>
              <a:t>  «Мальчики».</a:t>
            </a:r>
            <a:endParaRPr lang="ru-RU" sz="2000" dirty="0"/>
          </a:p>
          <a:p>
            <a:r>
              <a:rPr lang="ru-RU" sz="2000" dirty="0" smtClean="0"/>
              <a:t>Обогащать </a:t>
            </a:r>
            <a:r>
              <a:rPr lang="ru-RU" sz="2000" dirty="0"/>
              <a:t>читательскую деятельность учеников в процессе работы с новым произведением.</a:t>
            </a:r>
          </a:p>
          <a:p>
            <a:pPr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692696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Цель и задачи презентации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5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619672"/>
            <a:ext cx="2880320" cy="26734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77743" y="148478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252525"/>
                </a:solidFill>
                <a:latin typeface="Arial" panose="020B0604020202020204" pitchFamily="34" charset="0"/>
              </a:rPr>
              <a:t>17 (29) января 1860 года в небольшом </a:t>
            </a:r>
            <a:r>
              <a:rPr lang="ru-RU" dirty="0" smtClean="0">
                <a:solidFill>
                  <a:srgbClr val="252525"/>
                </a:solidFill>
                <a:latin typeface="Arial" panose="020B0604020202020204" pitchFamily="34" charset="0"/>
              </a:rPr>
              <a:t>домике</a:t>
            </a:r>
            <a:r>
              <a:rPr lang="ru-RU" dirty="0">
                <a:solidFill>
                  <a:srgbClr val="252525"/>
                </a:solidFill>
                <a:latin typeface="Arial" panose="020B0604020202020204" pitchFamily="34" charset="0"/>
              </a:rPr>
              <a:t> на Полицейской </a:t>
            </a:r>
            <a:r>
              <a:rPr lang="ru-RU" dirty="0" smtClean="0">
                <a:solidFill>
                  <a:srgbClr val="252525"/>
                </a:solidFill>
                <a:latin typeface="Arial" panose="020B0604020202020204" pitchFamily="34" charset="0"/>
              </a:rPr>
              <a:t>улице г</a:t>
            </a:r>
            <a:r>
              <a:rPr lang="ru-RU" sz="2000" b="1" dirty="0" smtClean="0">
                <a:solidFill>
                  <a:srgbClr val="252525"/>
                </a:solidFill>
                <a:latin typeface="Arial" panose="020B0604020202020204" pitchFamily="34" charset="0"/>
              </a:rPr>
              <a:t>.</a:t>
            </a:r>
            <a:r>
              <a:rPr lang="ru-RU" sz="2000" b="1" dirty="0"/>
              <a:t> </a:t>
            </a:r>
            <a:r>
              <a:rPr lang="ru-RU" sz="2000" b="1" dirty="0" smtClean="0"/>
              <a:t>Таганроге</a:t>
            </a:r>
            <a:r>
              <a:rPr lang="ru-RU" dirty="0">
                <a:solidFill>
                  <a:srgbClr val="252525"/>
                </a:solidFill>
                <a:latin typeface="Arial" panose="020B0604020202020204" pitchFamily="34" charset="0"/>
              </a:rPr>
              <a:t> в семье Павла Егоровича Чехова родился третий ребёнок — Антон. Раннее детство Антона протекало в бесконечных церковных праздниках, именинах. В будние дни после школы братья сторожили лавку отца, а в 5 часов утра каждый день вставали петь в церковном хоре. Как говорил сам Чехов: «В детстве у меня не было детства».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4581128"/>
            <a:ext cx="254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Дом в котором родился А. П. Чехов.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76672"/>
            <a:ext cx="4752528" cy="33843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764704"/>
            <a:ext cx="31683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Отец - </a:t>
            </a:r>
            <a:r>
              <a:rPr lang="ru-RU" sz="2000" b="1" dirty="0"/>
              <a:t>Павел Егорович Чехов </a:t>
            </a:r>
            <a:r>
              <a:rPr lang="ru-RU" sz="2000" dirty="0"/>
              <a:t>был весьма интересной личностью. Он имел в Таганроге бакалейную лавку, </a:t>
            </a:r>
            <a:r>
              <a:rPr lang="ru-RU" sz="2000" dirty="0" smtClean="0"/>
              <a:t> </a:t>
            </a:r>
            <a:r>
              <a:rPr lang="ru-RU" sz="2000" dirty="0"/>
              <a:t>но занимался торговлей без особого рвения, больше уделяя внимание посещению церковных служб, пению и общественным делам.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1920" y="4365104"/>
            <a:ext cx="4968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Мать - </a:t>
            </a:r>
            <a:r>
              <a:rPr lang="ru-RU" sz="2400" b="1" dirty="0"/>
              <a:t>Евгения Яковлевна, </a:t>
            </a:r>
            <a:r>
              <a:rPr lang="ru-RU" sz="2400" dirty="0"/>
              <a:t>прекрасная хозяйка, очень заботливая и любящая, жила исключительно жизнью детей и мужа. </a:t>
            </a:r>
          </a:p>
        </p:txBody>
      </p:sp>
    </p:spTree>
    <p:extLst>
      <p:ext uri="{BB962C8B-B14F-4D97-AF65-F5344CB8AC3E}">
        <p14:creationId xmlns:p14="http://schemas.microsoft.com/office/powerpoint/2010/main" val="12618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48680"/>
            <a:ext cx="2736304" cy="2592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1124744"/>
            <a:ext cx="424847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52525"/>
                </a:solidFill>
                <a:latin typeface="Arial" panose="020B0604020202020204" pitchFamily="34" charset="0"/>
              </a:rPr>
              <a:t>Обучение Чехова началось в греческой школе в Таганроге; 23 августа 1868 года Антон Чехов поступил в приготовительный класс </a:t>
            </a:r>
            <a:r>
              <a:rPr lang="ru-RU" sz="2000" dirty="0"/>
              <a:t>таганрогской </a:t>
            </a:r>
            <a:r>
              <a:rPr lang="ru-RU" sz="2000" dirty="0" smtClean="0"/>
              <a:t>гимназии.</a:t>
            </a:r>
            <a:r>
              <a:rPr lang="ru-RU" sz="2000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3471202"/>
            <a:ext cx="28803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52525"/>
                </a:solidFill>
                <a:latin typeface="Arial" panose="020B0604020202020204" pitchFamily="34" charset="0"/>
              </a:rPr>
              <a:t>В </a:t>
            </a:r>
            <a:r>
              <a:rPr lang="ru-RU" dirty="0" smtClean="0">
                <a:latin typeface="Arial" panose="020B0604020202020204" pitchFamily="34" charset="0"/>
              </a:rPr>
              <a:t>1879 году</a:t>
            </a:r>
            <a:r>
              <a:rPr lang="ru-RU" dirty="0">
                <a:solidFill>
                  <a:srgbClr val="252525"/>
                </a:solidFill>
                <a:latin typeface="Arial" panose="020B0604020202020204" pitchFamily="34" charset="0"/>
              </a:rPr>
              <a:t> он окончил гимназию в Таганроге. В том же году он переехал в Москву и поступил на медицинский </a:t>
            </a:r>
            <a:r>
              <a:rPr lang="ru-RU" dirty="0" smtClean="0">
                <a:solidFill>
                  <a:srgbClr val="252525"/>
                </a:solidFill>
                <a:latin typeface="Arial" panose="020B0604020202020204" pitchFamily="34" charset="0"/>
              </a:rPr>
              <a:t>факультет Московского университета.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957" y="3212976"/>
            <a:ext cx="3312368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5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35316"/>
            <a:ext cx="2592288" cy="33843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934976"/>
            <a:ext cx="37444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После окончания университета Чехов начинает практику уездного врача в Воскресенске (сейчас - город Истра), в больнице известного врача П.А. </a:t>
            </a:r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Архангельского. 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Затем Чехов работает в Звенигороде, временно заведуя больницей.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33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764704"/>
            <a:ext cx="4032448" cy="33843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908720"/>
            <a:ext cx="35283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В 1890 году Чехов отправляется в 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Сибирь, 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чтобы затем посетить 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остров Сахалин 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-место ссылки осужденных на каторгу. Путешествие по сибирским рекам и дорогам писатель во всей полноте отобразил в очерках «По Сибири».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221088"/>
            <a:ext cx="52920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На Сахалине Чехов пробыл более трех месяцев, затем через Индийский океан, Средиземное и Черное моря, посетив Японию, Гонконг, Сингапур, Цейлон, Константинополь, прибыв в порт Одессы, он на поезде возвращается в Москву.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920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764704"/>
            <a:ext cx="3672408" cy="31683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1600" y="764704"/>
            <a:ext cx="37444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В 1892 году Чехов покупает имение в 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Мелихово. 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Давняя мечта жить в деревне, быть землевладельцем осуществилась. Усадьба находилась в селе Мелихово Серпуховского уезда Московской </a:t>
            </a:r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губернии.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4077072"/>
            <a:ext cx="59046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Открывает на свои средства в Мелихове медицинский пункт, принимая множество больных и снабжая их лекарствами. </a:t>
            </a:r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В имении 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и его окрестностях Чехов строит три школы для крестьянских </a:t>
            </a:r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детей 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и там же добивается открытия почты и телеграфа.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376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980728"/>
            <a:ext cx="4968552" cy="36724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947573"/>
            <a:ext cx="27363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В </a:t>
            </a: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марте месяце семья, состоящая из отца, матери, сестры Марии и самого Антона Павловича переехали в Мелихово. Первое время с ними живет младший брат Михаил.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486916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семье Чеховых было 6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5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696</Words>
  <Application>Microsoft Office PowerPoint</Application>
  <PresentationFormat>Экран (4:3)</PresentationFormat>
  <Paragraphs>61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Georgia</vt:lpstr>
      <vt:lpstr>Lato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Igor</cp:lastModifiedBy>
  <cp:revision>35</cp:revision>
  <dcterms:created xsi:type="dcterms:W3CDTF">2013-07-29T17:42:42Z</dcterms:created>
  <dcterms:modified xsi:type="dcterms:W3CDTF">2014-10-30T17:18:25Z</dcterms:modified>
</cp:coreProperties>
</file>