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85" r:id="rId4"/>
    <p:sldId id="270" r:id="rId5"/>
    <p:sldId id="277" r:id="rId6"/>
    <p:sldId id="259" r:id="rId7"/>
    <p:sldId id="283" r:id="rId8"/>
    <p:sldId id="260" r:id="rId9"/>
    <p:sldId id="280" r:id="rId10"/>
    <p:sldId id="279" r:id="rId11"/>
    <p:sldId id="261" r:id="rId12"/>
    <p:sldId id="262" r:id="rId13"/>
    <p:sldId id="263" r:id="rId14"/>
    <p:sldId id="264" r:id="rId15"/>
    <p:sldId id="272" r:id="rId16"/>
    <p:sldId id="273" r:id="rId17"/>
    <p:sldId id="274" r:id="rId18"/>
    <p:sldId id="275" r:id="rId19"/>
    <p:sldId id="266" r:id="rId20"/>
    <p:sldId id="267" r:id="rId21"/>
    <p:sldId id="268" r:id="rId22"/>
    <p:sldId id="282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2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86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967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753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31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1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9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7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61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24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1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8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06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8600" y="0"/>
            <a:ext cx="9029700" cy="3888432"/>
          </a:xfrm>
        </p:spPr>
        <p:txBody>
          <a:bodyPr>
            <a:normAutofit/>
          </a:bodyPr>
          <a:lstStyle/>
          <a:p>
            <a:pPr marL="274320" lvl="0" indent="-274320"/>
            <a: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деле обучения и воспитания, </a:t>
            </a:r>
            <a:b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всем школьном деле </a:t>
            </a:r>
            <a:b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нельзя улучшить, </a:t>
            </a:r>
            <a:b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минуя голову учителя.   </a:t>
            </a:r>
            <a:b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К.Д. Ушинский</a:t>
            </a:r>
            <a:b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dirty="0" smtClean="0">
                <a:solidFill>
                  <a:prstClr val="black"/>
                </a:solidFill>
              </a:rPr>
              <a:t> </a:t>
            </a:r>
            <a:br>
              <a:rPr lang="ru-RU" sz="3200" b="0" dirty="0" smtClean="0">
                <a:solidFill>
                  <a:prstClr val="black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786454"/>
            <a:ext cx="6192688" cy="72008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Горшкова Елена Витальевна</a:t>
            </a:r>
          </a:p>
          <a:p>
            <a:pPr algn="r"/>
            <a:r>
              <a:rPr lang="ru-RU" dirty="0"/>
              <a:t>с</a:t>
            </a:r>
            <a:r>
              <a:rPr lang="ru-RU" dirty="0" smtClean="0"/>
              <a:t>тарший воспитатель МБДОУ № 77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Стандарт </a:t>
            </a:r>
            <a:r>
              <a:rPr lang="ru-RU" sz="2400" b="1" dirty="0">
                <a:solidFill>
                  <a:schemeClr val="tx1"/>
                </a:solidFill>
              </a:rPr>
              <a:t>направлен на снижение образовательной нагрузки на детей. </a:t>
            </a:r>
            <a:r>
              <a:rPr lang="ru-RU" sz="2400" b="1" dirty="0" smtClean="0">
                <a:solidFill>
                  <a:schemeClr val="tx1"/>
                </a:solidFill>
              </a:rPr>
              <a:t>Решение </a:t>
            </a:r>
            <a:r>
              <a:rPr lang="ru-RU" sz="2400" b="1" dirty="0">
                <a:solidFill>
                  <a:schemeClr val="tx1"/>
                </a:solidFill>
              </a:rPr>
              <a:t>задач развития детей будет происходить в </a:t>
            </a:r>
            <a:r>
              <a:rPr lang="ru-RU" sz="2400" b="1" dirty="0">
                <a:solidFill>
                  <a:srgbClr val="FF0000"/>
                </a:solidFill>
              </a:rPr>
              <a:t>пяти образовательных областях: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239352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/>
              <a:t>коммуникативно-личностной</a:t>
            </a:r>
            <a:r>
              <a:rPr lang="ru-RU" sz="2400" b="1" dirty="0" smtClean="0"/>
              <a:t>,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/>
              <a:t> познавательной</a:t>
            </a:r>
            <a:r>
              <a:rPr lang="ru-RU" sz="2400" b="1" dirty="0" smtClean="0"/>
              <a:t>,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/>
              <a:t> речевой, </a:t>
            </a:r>
            <a:endParaRPr lang="ru-RU" sz="2400" b="1" dirty="0" smtClean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/>
              <a:t>художественно-эстетической</a:t>
            </a:r>
            <a:r>
              <a:rPr lang="ru-RU" sz="2400" b="1" dirty="0" smtClean="0"/>
              <a:t>,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400" b="1" dirty="0"/>
              <a:t>физического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5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352928" cy="4873752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отражает </a:t>
            </a:r>
          </a:p>
          <a:p>
            <a:pPr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его профессиональной деятельности: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ребенка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первая: обучение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352928" cy="594928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должен: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Демонстрировать знание предмета и программы обучения.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планировать, проводить занятия (мероприятия),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анализировать их эффективность (самоанализ проведенного занятия).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Владеть формами и методами обучения,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выходящими за рамки занятий:  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экспериментирование, проектная деятельность и т.п.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(осваивать) и применять современные психолого-педагогические технологии,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основанные на знании законов развития личности и поведения в реальной и виртуальной среде.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 апробировать специальные подходы к обучению в целях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образовательный процесс всех обучающихся, в том числе с особыми потребностями в образовании: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проявивших выдающиеся способности; обучающихся, для которых русский язык не является родным; обучающихся с ограниченными возможностями здоровья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89369"/>
            <a:ext cx="7467600" cy="4320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вторая: воспитание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" y="1222632"/>
            <a:ext cx="7755632" cy="590465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должен: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Управлять учебными группами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целью вовлечения обучающихся в процесс обучения и воспитания, мотивируя их учебно-познавательную деятельность.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ценностный аспект учебного знания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информации, обеспечивать его понимание и переживание обучающимися.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проектировать и создавать ситуации и события, развивающие эмоционально-ценностную сферу ребенка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(культуру переживаний и ценностные ориентации ребенка).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воспитательную деятельность с учетом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культурных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различий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половозрастных и индивидуальных особенностей.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третья: развитие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94730"/>
            <a:ext cx="8352928" cy="619268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инструментария и методов диагностики и оценки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уровня и динамики развития ребенка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другими специалистами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консилиума.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стандартизированными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психодиагностики личностных характеристик и возрастных особенностей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 с синдромом дефицита внимания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др.), дети с ограниченными возможностями здоровья, дети с девиациями поведения, дети с зависимостью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образовательных результатов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формируемых в преподаваемом предмете предметных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метапредметныхкомпетенций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осуществление (совместно с психологом) мониторинга личностных характеристик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96944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3.2.1. Трудовая функция </a:t>
            </a: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реализации программ дошкольного образования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30985"/>
            <a:ext cx="8496944" cy="5445224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FontTx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действия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педагогического мониторинга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освоения детьми образовательной программы и анализ образовательной работы в группе детей раннего и/или дошкольного возраста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планировании и корректировке образовательных задач (совместно с психологом и другими специалистами) по результатам мониторинга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индивидуальных особенностей развития каждого ребенка раннего и/или дошкольного возраста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педагогических рекомендаций специалистов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(психолога, логопеда, дефектолога и др.) в работе с детьми, испытывающими трудности в освоении программы, а также с детьми с особыми образовательными потребностями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профессионально значимых компетенций, необходимых для решения образовательных задач развития детей раннего и дошкольного возраста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особенностей возрастных и индивидуальных особенностей их развития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 algn="ctr"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Трудовые действия (продолжение)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076" y="1436784"/>
            <a:ext cx="8352928" cy="5421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позитивного психологического климата в группе и условий для доброжелательных отношений между детьми, в том числе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</a:t>
            </a:r>
          </a:p>
          <a:p>
            <a:pPr>
              <a:spcBef>
                <a:spcPts val="0"/>
              </a:spcBef>
              <a:buClr>
                <a:srgbClr val="FF0000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использование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помощи и поддержка детской инициативы и самостоятельности в разных видах деятельности</a:t>
            </a:r>
          </a:p>
          <a:p>
            <a:pPr>
              <a:spcBef>
                <a:spcPts val="0"/>
              </a:spcBef>
              <a:buClr>
                <a:srgbClr val="FF0000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образовательного процесса на основе непосредственного общения с каждым ребенком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его особых образовательных потребностей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умения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7992888" cy="5421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средства анализа психолого-педагогического мониторинга,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позволяющие оценить результаты освоения детьми образовательных программ, степень сформированности у них качеств, необходимых для дальнейшего обучения и развития на следующих уровнях обучения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всеми видами развивающих деятельностей дошкольника (игровой, продуктивной, познавательно-исследовательской).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партнерское взаимодействие с родителями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 детей раннего и дошкольного возраста для решения образовательных задач, использовать методы и средства для их психолого-педагогического просвещения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ИКТ-компетентностями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необходимыми и достаточными для планирования, реализации и оценки образовательной работы с детьми раннего и дошкольного возраста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b="1" dirty="0" smtClean="0"/>
              <a:t>                </a:t>
            </a:r>
            <a:r>
              <a:rPr lang="ru-RU" b="1" dirty="0" smtClean="0">
                <a:solidFill>
                  <a:srgbClr val="FF0000"/>
                </a:solidFill>
              </a:rPr>
              <a:t>Необходимые знания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08912" cy="51331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Специфика дошкольного образования и особенностей организации работы с детьми раннего и дошкольного возраста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Основные психологические подходы: </a:t>
            </a:r>
            <a:r>
              <a:rPr lang="ru-RU" dirty="0" smtClean="0">
                <a:solidFill>
                  <a:srgbClr val="FF0000"/>
                </a:solidFill>
              </a:rPr>
              <a:t>культурно-исторический, </a:t>
            </a:r>
            <a:r>
              <a:rPr lang="ru-RU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dirty="0" smtClean="0">
                <a:solidFill>
                  <a:srgbClr val="FF0000"/>
                </a:solidFill>
              </a:rPr>
              <a:t> и личностный</a:t>
            </a:r>
            <a:r>
              <a:rPr lang="ru-RU" dirty="0" smtClean="0"/>
              <a:t>; основы дошкольной педагогики, включая классические системы дошкольного воспитания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Общие закономерности развития ребенка в раннем и дошкольном возрасте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Особенности становления и развития детских деятельностей в раннем и дошкольном возрасте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Основы теории физического, познавательного и личностного развития детей раннего и дошкольного возраста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Современные тенденции развития дошкольного образования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Управленческие риски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педагогических кадров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использования административного ресурса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комплекса условий, необходимых для качественного освоения педагогами новых профессиональных компетенций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разработанной процедуры объективной независимой аттестации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7972425" cy="5759450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ru-RU" sz="2500" b="1" dirty="0" smtClean="0">
                <a:latin typeface="Bookman Old Style" pitchFamily="18" charset="0"/>
              </a:rPr>
              <a:t>Федеральный закон «Об образовании в Российской Федерации» 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ru-RU" sz="2500" b="1" dirty="0" smtClean="0">
                <a:latin typeface="Bookman Old Style" pitchFamily="18" charset="0"/>
              </a:rPr>
              <a:t>	от 29 декабря 2012г. № 273-ФЗ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ru-RU" sz="2500" b="1" dirty="0" smtClean="0">
              <a:latin typeface="Bookman Old Style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ru-RU" sz="2500" b="1" dirty="0" smtClean="0">
                <a:latin typeface="Bookman Old Style" pitchFamily="18" charset="0"/>
              </a:rPr>
              <a:t>Федеральный государственный образовательный стандарт дошкольного образования – Приказ Мои науки РФ 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r>
              <a:rPr lang="ru-RU" sz="2500" b="1" dirty="0" smtClean="0">
                <a:latin typeface="Bookman Old Style" pitchFamily="18" charset="0"/>
              </a:rPr>
              <a:t>	от 17октября 2013 г. № 1155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</a:pPr>
            <a:endParaRPr lang="ru-RU" sz="2500" b="1" dirty="0" smtClean="0">
              <a:latin typeface="Bookman Old Style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ru-RU" sz="2500" b="1" dirty="0" smtClean="0">
                <a:latin typeface="Bookman Old Style" pitchFamily="18" charset="0"/>
              </a:rPr>
              <a:t>Профессиональный стандарт педагога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Ищем выход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467" y="1253077"/>
            <a:ext cx="8424936" cy="570924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пилотных площадок</a:t>
            </a:r>
          </a:p>
          <a:p>
            <a:pPr>
              <a:buClr>
                <a:srgbClr val="FF0000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пилотным площадкам: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профессионалов, владеющих передовыми педагогическими практиками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изменить содержание и технологии педагогической подготовки для обеспечения реализации нового профессионального стандарта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площадок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кадровых дефицитов и построение персонифицированной модели подготовки и переподготовки специалистов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418" y="893036"/>
            <a:ext cx="7931224" cy="6069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постоянному сетевому взаимодействию с аналогичными пилотными площадками и создание условий для дистанционного обучения педагогов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объединиться в ассоциацию университетов, вузов, центров повышения квалификации</a:t>
            </a:r>
          </a:p>
          <a:p>
            <a:pPr>
              <a:spcBef>
                <a:spcPts val="0"/>
              </a:spcBef>
              <a:buClr>
                <a:srgbClr val="FF0000"/>
              </a:buCl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разработке индикаторов оценки качества подготовки педагогов в соответствии с новым профессиональным стандартом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796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- это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2792" cy="5040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Скептический взгляд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940527"/>
            <a:ext cx="3970784" cy="4619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Антитеза творчества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Ограничитель свободы учителя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мелочной регламентации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тотального контроля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восстановления административно-командной системы управления образованием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6016" y="1052736"/>
            <a:ext cx="3888432" cy="50405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Конструктивная позиция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716016" y="1940527"/>
            <a:ext cx="3888433" cy="4619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реализации стратегии образования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повышения качества образования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Объективный измеритель квалификации учителя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Симбиоз ремесла и творчества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отбора педагогических кадров в учреждения образования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035" y="1336933"/>
            <a:ext cx="7096991" cy="223224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900370"/>
          </a:xfrm>
        </p:spPr>
        <p:txBody>
          <a:bodyPr/>
          <a:lstStyle/>
          <a:p>
            <a:endParaRPr lang="ru-RU" dirty="0" smtClean="0"/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стандарте учитываются:</a:t>
            </a:r>
          </a:p>
          <a:p>
            <a:pPr lvl="1"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потребности ребенка</a:t>
            </a:r>
          </a:p>
          <a:p>
            <a:pPr lvl="1"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освоения ребенком программы на разных этапах ее реализации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труда и социальной защиты Российской Федерации от 18 октября 2013 г. N 544н г. Москва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738" y="2171312"/>
            <a:ext cx="8280920" cy="50611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Утвердить прилагаемый профессиональный 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учитель)".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Установить, что профессиональный 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систем оплаты труда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2015 года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М.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Топилин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3489251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должен применяться руководителями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Clr>
                <a:srgbClr val="FF0000"/>
              </a:buClr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кадровой политики,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управлении персоналом,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обучения и аттестации работников,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трудовых договоров,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должностных инструкций,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систем оплаты труда с 1 января 2015 года. </a:t>
            </a:r>
          </a:p>
          <a:p>
            <a:pPr marL="0" indent="0">
              <a:buClr>
                <a:srgbClr val="FF0000"/>
              </a:buClr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075240" cy="6213304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наполнения профессионального стандарта учителя новыми компетенциями: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Clr>
                <a:srgbClr val="FF0000"/>
              </a:buClr>
              <a:buNone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одаренными учащимися.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в условиях реализации программ инклюзивного образования.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Преподавание русского языка учащимся, для которых он не является родным.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учащимися, имеющими проблемы в развитии. 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зависимыми, социально запущенными и социально уязвимыми учащимися, имеющими серьезные отклонения в поведении.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643182"/>
            <a:ext cx="7467600" cy="2000264"/>
          </a:xfrm>
        </p:spPr>
        <p:txBody>
          <a:bodyPr>
            <a:noAutofit/>
          </a:bodyPr>
          <a:lstStyle/>
          <a:p>
            <a:pPr lvl="1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применения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необходимую подготовку педагога для получения высоких результатов его труда.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необходимую осведомленность педагога о предъявляемых к нему требованиях.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вовлечению педагогов в решение задачи повышения качества образования.</a:t>
            </a:r>
          </a:p>
          <a:p>
            <a:pPr lvl="1" algn="ctr"/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643050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Сфера дошкольного, начального и общего среднего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0772" y="1422835"/>
            <a:ext cx="6347714" cy="3880773"/>
          </a:xfrm>
        </p:spPr>
        <p:txBody>
          <a:bodyPr/>
          <a:lstStyle/>
          <a:p>
            <a:endParaRPr lang="ru-RU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Стандарт выдвигает требования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личностным качествам педагога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неотделимым от его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как: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учить всех без исключения детей, вне зависимости от их склонностей, способностей, особенностей развития, ограниченных возможностей.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643998" cy="49590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+mn-lt"/>
                <a:ea typeface="Cambria Math" pitchFamily="18" charset="0"/>
              </a:rPr>
              <a:t>Специфика дошкольного возраста такова,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>что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Cambria Math" pitchFamily="18" charset="0"/>
              </a:rPr>
              <a:t>достижения детей дошкольного возраста определяются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  <a:ea typeface="Cambria Math" pitchFamily="18" charset="0"/>
              </a:rPr>
              <a:t>не 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Cambria Math" pitchFamily="18" charset="0"/>
              </a:rPr>
              <a:t>суммой конкретных знаний, умений и навыков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Cambria Math" pitchFamily="18" charset="0"/>
              </a:rPr>
              <a:t>, а совокупностью 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Cambria Math" pitchFamily="18" charset="0"/>
              </a:rPr>
              <a:t>личностных качеств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Cambria Math" pitchFamily="18" charset="0"/>
              </a:rPr>
              <a:t>, в том числе обеспечивающих психологическую готовность ребенка к школе.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>Стандарт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Cambria Math" pitchFamily="18" charset="0"/>
              </a:rPr>
              <a:t>требует обращения воспитателей и педагогов к новым формам работы с детьми, которые бы позволяли педагогам, образно говоря,</a:t>
            </a:r>
            <a:r>
              <a:rPr lang="ru-RU" sz="2000" b="1" dirty="0">
                <a:latin typeface="+mn-lt"/>
                <a:ea typeface="Cambria Math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Cambria Math" pitchFamily="18" charset="0"/>
              </a:rPr>
              <a:t>обучать дошкольников так, чтобы они об этом даже не догадывались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Cambria Math" pitchFamily="18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  <a:ea typeface="Cambria Math" pitchFamily="18" charset="0"/>
              </a:rPr>
              <a:t>а </a:t>
            </a:r>
            <a:r>
              <a:rPr lang="ru-RU" sz="2000" b="1" dirty="0">
                <a:solidFill>
                  <a:schemeClr val="tx1"/>
                </a:solidFill>
                <a:latin typeface="+mn-lt"/>
                <a:ea typeface="Cambria Math" pitchFamily="18" charset="0"/>
              </a:rPr>
              <a:t>взрослые могли измерить и оценить результаты своей деятельности и вовремя внести коррективы.</a:t>
            </a:r>
            <a:r>
              <a:rPr lang="ru-RU" sz="2400" b="1" dirty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Century Gothic" pitchFamily="34" charset="0"/>
              </a:rPr>
            </a:br>
            <a:endParaRPr lang="ru-RU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1258</Words>
  <Application>Microsoft Office PowerPoint</Application>
  <PresentationFormat>Экран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Bookman Old Style</vt:lpstr>
      <vt:lpstr>Cambria Math</vt:lpstr>
      <vt:lpstr>Century Gothic</vt:lpstr>
      <vt:lpstr>Times New Roman</vt:lpstr>
      <vt:lpstr>Trebuchet MS</vt:lpstr>
      <vt:lpstr>Wingdings</vt:lpstr>
      <vt:lpstr>Wingdings 3</vt:lpstr>
      <vt:lpstr>Грань</vt:lpstr>
      <vt:lpstr>В деле обучения и воспитания,  во всем школьном деле  ничего нельзя улучшить,  минуя голову учителя.     К.Д. Ушинский    Профессиональный стандарт педагога</vt:lpstr>
      <vt:lpstr>Презентация PowerPoint</vt:lpstr>
      <vt:lpstr> Общие положения:</vt:lpstr>
      <vt:lpstr>Приказ Министерства труда и социальной защиты Российской Федерации от 18 октября 2013 г. N 544н г. Москва</vt:lpstr>
      <vt:lpstr>Презентация PowerPoint</vt:lpstr>
      <vt:lpstr>Презентация PowerPoint</vt:lpstr>
      <vt:lpstr>Область применения</vt:lpstr>
      <vt:lpstr>Презентация PowerPoint</vt:lpstr>
      <vt:lpstr>Специфика дошкольного возраста такова,  что достижения детей дошкольного возраста определяются  не суммой конкретных знаний, умений и навыков, а совокупностью личностных качеств, в том числе обеспечивающих психологическую готовность ребенка к школе.   Стандарт требует обращения воспитателей и педагогов к новым формам работы с детьми, которые бы позволяли педагогам, образно говоря, обучать дошкольников так, чтобы они об этом даже не догадывались,  а взрослые могли измерить и оценить результаты своей деятельности и вовремя внести коррективы. </vt:lpstr>
      <vt:lpstr>Стандарт направлен на снижение образовательной нагрузки на детей. Решение задач развития детей будет происходить в пяти образовательных областях:  </vt:lpstr>
      <vt:lpstr>Презентация PowerPoint</vt:lpstr>
      <vt:lpstr>Часть первая: обучение </vt:lpstr>
      <vt:lpstr>Часть вторая: воспитание</vt:lpstr>
      <vt:lpstr>Часть третья: развитие  </vt:lpstr>
      <vt:lpstr>3.2.1. Трудовая функция  Педагогическая деятельность по реализации программ дошкольного образования   </vt:lpstr>
      <vt:lpstr>Трудовые действия (продолжение)</vt:lpstr>
      <vt:lpstr>Необходимые умения </vt:lpstr>
      <vt:lpstr>                Необходимые знания </vt:lpstr>
      <vt:lpstr>Управленческие риски</vt:lpstr>
      <vt:lpstr>Ищем выход</vt:lpstr>
      <vt:lpstr>Презентация PowerPoint</vt:lpstr>
      <vt:lpstr>Стандарт - это</vt:lpstr>
      <vt:lpstr>Спасибо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деле обучения и воспитания,  во всем школьном деле  ничего нельзя улучшить,  минуя голову учителя.     К.Д. Ушинский    Профессиональный стандарт педагога</dc:title>
  <dc:creator>МЕТОДИСТ</dc:creator>
  <cp:lastModifiedBy>Елена Горшкова</cp:lastModifiedBy>
  <cp:revision>6</cp:revision>
  <dcterms:modified xsi:type="dcterms:W3CDTF">2015-02-06T15:37:20Z</dcterms:modified>
</cp:coreProperties>
</file>