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6"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024E949A-34C4-4A63-A32B-EDE310217CD2}">
          <p14:sldIdLst>
            <p14:sldId id="256"/>
            <p14:sldId id="257"/>
            <p14:sldId id="258"/>
            <p14:sldId id="259"/>
          </p14:sldIdLst>
        </p14:section>
        <p14:section name="Раздел без заголовка" id="{18714C34-D1F7-4E31-9A4D-B58B1E6493EB}">
          <p14:sldIdLst>
            <p14:sldId id="260"/>
            <p14:sldId id="261"/>
            <p14:sldId id="262"/>
            <p14:sldId id="263"/>
            <p14:sldId id="265"/>
            <p14:sldId id="266"/>
            <p14:sldId id="267"/>
            <p14:sldId id="268"/>
            <p14:sldId id="269"/>
            <p14:sldId id="270"/>
            <p14:sldId id="271"/>
            <p14:sldId id="27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4" d="100"/>
          <a:sy n="34" d="100"/>
        </p:scale>
        <p:origin x="-1253"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BCBCDCD9-C30B-459B-BCEC-632B52F1E5E3}" type="datetimeFigureOut">
              <a:rPr lang="ru-RU" smtClean="0"/>
              <a:t>06.02.2015</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7E52492A-0BB1-473F-8AEA-79347392E818}"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CBCDCD9-C30B-459B-BCEC-632B52F1E5E3}" type="datetimeFigureOut">
              <a:rPr lang="ru-RU" smtClean="0"/>
              <a:t>06.02.2015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E52492A-0BB1-473F-8AEA-79347392E81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CBCDCD9-C30B-459B-BCEC-632B52F1E5E3}" type="datetimeFigureOut">
              <a:rPr lang="ru-RU" smtClean="0"/>
              <a:t>06.02.2015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E52492A-0BB1-473F-8AEA-79347392E81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CBCDCD9-C30B-459B-BCEC-632B52F1E5E3}" type="datetimeFigureOut">
              <a:rPr lang="ru-RU" smtClean="0"/>
              <a:t>06.02.2015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E52492A-0BB1-473F-8AEA-79347392E818}"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BCBCDCD9-C30B-459B-BCEC-632B52F1E5E3}" type="datetimeFigureOut">
              <a:rPr lang="ru-RU" smtClean="0"/>
              <a:t>06.02.2015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E52492A-0BB1-473F-8AEA-79347392E818}"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CBCDCD9-C30B-459B-BCEC-632B52F1E5E3}" type="datetimeFigureOut">
              <a:rPr lang="ru-RU" smtClean="0"/>
              <a:t>06.02.2015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E52492A-0BB1-473F-8AEA-79347392E818}"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BCBCDCD9-C30B-459B-BCEC-632B52F1E5E3}" type="datetimeFigureOut">
              <a:rPr lang="ru-RU" smtClean="0"/>
              <a:t>06.02.2015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E52492A-0BB1-473F-8AEA-79347392E818}"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BCBCDCD9-C30B-459B-BCEC-632B52F1E5E3}" type="datetimeFigureOut">
              <a:rPr lang="ru-RU" smtClean="0"/>
              <a:t>06.02.2015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E52492A-0BB1-473F-8AEA-79347392E81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BCDCD9-C30B-459B-BCEC-632B52F1E5E3}" type="datetimeFigureOut">
              <a:rPr lang="ru-RU" smtClean="0"/>
              <a:t>06.02.2015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E52492A-0BB1-473F-8AEA-79347392E81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CBCDCD9-C30B-459B-BCEC-632B52F1E5E3}" type="datetimeFigureOut">
              <a:rPr lang="ru-RU" smtClean="0"/>
              <a:t>06.02.2015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E52492A-0BB1-473F-8AEA-79347392E818}"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BCBCDCD9-C30B-459B-BCEC-632B52F1E5E3}" type="datetimeFigureOut">
              <a:rPr lang="ru-RU" smtClean="0"/>
              <a:t>06.02.2015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7E52492A-0BB1-473F-8AEA-79347392E818}" type="slidenum">
              <a:rPr lang="ru-RU" smtClean="0"/>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CBCDCD9-C30B-459B-BCEC-632B52F1E5E3}" type="datetimeFigureOut">
              <a:rPr lang="ru-RU" smtClean="0"/>
              <a:t>06.02.2015</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E52492A-0BB1-473F-8AEA-79347392E818}" type="slidenum">
              <a:rPr lang="ru-RU" smtClean="0"/>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03848" y="188640"/>
            <a:ext cx="5472608" cy="3168352"/>
          </a:xfrm>
        </p:spPr>
        <p:txBody>
          <a:bodyPr/>
          <a:lstStyle/>
          <a:p>
            <a:pPr algn="ctr"/>
            <a:r>
              <a:rPr lang="ru-RU" sz="3200" dirty="0"/>
              <a:t>Двигательная активность детей  средней </a:t>
            </a:r>
            <a:r>
              <a:rPr lang="ru-RU" sz="3200" dirty="0" smtClean="0"/>
              <a:t>группы           </a:t>
            </a:r>
            <a:r>
              <a:rPr lang="ru-RU" sz="3200" dirty="0"/>
              <a:t>как </a:t>
            </a:r>
            <a:r>
              <a:rPr lang="ru-RU" sz="3200" dirty="0" smtClean="0"/>
              <a:t> </a:t>
            </a:r>
            <a:r>
              <a:rPr lang="ru-RU" sz="3200" dirty="0"/>
              <a:t>способ реализации здорового образа жизни</a:t>
            </a:r>
            <a:br>
              <a:rPr lang="ru-RU" sz="3200" dirty="0"/>
            </a:br>
            <a:endParaRPr lang="ru-RU" sz="3200" dirty="0"/>
          </a:p>
        </p:txBody>
      </p:sp>
      <p:sp>
        <p:nvSpPr>
          <p:cNvPr id="3" name="Подзаголовок 2"/>
          <p:cNvSpPr>
            <a:spLocks noGrp="1"/>
          </p:cNvSpPr>
          <p:nvPr>
            <p:ph type="subTitle" idx="1"/>
          </p:nvPr>
        </p:nvSpPr>
        <p:spPr>
          <a:xfrm>
            <a:off x="3347864" y="3140968"/>
            <a:ext cx="5121356" cy="1500144"/>
          </a:xfrm>
        </p:spPr>
        <p:txBody>
          <a:bodyPr>
            <a:noAutofit/>
          </a:bodyPr>
          <a:lstStyle/>
          <a:p>
            <a:pPr algn="just"/>
            <a:r>
              <a:rPr lang="ru-RU" sz="1400" dirty="0"/>
              <a:t>Актуальность </a:t>
            </a:r>
            <a:r>
              <a:rPr lang="ru-RU" sz="1400" dirty="0" smtClean="0"/>
              <a:t>данной проблемы заключается в том ,что  здоровье </a:t>
            </a:r>
            <a:r>
              <a:rPr lang="ru-RU" sz="1400" dirty="0"/>
              <a:t>нации это одна из важнейших социальных и государственных проблем. Из больного или ослабленного ребенка не может вырасти здоровый взрослый, работоспособный, полноценный член </a:t>
            </a:r>
            <a:r>
              <a:rPr lang="ru-RU" sz="1400" dirty="0" smtClean="0"/>
              <a:t>общества. Из этого следует, что ослабленные </a:t>
            </a:r>
            <a:r>
              <a:rPr lang="ru-RU" sz="1400" dirty="0"/>
              <a:t>дети чаще болеют, хуже развиваются, как физически, так и умственно, трудно усваивают </a:t>
            </a:r>
            <a:r>
              <a:rPr lang="ru-RU" sz="1400" dirty="0" smtClean="0"/>
              <a:t>знания. Следовательно,  регулярные занятия </a:t>
            </a:r>
            <a:r>
              <a:rPr lang="ru-RU" sz="1400" dirty="0"/>
              <a:t>физической культурой </a:t>
            </a:r>
            <a:r>
              <a:rPr lang="ru-RU" sz="1400" dirty="0" smtClean="0"/>
              <a:t>способствуют </a:t>
            </a:r>
            <a:r>
              <a:rPr lang="ru-RU" sz="1400" dirty="0"/>
              <a:t>развитию функциональных систем организма, повышению его защитных свойств, а следовательно и улучшению здоровья. Таким образом, становится ясна важность развития у ребенка потребности к занятиям физической культурой.</a:t>
            </a:r>
          </a:p>
          <a:p>
            <a:pPr algn="ctr"/>
            <a:endParaRPr lang="ru-RU" sz="1200" dirty="0"/>
          </a:p>
          <a:p>
            <a:pPr algn="ctr"/>
            <a:endParaRPr lang="ru-RU" sz="2400" dirty="0"/>
          </a:p>
        </p:txBody>
      </p:sp>
    </p:spTree>
    <p:extLst>
      <p:ext uri="{BB962C8B-B14F-4D97-AF65-F5344CB8AC3E}">
        <p14:creationId xmlns:p14="http://schemas.microsoft.com/office/powerpoint/2010/main" val="272172056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31640" y="2204864"/>
            <a:ext cx="6120680" cy="2304256"/>
          </a:xfrm>
        </p:spPr>
        <p:txBody>
          <a:bodyPr>
            <a:normAutofit/>
          </a:bodyPr>
          <a:lstStyle/>
          <a:p>
            <a:pPr algn="ctr"/>
            <a:r>
              <a:rPr lang="ru-RU" sz="1800" dirty="0" smtClean="0">
                <a:solidFill>
                  <a:schemeClr val="tx1"/>
                </a:solidFill>
                <a:latin typeface="+mn-lt"/>
              </a:rPr>
              <a:t>. </a:t>
            </a:r>
            <a:endParaRPr lang="ru-RU" sz="1800" dirty="0">
              <a:solidFill>
                <a:schemeClr val="tx1"/>
              </a:solidFill>
              <a:latin typeface="+mn-lt"/>
            </a:endParaRPr>
          </a:p>
        </p:txBody>
      </p:sp>
      <p:sp>
        <p:nvSpPr>
          <p:cNvPr id="3" name="Подзаголовок 2"/>
          <p:cNvSpPr>
            <a:spLocks noGrp="1"/>
          </p:cNvSpPr>
          <p:nvPr>
            <p:ph type="subTitle" idx="1"/>
          </p:nvPr>
        </p:nvSpPr>
        <p:spPr>
          <a:xfrm>
            <a:off x="755576" y="836712"/>
            <a:ext cx="6984776" cy="1140104"/>
          </a:xfrm>
        </p:spPr>
        <p:txBody>
          <a:bodyPr>
            <a:noAutofit/>
          </a:bodyPr>
          <a:lstStyle/>
          <a:p>
            <a:pPr algn="just"/>
            <a:r>
              <a:rPr lang="ru-RU" sz="1800" dirty="0"/>
              <a:t>Третье место отводится самостоятельной двигательной деятельности, возникающей по инициативе детей. Самостоятельная двигательная деятельность организуется в разное время дня: утром до завтрака, между занятиями, после дневного сна и во время прогулок (утром и вечером). Во время самостоятельной двигательной деятельности активные действия детей должны чередоваться с более спокойными. Важно учитывать и индивидуальные особенности каждого ребёнка, его самочувствие. Для организации самостоятельной двигательной деятельности необходимо создать соответствующую физкультурно-игровую среду: позаботиться о достаточном для движений игровом пространстве (в помещении группы и на улице), о разнообразии и периодической сменяемости физкультурного оборудования и инвентаря. </a:t>
            </a:r>
          </a:p>
        </p:txBody>
      </p:sp>
    </p:spTree>
    <p:extLst>
      <p:ext uri="{BB962C8B-B14F-4D97-AF65-F5344CB8AC3E}">
        <p14:creationId xmlns:p14="http://schemas.microsoft.com/office/powerpoint/2010/main" val="29500177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67644" y="2204864"/>
            <a:ext cx="6120680" cy="2304256"/>
          </a:xfrm>
        </p:spPr>
        <p:txBody>
          <a:bodyPr>
            <a:normAutofit/>
          </a:bodyPr>
          <a:lstStyle/>
          <a:p>
            <a:pPr algn="ctr"/>
            <a:r>
              <a:rPr lang="ru-RU" sz="1800" dirty="0" smtClean="0">
                <a:solidFill>
                  <a:schemeClr val="tx1"/>
                </a:solidFill>
                <a:latin typeface="+mn-lt"/>
              </a:rPr>
              <a:t>. </a:t>
            </a:r>
            <a:endParaRPr lang="ru-RU" sz="1800" dirty="0">
              <a:solidFill>
                <a:schemeClr val="tx1"/>
              </a:solidFill>
              <a:latin typeface="+mn-lt"/>
            </a:endParaRPr>
          </a:p>
        </p:txBody>
      </p:sp>
      <p:sp>
        <p:nvSpPr>
          <p:cNvPr id="3" name="Подзаголовок 2"/>
          <p:cNvSpPr>
            <a:spLocks noGrp="1"/>
          </p:cNvSpPr>
          <p:nvPr>
            <p:ph type="subTitle" idx="1"/>
          </p:nvPr>
        </p:nvSpPr>
        <p:spPr>
          <a:xfrm>
            <a:off x="755576" y="836712"/>
            <a:ext cx="6984776" cy="1140104"/>
          </a:xfrm>
        </p:spPr>
        <p:txBody>
          <a:bodyPr>
            <a:noAutofit/>
          </a:bodyPr>
          <a:lstStyle/>
          <a:p>
            <a:pPr algn="just"/>
            <a:endParaRPr lang="ru-RU" sz="1800" dirty="0"/>
          </a:p>
        </p:txBody>
      </p:sp>
      <p:sp>
        <p:nvSpPr>
          <p:cNvPr id="4" name="Овал 3"/>
          <p:cNvSpPr/>
          <p:nvPr/>
        </p:nvSpPr>
        <p:spPr>
          <a:xfrm>
            <a:off x="2610697" y="404664"/>
            <a:ext cx="3888432"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Активный отдых</a:t>
            </a:r>
            <a:endParaRPr lang="ru-RU" dirty="0"/>
          </a:p>
        </p:txBody>
      </p:sp>
      <p:sp>
        <p:nvSpPr>
          <p:cNvPr id="5" name="Стрелка вниз 4"/>
          <p:cNvSpPr/>
          <p:nvPr/>
        </p:nvSpPr>
        <p:spPr>
          <a:xfrm>
            <a:off x="1806168" y="1196752"/>
            <a:ext cx="432048"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p:cNvSpPr/>
          <p:nvPr/>
        </p:nvSpPr>
        <p:spPr>
          <a:xfrm>
            <a:off x="978076" y="2153736"/>
            <a:ext cx="1656184"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Недели здоровья</a:t>
            </a:r>
            <a:endParaRPr lang="ru-RU" dirty="0"/>
          </a:p>
        </p:txBody>
      </p:sp>
      <p:sp>
        <p:nvSpPr>
          <p:cNvPr id="14" name="Стрелка вниз 13"/>
          <p:cNvSpPr/>
          <p:nvPr/>
        </p:nvSpPr>
        <p:spPr>
          <a:xfrm>
            <a:off x="3707904" y="1495157"/>
            <a:ext cx="432048"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Прямоугольник 14"/>
          <p:cNvSpPr/>
          <p:nvPr/>
        </p:nvSpPr>
        <p:spPr>
          <a:xfrm>
            <a:off x="2987824" y="2280485"/>
            <a:ext cx="1872208"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Физкультурный досуг</a:t>
            </a:r>
            <a:endParaRPr lang="ru-RU" dirty="0"/>
          </a:p>
        </p:txBody>
      </p:sp>
      <p:sp>
        <p:nvSpPr>
          <p:cNvPr id="18" name="Стрелка вниз 17"/>
          <p:cNvSpPr/>
          <p:nvPr/>
        </p:nvSpPr>
        <p:spPr>
          <a:xfrm>
            <a:off x="5194410" y="1493914"/>
            <a:ext cx="432048"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рямоугольник 19"/>
          <p:cNvSpPr/>
          <p:nvPr/>
        </p:nvSpPr>
        <p:spPr>
          <a:xfrm>
            <a:off x="5076056" y="2307645"/>
            <a:ext cx="1728192" cy="2528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Физкультурно-спортивные праздники:</a:t>
            </a:r>
          </a:p>
          <a:p>
            <a:pPr algn="just"/>
            <a:r>
              <a:rPr lang="ru-RU" dirty="0" smtClean="0"/>
              <a:t>-игры</a:t>
            </a:r>
          </a:p>
          <a:p>
            <a:pPr algn="just"/>
            <a:r>
              <a:rPr lang="ru-RU" dirty="0" smtClean="0"/>
              <a:t>-соревнования</a:t>
            </a:r>
          </a:p>
          <a:p>
            <a:pPr algn="just"/>
            <a:r>
              <a:rPr lang="ru-RU" dirty="0" smtClean="0"/>
              <a:t>-спартакиада</a:t>
            </a:r>
          </a:p>
          <a:p>
            <a:pPr algn="just"/>
            <a:r>
              <a:rPr lang="ru-RU" dirty="0" smtClean="0"/>
              <a:t>-спортивные секции</a:t>
            </a:r>
          </a:p>
          <a:p>
            <a:pPr algn="just"/>
            <a:endParaRPr lang="ru-RU" dirty="0"/>
          </a:p>
        </p:txBody>
      </p:sp>
      <p:sp>
        <p:nvSpPr>
          <p:cNvPr id="22" name="Стрелка вниз 21"/>
          <p:cNvSpPr/>
          <p:nvPr/>
        </p:nvSpPr>
        <p:spPr>
          <a:xfrm>
            <a:off x="7308304" y="1412776"/>
            <a:ext cx="504056"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Прямоугольник 22"/>
          <p:cNvSpPr/>
          <p:nvPr/>
        </p:nvSpPr>
        <p:spPr>
          <a:xfrm>
            <a:off x="7020272" y="2307645"/>
            <a:ext cx="2016224" cy="2304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Совместная физкультурно-оздоровительная </a:t>
            </a:r>
            <a:r>
              <a:rPr lang="ru-RU" dirty="0"/>
              <a:t>работа </a:t>
            </a:r>
            <a:endParaRPr lang="ru-RU" dirty="0" smtClean="0"/>
          </a:p>
          <a:p>
            <a:pPr algn="ctr"/>
            <a:r>
              <a:rPr lang="ru-RU" dirty="0" smtClean="0"/>
              <a:t>детского </a:t>
            </a:r>
            <a:r>
              <a:rPr lang="ru-RU" dirty="0"/>
              <a:t>сада и семьи</a:t>
            </a:r>
          </a:p>
        </p:txBody>
      </p:sp>
    </p:spTree>
    <p:extLst>
      <p:ext uri="{BB962C8B-B14F-4D97-AF65-F5344CB8AC3E}">
        <p14:creationId xmlns:p14="http://schemas.microsoft.com/office/powerpoint/2010/main" val="179673622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1000"/>
                                        <p:tgtEl>
                                          <p:spTgt spid="14"/>
                                        </p:tgtEl>
                                      </p:cBhvr>
                                    </p:animEffect>
                                    <p:anim calcmode="lin" valueType="num">
                                      <p:cBhvr>
                                        <p:cTn id="20" dur="1000" fill="hold"/>
                                        <p:tgtEl>
                                          <p:spTgt spid="14"/>
                                        </p:tgtEl>
                                        <p:attrNameLst>
                                          <p:attrName>ppt_x</p:attrName>
                                        </p:attrNameLst>
                                      </p:cBhvr>
                                      <p:tavLst>
                                        <p:tav tm="0">
                                          <p:val>
                                            <p:strVal val="#ppt_x"/>
                                          </p:val>
                                        </p:tav>
                                        <p:tav tm="100000">
                                          <p:val>
                                            <p:strVal val="#ppt_x"/>
                                          </p:val>
                                        </p:tav>
                                      </p:tavLst>
                                    </p:anim>
                                    <p:anim calcmode="lin" valueType="num">
                                      <p:cBhvr>
                                        <p:cTn id="2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fade">
                                      <p:cBhvr>
                                        <p:cTn id="33" dur="1000"/>
                                        <p:tgtEl>
                                          <p:spTgt spid="22"/>
                                        </p:tgtEl>
                                      </p:cBhvr>
                                    </p:animEffect>
                                    <p:anim calcmode="lin" valueType="num">
                                      <p:cBhvr>
                                        <p:cTn id="34" dur="1000" fill="hold"/>
                                        <p:tgtEl>
                                          <p:spTgt spid="22"/>
                                        </p:tgtEl>
                                        <p:attrNameLst>
                                          <p:attrName>ppt_x</p:attrName>
                                        </p:attrNameLst>
                                      </p:cBhvr>
                                      <p:tavLst>
                                        <p:tav tm="0">
                                          <p:val>
                                            <p:strVal val="#ppt_x"/>
                                          </p:val>
                                        </p:tav>
                                        <p:tav tm="100000">
                                          <p:val>
                                            <p:strVal val="#ppt_x"/>
                                          </p:val>
                                        </p:tav>
                                      </p:tavLst>
                                    </p:anim>
                                    <p:anim calcmode="lin" valueType="num">
                                      <p:cBhvr>
                                        <p:cTn id="35"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p:cTn id="40" dur="1000" fill="hold"/>
                                        <p:tgtEl>
                                          <p:spTgt spid="12"/>
                                        </p:tgtEl>
                                        <p:attrNameLst>
                                          <p:attrName>ppt_w</p:attrName>
                                        </p:attrNameLst>
                                      </p:cBhvr>
                                      <p:tavLst>
                                        <p:tav tm="0">
                                          <p:val>
                                            <p:fltVal val="0"/>
                                          </p:val>
                                        </p:tav>
                                        <p:tav tm="100000">
                                          <p:val>
                                            <p:strVal val="#ppt_w"/>
                                          </p:val>
                                        </p:tav>
                                      </p:tavLst>
                                    </p:anim>
                                    <p:anim calcmode="lin" valueType="num">
                                      <p:cBhvr>
                                        <p:cTn id="41" dur="1000" fill="hold"/>
                                        <p:tgtEl>
                                          <p:spTgt spid="12"/>
                                        </p:tgtEl>
                                        <p:attrNameLst>
                                          <p:attrName>ppt_h</p:attrName>
                                        </p:attrNameLst>
                                      </p:cBhvr>
                                      <p:tavLst>
                                        <p:tav tm="0">
                                          <p:val>
                                            <p:fltVal val="0"/>
                                          </p:val>
                                        </p:tav>
                                        <p:tav tm="100000">
                                          <p:val>
                                            <p:strVal val="#ppt_h"/>
                                          </p:val>
                                        </p:tav>
                                      </p:tavLst>
                                    </p:anim>
                                    <p:anim calcmode="lin" valueType="num">
                                      <p:cBhvr>
                                        <p:cTn id="42" dur="1000" fill="hold"/>
                                        <p:tgtEl>
                                          <p:spTgt spid="12"/>
                                        </p:tgtEl>
                                        <p:attrNameLst>
                                          <p:attrName>style.rotation</p:attrName>
                                        </p:attrNameLst>
                                      </p:cBhvr>
                                      <p:tavLst>
                                        <p:tav tm="0">
                                          <p:val>
                                            <p:fltVal val="90"/>
                                          </p:val>
                                        </p:tav>
                                        <p:tav tm="100000">
                                          <p:val>
                                            <p:fltVal val="0"/>
                                          </p:val>
                                        </p:tav>
                                      </p:tavLst>
                                    </p:anim>
                                    <p:animEffect transition="in" filter="fade">
                                      <p:cBhvr>
                                        <p:cTn id="43" dur="1000"/>
                                        <p:tgtEl>
                                          <p:spTgt spid="12"/>
                                        </p:tgtEl>
                                      </p:cBhvr>
                                    </p:animEffect>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anim calcmode="lin" valueType="num">
                                      <p:cBhvr>
                                        <p:cTn id="48" dur="1000" fill="hold"/>
                                        <p:tgtEl>
                                          <p:spTgt spid="15"/>
                                        </p:tgtEl>
                                        <p:attrNameLst>
                                          <p:attrName>ppt_w</p:attrName>
                                        </p:attrNameLst>
                                      </p:cBhvr>
                                      <p:tavLst>
                                        <p:tav tm="0">
                                          <p:val>
                                            <p:fltVal val="0"/>
                                          </p:val>
                                        </p:tav>
                                        <p:tav tm="100000">
                                          <p:val>
                                            <p:strVal val="#ppt_w"/>
                                          </p:val>
                                        </p:tav>
                                      </p:tavLst>
                                    </p:anim>
                                    <p:anim calcmode="lin" valueType="num">
                                      <p:cBhvr>
                                        <p:cTn id="49" dur="1000" fill="hold"/>
                                        <p:tgtEl>
                                          <p:spTgt spid="15"/>
                                        </p:tgtEl>
                                        <p:attrNameLst>
                                          <p:attrName>ppt_h</p:attrName>
                                        </p:attrNameLst>
                                      </p:cBhvr>
                                      <p:tavLst>
                                        <p:tav tm="0">
                                          <p:val>
                                            <p:fltVal val="0"/>
                                          </p:val>
                                        </p:tav>
                                        <p:tav tm="100000">
                                          <p:val>
                                            <p:strVal val="#ppt_h"/>
                                          </p:val>
                                        </p:tav>
                                      </p:tavLst>
                                    </p:anim>
                                    <p:anim calcmode="lin" valueType="num">
                                      <p:cBhvr>
                                        <p:cTn id="50" dur="1000" fill="hold"/>
                                        <p:tgtEl>
                                          <p:spTgt spid="15"/>
                                        </p:tgtEl>
                                        <p:attrNameLst>
                                          <p:attrName>style.rotation</p:attrName>
                                        </p:attrNameLst>
                                      </p:cBhvr>
                                      <p:tavLst>
                                        <p:tav tm="0">
                                          <p:val>
                                            <p:fltVal val="90"/>
                                          </p:val>
                                        </p:tav>
                                        <p:tav tm="100000">
                                          <p:val>
                                            <p:fltVal val="0"/>
                                          </p:val>
                                        </p:tav>
                                      </p:tavLst>
                                    </p:anim>
                                    <p:animEffect transition="in" filter="fade">
                                      <p:cBhvr>
                                        <p:cTn id="51" dur="1000"/>
                                        <p:tgtEl>
                                          <p:spTgt spid="15"/>
                                        </p:tgtEl>
                                      </p:cBhvr>
                                    </p:animEffect>
                                  </p:childTnLst>
                                </p:cTn>
                              </p:par>
                            </p:childTnLst>
                          </p:cTn>
                        </p:par>
                      </p:childTnLst>
                    </p:cTn>
                  </p:par>
                  <p:par>
                    <p:cTn id="52" fill="hold">
                      <p:stCondLst>
                        <p:cond delay="indefinite"/>
                      </p:stCondLst>
                      <p:childTnLst>
                        <p:par>
                          <p:cTn id="53" fill="hold">
                            <p:stCondLst>
                              <p:cond delay="0"/>
                            </p:stCondLst>
                            <p:childTnLst>
                              <p:par>
                                <p:cTn id="54" presetID="31" presetClass="entr" presetSubtype="0" fill="hold" grpId="0" nodeType="clickEffect">
                                  <p:stCondLst>
                                    <p:cond delay="0"/>
                                  </p:stCondLst>
                                  <p:childTnLst>
                                    <p:set>
                                      <p:cBhvr>
                                        <p:cTn id="55" dur="1" fill="hold">
                                          <p:stCondLst>
                                            <p:cond delay="0"/>
                                          </p:stCondLst>
                                        </p:cTn>
                                        <p:tgtEl>
                                          <p:spTgt spid="20"/>
                                        </p:tgtEl>
                                        <p:attrNameLst>
                                          <p:attrName>style.visibility</p:attrName>
                                        </p:attrNameLst>
                                      </p:cBhvr>
                                      <p:to>
                                        <p:strVal val="visible"/>
                                      </p:to>
                                    </p:set>
                                    <p:anim calcmode="lin" valueType="num">
                                      <p:cBhvr>
                                        <p:cTn id="56" dur="1000" fill="hold"/>
                                        <p:tgtEl>
                                          <p:spTgt spid="20"/>
                                        </p:tgtEl>
                                        <p:attrNameLst>
                                          <p:attrName>ppt_w</p:attrName>
                                        </p:attrNameLst>
                                      </p:cBhvr>
                                      <p:tavLst>
                                        <p:tav tm="0">
                                          <p:val>
                                            <p:fltVal val="0"/>
                                          </p:val>
                                        </p:tav>
                                        <p:tav tm="100000">
                                          <p:val>
                                            <p:strVal val="#ppt_w"/>
                                          </p:val>
                                        </p:tav>
                                      </p:tavLst>
                                    </p:anim>
                                    <p:anim calcmode="lin" valueType="num">
                                      <p:cBhvr>
                                        <p:cTn id="57" dur="1000" fill="hold"/>
                                        <p:tgtEl>
                                          <p:spTgt spid="20"/>
                                        </p:tgtEl>
                                        <p:attrNameLst>
                                          <p:attrName>ppt_h</p:attrName>
                                        </p:attrNameLst>
                                      </p:cBhvr>
                                      <p:tavLst>
                                        <p:tav tm="0">
                                          <p:val>
                                            <p:fltVal val="0"/>
                                          </p:val>
                                        </p:tav>
                                        <p:tav tm="100000">
                                          <p:val>
                                            <p:strVal val="#ppt_h"/>
                                          </p:val>
                                        </p:tav>
                                      </p:tavLst>
                                    </p:anim>
                                    <p:anim calcmode="lin" valueType="num">
                                      <p:cBhvr>
                                        <p:cTn id="58" dur="1000" fill="hold"/>
                                        <p:tgtEl>
                                          <p:spTgt spid="20"/>
                                        </p:tgtEl>
                                        <p:attrNameLst>
                                          <p:attrName>style.rotation</p:attrName>
                                        </p:attrNameLst>
                                      </p:cBhvr>
                                      <p:tavLst>
                                        <p:tav tm="0">
                                          <p:val>
                                            <p:fltVal val="90"/>
                                          </p:val>
                                        </p:tav>
                                        <p:tav tm="100000">
                                          <p:val>
                                            <p:fltVal val="0"/>
                                          </p:val>
                                        </p:tav>
                                      </p:tavLst>
                                    </p:anim>
                                    <p:animEffect transition="in" filter="fade">
                                      <p:cBhvr>
                                        <p:cTn id="59" dur="1000"/>
                                        <p:tgtEl>
                                          <p:spTgt spid="20"/>
                                        </p:tgtEl>
                                      </p:cBhvr>
                                    </p:animEffect>
                                  </p:childTnLst>
                                </p:cTn>
                              </p:par>
                            </p:childTnLst>
                          </p:cTn>
                        </p:par>
                      </p:childTnLst>
                    </p:cTn>
                  </p:par>
                  <p:par>
                    <p:cTn id="60" fill="hold">
                      <p:stCondLst>
                        <p:cond delay="indefinite"/>
                      </p:stCondLst>
                      <p:childTnLst>
                        <p:par>
                          <p:cTn id="61" fill="hold">
                            <p:stCondLst>
                              <p:cond delay="0"/>
                            </p:stCondLst>
                            <p:childTnLst>
                              <p:par>
                                <p:cTn id="62" presetID="31" presetClass="entr" presetSubtype="0" fill="hold" grpId="0" nodeType="clickEffect">
                                  <p:stCondLst>
                                    <p:cond delay="0"/>
                                  </p:stCondLst>
                                  <p:childTnLst>
                                    <p:set>
                                      <p:cBhvr>
                                        <p:cTn id="63" dur="1" fill="hold">
                                          <p:stCondLst>
                                            <p:cond delay="0"/>
                                          </p:stCondLst>
                                        </p:cTn>
                                        <p:tgtEl>
                                          <p:spTgt spid="23"/>
                                        </p:tgtEl>
                                        <p:attrNameLst>
                                          <p:attrName>style.visibility</p:attrName>
                                        </p:attrNameLst>
                                      </p:cBhvr>
                                      <p:to>
                                        <p:strVal val="visible"/>
                                      </p:to>
                                    </p:set>
                                    <p:anim calcmode="lin" valueType="num">
                                      <p:cBhvr>
                                        <p:cTn id="64" dur="1000" fill="hold"/>
                                        <p:tgtEl>
                                          <p:spTgt spid="23"/>
                                        </p:tgtEl>
                                        <p:attrNameLst>
                                          <p:attrName>ppt_w</p:attrName>
                                        </p:attrNameLst>
                                      </p:cBhvr>
                                      <p:tavLst>
                                        <p:tav tm="0">
                                          <p:val>
                                            <p:fltVal val="0"/>
                                          </p:val>
                                        </p:tav>
                                        <p:tav tm="100000">
                                          <p:val>
                                            <p:strVal val="#ppt_w"/>
                                          </p:val>
                                        </p:tav>
                                      </p:tavLst>
                                    </p:anim>
                                    <p:anim calcmode="lin" valueType="num">
                                      <p:cBhvr>
                                        <p:cTn id="65" dur="1000" fill="hold"/>
                                        <p:tgtEl>
                                          <p:spTgt spid="23"/>
                                        </p:tgtEl>
                                        <p:attrNameLst>
                                          <p:attrName>ppt_h</p:attrName>
                                        </p:attrNameLst>
                                      </p:cBhvr>
                                      <p:tavLst>
                                        <p:tav tm="0">
                                          <p:val>
                                            <p:fltVal val="0"/>
                                          </p:val>
                                        </p:tav>
                                        <p:tav tm="100000">
                                          <p:val>
                                            <p:strVal val="#ppt_h"/>
                                          </p:val>
                                        </p:tav>
                                      </p:tavLst>
                                    </p:anim>
                                    <p:anim calcmode="lin" valueType="num">
                                      <p:cBhvr>
                                        <p:cTn id="66" dur="1000" fill="hold"/>
                                        <p:tgtEl>
                                          <p:spTgt spid="23"/>
                                        </p:tgtEl>
                                        <p:attrNameLst>
                                          <p:attrName>style.rotation</p:attrName>
                                        </p:attrNameLst>
                                      </p:cBhvr>
                                      <p:tavLst>
                                        <p:tav tm="0">
                                          <p:val>
                                            <p:fltVal val="90"/>
                                          </p:val>
                                        </p:tav>
                                        <p:tav tm="100000">
                                          <p:val>
                                            <p:fltVal val="0"/>
                                          </p:val>
                                        </p:tav>
                                      </p:tavLst>
                                    </p:anim>
                                    <p:animEffect transition="in" filter="fade">
                                      <p:cBhvr>
                                        <p:cTn id="67"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2" grpId="0" animBg="1"/>
      <p:bldP spid="14" grpId="0" animBg="1"/>
      <p:bldP spid="15" grpId="0" animBg="1"/>
      <p:bldP spid="18" grpId="0" animBg="1"/>
      <p:bldP spid="20" grpId="0" animBg="1"/>
      <p:bldP spid="22" grpId="0" animBg="1"/>
      <p:bldP spid="2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55576" y="836712"/>
            <a:ext cx="6984776" cy="1140104"/>
          </a:xfrm>
        </p:spPr>
        <p:txBody>
          <a:bodyPr>
            <a:noAutofit/>
          </a:bodyPr>
          <a:lstStyle/>
          <a:p>
            <a:pPr algn="ctr"/>
            <a:r>
              <a:rPr lang="ru-RU" sz="2400" dirty="0" smtClean="0"/>
              <a:t>«Без </a:t>
            </a:r>
            <a:r>
              <a:rPr lang="ru-RU" sz="2400" dirty="0"/>
              <a:t>хороших родителей – нет хорошего </a:t>
            </a:r>
            <a:r>
              <a:rPr lang="ru-RU" sz="2400" dirty="0" smtClean="0"/>
              <a:t>воспитания»</a:t>
            </a:r>
            <a:endParaRPr lang="ru-RU" sz="2400" dirty="0"/>
          </a:p>
          <a:p>
            <a:pPr algn="ctr"/>
            <a:r>
              <a:rPr lang="ru-RU" sz="1800" dirty="0"/>
              <a:t>	</a:t>
            </a:r>
          </a:p>
          <a:p>
            <a:pPr algn="ctr"/>
            <a:r>
              <a:rPr lang="ru-RU" sz="1800" dirty="0"/>
              <a:t>Важной задачей </a:t>
            </a:r>
            <a:r>
              <a:rPr lang="ru-RU" sz="1800" dirty="0" smtClean="0"/>
              <a:t>нашей работы считаем </a:t>
            </a:r>
            <a:r>
              <a:rPr lang="ru-RU" sz="1800" dirty="0"/>
              <a:t>организацию сотрудничества с родителями </a:t>
            </a:r>
            <a:r>
              <a:rPr lang="ru-RU" sz="1800" dirty="0" smtClean="0"/>
              <a:t>в </a:t>
            </a:r>
            <a:r>
              <a:rPr lang="ru-RU" sz="1800" dirty="0"/>
              <a:t>вопросах </a:t>
            </a:r>
            <a:r>
              <a:rPr lang="ru-RU" sz="1800" dirty="0" smtClean="0"/>
              <a:t>развития </a:t>
            </a:r>
            <a:r>
              <a:rPr lang="ru-RU" sz="1800" dirty="0"/>
              <a:t>двигательной активности детей, которую осуществляю по нескольким направлениям:</a:t>
            </a:r>
          </a:p>
          <a:p>
            <a:pPr algn="ctr"/>
            <a:r>
              <a:rPr lang="ru-RU" sz="1800" dirty="0" smtClean="0"/>
              <a:t>      •</a:t>
            </a:r>
            <a:r>
              <a:rPr lang="ru-RU" sz="1800" dirty="0"/>
              <a:t>	информационное просвещение родителей посредством проведения консультаций и практикумов, информации в </a:t>
            </a:r>
            <a:r>
              <a:rPr lang="ru-RU" sz="1800" dirty="0" smtClean="0"/>
              <a:t>родительских </a:t>
            </a:r>
            <a:r>
              <a:rPr lang="ru-RU" sz="1800" dirty="0"/>
              <a:t>уголках;</a:t>
            </a:r>
          </a:p>
          <a:p>
            <a:pPr algn="ctr"/>
            <a:r>
              <a:rPr lang="ru-RU" sz="1800" dirty="0"/>
              <a:t>•	проведение развлечений и праздников с участием родителей </a:t>
            </a:r>
            <a:r>
              <a:rPr lang="ru-RU" sz="1800" dirty="0" smtClean="0"/>
              <a:t>(«Путешествие в страну </a:t>
            </a:r>
            <a:r>
              <a:rPr lang="ru-RU" sz="1800" dirty="0" err="1" smtClean="0"/>
              <a:t>Физкультурию</a:t>
            </a:r>
            <a:r>
              <a:rPr lang="ru-RU" sz="1800" dirty="0" smtClean="0"/>
              <a:t>», </a:t>
            </a:r>
            <a:r>
              <a:rPr lang="ru-RU" sz="1800" dirty="0"/>
              <a:t>«Мама, папа, я – спортивная </a:t>
            </a:r>
            <a:r>
              <a:rPr lang="ru-RU" sz="1800" dirty="0" smtClean="0"/>
              <a:t>семья» и др.);</a:t>
            </a:r>
            <a:endParaRPr lang="ru-RU" sz="1800" dirty="0"/>
          </a:p>
          <a:p>
            <a:pPr algn="ctr"/>
            <a:r>
              <a:rPr lang="ru-RU" sz="1800" dirty="0"/>
              <a:t>•	анкетирование родителей с целью выявления их запросов, удовлетворённости результатами совместной работы детского сада и семьи по развитию двигательной активности детей и эффективности проведённых мероприятий. </a:t>
            </a:r>
          </a:p>
          <a:p>
            <a:pPr algn="ctr"/>
            <a:endParaRPr lang="ru-RU" sz="1800" dirty="0"/>
          </a:p>
        </p:txBody>
      </p:sp>
      <p:sp>
        <p:nvSpPr>
          <p:cNvPr id="6" name="Заголовок 5"/>
          <p:cNvSpPr>
            <a:spLocks noGrp="1"/>
          </p:cNvSpPr>
          <p:nvPr>
            <p:ph type="ctrTitle"/>
          </p:nvPr>
        </p:nvSpPr>
        <p:spPr>
          <a:xfrm flipH="1">
            <a:off x="395536" y="836712"/>
            <a:ext cx="8784976" cy="5472608"/>
          </a:xfrm>
        </p:spPr>
        <p:txBody>
          <a:bodyPr>
            <a:normAutofit/>
          </a:bodyPr>
          <a:lstStyle/>
          <a:p>
            <a:endParaRPr lang="ru-RU" dirty="0"/>
          </a:p>
        </p:txBody>
      </p:sp>
    </p:spTree>
    <p:extLst>
      <p:ext uri="{BB962C8B-B14F-4D97-AF65-F5344CB8AC3E}">
        <p14:creationId xmlns:p14="http://schemas.microsoft.com/office/powerpoint/2010/main" val="27253384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55576" y="836712"/>
            <a:ext cx="6984776" cy="1140104"/>
          </a:xfrm>
        </p:spPr>
        <p:txBody>
          <a:bodyPr>
            <a:noAutofit/>
          </a:bodyPr>
          <a:lstStyle/>
          <a:p>
            <a:pPr algn="ctr"/>
            <a:r>
              <a:rPr lang="ru-RU" sz="2800" dirty="0" smtClean="0"/>
              <a:t>Физкультурный досуг </a:t>
            </a:r>
          </a:p>
          <a:p>
            <a:pPr algn="ctr"/>
            <a:r>
              <a:rPr lang="ru-RU" sz="2800" dirty="0" smtClean="0"/>
              <a:t>«Путешествие в страну </a:t>
            </a:r>
            <a:r>
              <a:rPr lang="ru-RU" sz="2800" dirty="0" err="1" smtClean="0"/>
              <a:t>Физкультурию</a:t>
            </a:r>
            <a:r>
              <a:rPr lang="ru-RU" sz="2800" dirty="0" smtClean="0"/>
              <a:t>»</a:t>
            </a:r>
            <a:endParaRPr lang="ru-RU" sz="2800" dirty="0"/>
          </a:p>
        </p:txBody>
      </p:sp>
      <p:sp>
        <p:nvSpPr>
          <p:cNvPr id="2" name="Прямоугольник 1"/>
          <p:cNvSpPr/>
          <p:nvPr/>
        </p:nvSpPr>
        <p:spPr>
          <a:xfrm>
            <a:off x="971600" y="2060848"/>
            <a:ext cx="7056784" cy="3693319"/>
          </a:xfrm>
          <a:prstGeom prst="rect">
            <a:avLst/>
          </a:prstGeom>
        </p:spPr>
        <p:txBody>
          <a:bodyPr wrap="square">
            <a:spAutoFit/>
          </a:bodyPr>
          <a:lstStyle/>
          <a:p>
            <a:r>
              <a:rPr lang="ru-RU" b="1" dirty="0"/>
              <a:t>Цели:</a:t>
            </a:r>
          </a:p>
          <a:p>
            <a:r>
              <a:rPr lang="ru-RU" b="1" dirty="0" smtClean="0"/>
              <a:t>•Формирование  </a:t>
            </a:r>
            <a:r>
              <a:rPr lang="ru-RU" b="1" dirty="0"/>
              <a:t>у детей интереса  к физической культуре и спорту,</a:t>
            </a:r>
          </a:p>
          <a:p>
            <a:r>
              <a:rPr lang="ru-RU" b="1" dirty="0" smtClean="0"/>
              <a:t>•привлечение  </a:t>
            </a:r>
            <a:r>
              <a:rPr lang="ru-RU" b="1" dirty="0"/>
              <a:t>внимания к здоровому образу жизни, как к наиболее эффективном средству профилактики заболеваний и укрепления здоровья;</a:t>
            </a:r>
          </a:p>
          <a:p>
            <a:r>
              <a:rPr lang="ru-RU" b="1" dirty="0" smtClean="0"/>
              <a:t>•развитие  </a:t>
            </a:r>
            <a:r>
              <a:rPr lang="ru-RU" b="1" dirty="0"/>
              <a:t>физических  качеств: выносливость, быстрота, сила;</a:t>
            </a:r>
          </a:p>
          <a:p>
            <a:r>
              <a:rPr lang="ru-RU" b="1" dirty="0" smtClean="0"/>
              <a:t>•осуществлять </a:t>
            </a:r>
            <a:r>
              <a:rPr lang="ru-RU" b="1" dirty="0"/>
              <a:t>взаимосвязь по физическому воспитанию детей между       </a:t>
            </a:r>
            <a:r>
              <a:rPr lang="ru-RU" b="1" dirty="0" smtClean="0"/>
              <a:t> </a:t>
            </a:r>
            <a:r>
              <a:rPr lang="ru-RU" b="1" dirty="0"/>
              <a:t>детским садом и семьей;</a:t>
            </a:r>
          </a:p>
          <a:p>
            <a:r>
              <a:rPr lang="ru-RU" b="1" dirty="0" smtClean="0"/>
              <a:t>• развитие  </a:t>
            </a:r>
            <a:r>
              <a:rPr lang="ru-RU" b="1" dirty="0"/>
              <a:t>двигательной  активности, памяти, внимания, мышление;</a:t>
            </a:r>
          </a:p>
          <a:p>
            <a:r>
              <a:rPr lang="ru-RU" b="1" dirty="0" smtClean="0"/>
              <a:t>• создание  </a:t>
            </a:r>
            <a:r>
              <a:rPr lang="ru-RU" b="1" dirty="0"/>
              <a:t>у детей бодрого  настроения. </a:t>
            </a:r>
          </a:p>
        </p:txBody>
      </p:sp>
    </p:spTree>
    <p:extLst>
      <p:ext uri="{BB962C8B-B14F-4D97-AF65-F5344CB8AC3E}">
        <p14:creationId xmlns:p14="http://schemas.microsoft.com/office/powerpoint/2010/main" val="34221174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
                                            <p:txEl>
                                              <p:pRg st="0" end="0"/>
                                            </p:txEl>
                                          </p:spTgt>
                                        </p:tgtEl>
                                        <p:attrNameLst>
                                          <p:attrName>style.visibility</p:attrName>
                                        </p:attrNameLst>
                                      </p:cBhvr>
                                      <p:to>
                                        <p:strVal val="visible"/>
                                      </p:to>
                                    </p:set>
                                    <p:animEffect transition="in" filter="fade">
                                      <p:cBhvr>
                                        <p:cTn id="23" dur="500"/>
                                        <p:tgtEl>
                                          <p:spTgt spid="2">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1" end="1"/>
                                            </p:txEl>
                                          </p:spTgt>
                                        </p:tgtEl>
                                        <p:attrNameLst>
                                          <p:attrName>style.visibility</p:attrName>
                                        </p:attrNameLst>
                                      </p:cBhvr>
                                      <p:to>
                                        <p:strVal val="visible"/>
                                      </p:to>
                                    </p:set>
                                    <p:animEffect transition="in" filter="fade">
                                      <p:cBhvr>
                                        <p:cTn id="28" dur="1000"/>
                                        <p:tgtEl>
                                          <p:spTgt spid="2">
                                            <p:txEl>
                                              <p:pRg st="1" end="1"/>
                                            </p:txEl>
                                          </p:spTgt>
                                        </p:tgtEl>
                                      </p:cBhvr>
                                    </p:animEffect>
                                    <p:anim calcmode="lin" valueType="num">
                                      <p:cBhvr>
                                        <p:cTn id="29"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
                                            <p:txEl>
                                              <p:pRg st="2" end="2"/>
                                            </p:txEl>
                                          </p:spTgt>
                                        </p:tgtEl>
                                        <p:attrNameLst>
                                          <p:attrName>style.visibility</p:attrName>
                                        </p:attrNameLst>
                                      </p:cBhvr>
                                      <p:to>
                                        <p:strVal val="visible"/>
                                      </p:to>
                                    </p:set>
                                    <p:animEffect transition="in" filter="fade">
                                      <p:cBhvr>
                                        <p:cTn id="35" dur="500"/>
                                        <p:tgtEl>
                                          <p:spTgt spid="2">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
                                            <p:txEl>
                                              <p:pRg st="3" end="3"/>
                                            </p:txEl>
                                          </p:spTgt>
                                        </p:tgtEl>
                                        <p:attrNameLst>
                                          <p:attrName>style.visibility</p:attrName>
                                        </p:attrNameLst>
                                      </p:cBhvr>
                                      <p:to>
                                        <p:strVal val="visible"/>
                                      </p:to>
                                    </p:set>
                                    <p:animEffect transition="in" filter="fade">
                                      <p:cBhvr>
                                        <p:cTn id="40" dur="500"/>
                                        <p:tgtEl>
                                          <p:spTgt spid="2">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2">
                                            <p:txEl>
                                              <p:pRg st="4" end="4"/>
                                            </p:txEl>
                                          </p:spTgt>
                                        </p:tgtEl>
                                        <p:attrNameLst>
                                          <p:attrName>style.visibility</p:attrName>
                                        </p:attrNameLst>
                                      </p:cBhvr>
                                      <p:to>
                                        <p:strVal val="visible"/>
                                      </p:to>
                                    </p:set>
                                    <p:animEffect transition="in" filter="fade">
                                      <p:cBhvr>
                                        <p:cTn id="45" dur="500"/>
                                        <p:tgtEl>
                                          <p:spTgt spid="2">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2">
                                            <p:txEl>
                                              <p:pRg st="5" end="5"/>
                                            </p:txEl>
                                          </p:spTgt>
                                        </p:tgtEl>
                                        <p:attrNameLst>
                                          <p:attrName>style.visibility</p:attrName>
                                        </p:attrNameLst>
                                      </p:cBhvr>
                                      <p:to>
                                        <p:strVal val="visible"/>
                                      </p:to>
                                    </p:set>
                                    <p:animEffect transition="in" filter="fade">
                                      <p:cBhvr>
                                        <p:cTn id="50" dur="500"/>
                                        <p:tgtEl>
                                          <p:spTgt spid="2">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2">
                                            <p:txEl>
                                              <p:pRg st="6" end="6"/>
                                            </p:txEl>
                                          </p:spTgt>
                                        </p:tgtEl>
                                        <p:attrNameLst>
                                          <p:attrName>style.visibility</p:attrName>
                                        </p:attrNameLst>
                                      </p:cBhvr>
                                      <p:to>
                                        <p:strVal val="visible"/>
                                      </p:to>
                                    </p:set>
                                    <p:animEffect transition="in" filter="fade">
                                      <p:cBhvr>
                                        <p:cTn id="5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83568" y="764704"/>
            <a:ext cx="6984776" cy="1140104"/>
          </a:xfrm>
        </p:spPr>
        <p:txBody>
          <a:bodyPr>
            <a:noAutofit/>
          </a:bodyPr>
          <a:lstStyle/>
          <a:p>
            <a:pPr algn="just"/>
            <a:r>
              <a:rPr lang="ru-RU" sz="2400" b="1" dirty="0"/>
              <a:t>Задачи:</a:t>
            </a:r>
          </a:p>
          <a:p>
            <a:pPr algn="just"/>
            <a:r>
              <a:rPr lang="ru-RU" sz="2400" dirty="0"/>
              <a:t>•	</a:t>
            </a:r>
            <a:r>
              <a:rPr lang="ru-RU" sz="2400" b="1" dirty="0"/>
              <a:t>Образовательная: </a:t>
            </a:r>
            <a:r>
              <a:rPr lang="ru-RU" sz="2400" dirty="0"/>
              <a:t>повторить времена года, вспомнить формы и цвета предметов, развивать устную речь  путем заучивания стихотворений и рифмовок, расширять словарный запас детей, повторить гигиенические навыки;</a:t>
            </a:r>
          </a:p>
          <a:p>
            <a:pPr algn="just"/>
            <a:r>
              <a:rPr lang="ru-RU" sz="2400" dirty="0"/>
              <a:t>•	</a:t>
            </a:r>
            <a:r>
              <a:rPr lang="ru-RU" sz="2400" b="1" dirty="0"/>
              <a:t>Развивающая</a:t>
            </a:r>
            <a:r>
              <a:rPr lang="ru-RU" sz="2400" dirty="0"/>
              <a:t>: развивать двигательные качества : силу, быстроту, выносливость, гибкость, координацию; развитие общей, мелкой моторики;</a:t>
            </a:r>
          </a:p>
          <a:p>
            <a:pPr algn="just"/>
            <a:r>
              <a:rPr lang="ru-RU" sz="2400" dirty="0"/>
              <a:t>•	</a:t>
            </a:r>
            <a:r>
              <a:rPr lang="ru-RU" sz="2400" b="1" dirty="0"/>
              <a:t>Воспитательная</a:t>
            </a:r>
            <a:r>
              <a:rPr lang="ru-RU" sz="2400" dirty="0"/>
              <a:t>: воспитывать дружелюбие, стремление к взаимовыручке</a:t>
            </a:r>
            <a:r>
              <a:rPr lang="ru-RU" sz="2800" dirty="0"/>
              <a:t>.</a:t>
            </a:r>
          </a:p>
        </p:txBody>
      </p:sp>
    </p:spTree>
    <p:extLst>
      <p:ext uri="{BB962C8B-B14F-4D97-AF65-F5344CB8AC3E}">
        <p14:creationId xmlns:p14="http://schemas.microsoft.com/office/powerpoint/2010/main" val="108775704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827584" y="332656"/>
            <a:ext cx="6984776" cy="1860184"/>
          </a:xfrm>
        </p:spPr>
        <p:txBody>
          <a:bodyPr>
            <a:noAutofit/>
          </a:bodyPr>
          <a:lstStyle/>
          <a:p>
            <a:pPr algn="just"/>
            <a:r>
              <a:rPr lang="ru-RU" sz="2800" dirty="0" smtClean="0"/>
              <a:t>Интеграция </a:t>
            </a:r>
            <a:r>
              <a:rPr lang="ru-RU" sz="2800" dirty="0"/>
              <a:t>образовательных областей: </a:t>
            </a:r>
          </a:p>
          <a:p>
            <a:pPr algn="just"/>
            <a:endParaRPr lang="ru-RU" sz="2800" dirty="0" smtClean="0"/>
          </a:p>
          <a:p>
            <a:pPr algn="just"/>
            <a:r>
              <a:rPr lang="ru-RU" sz="2800" dirty="0" smtClean="0"/>
              <a:t>•</a:t>
            </a:r>
            <a:r>
              <a:rPr lang="ru-RU" sz="2800" dirty="0"/>
              <a:t>	« Физическое развитие», </a:t>
            </a:r>
          </a:p>
          <a:p>
            <a:pPr algn="just"/>
            <a:endParaRPr lang="ru-RU" sz="2800" dirty="0" smtClean="0"/>
          </a:p>
          <a:p>
            <a:pPr algn="just"/>
            <a:r>
              <a:rPr lang="ru-RU" sz="2800" dirty="0" smtClean="0"/>
              <a:t>•</a:t>
            </a:r>
            <a:r>
              <a:rPr lang="ru-RU" sz="2800" dirty="0"/>
              <a:t>	«Здоровье», </a:t>
            </a:r>
          </a:p>
          <a:p>
            <a:pPr algn="just"/>
            <a:endParaRPr lang="ru-RU" sz="2800" dirty="0" smtClean="0"/>
          </a:p>
          <a:p>
            <a:pPr algn="just"/>
            <a:r>
              <a:rPr lang="ru-RU" sz="2800" dirty="0" smtClean="0"/>
              <a:t>•</a:t>
            </a:r>
            <a:r>
              <a:rPr lang="ru-RU" sz="2800" dirty="0"/>
              <a:t>	«Речевое развитие»,  </a:t>
            </a:r>
          </a:p>
          <a:p>
            <a:pPr algn="just"/>
            <a:endParaRPr lang="ru-RU" sz="2800" dirty="0" smtClean="0"/>
          </a:p>
          <a:p>
            <a:pPr algn="just"/>
            <a:r>
              <a:rPr lang="ru-RU" sz="2800" dirty="0" smtClean="0"/>
              <a:t>•</a:t>
            </a:r>
            <a:r>
              <a:rPr lang="ru-RU" sz="2800" dirty="0"/>
              <a:t>	«Познавательное развитие», </a:t>
            </a:r>
          </a:p>
          <a:p>
            <a:pPr algn="just"/>
            <a:endParaRPr lang="ru-RU" sz="2800" dirty="0" smtClean="0"/>
          </a:p>
          <a:p>
            <a:pPr algn="just"/>
            <a:r>
              <a:rPr lang="ru-RU" sz="2800" dirty="0" smtClean="0"/>
              <a:t>•</a:t>
            </a:r>
            <a:r>
              <a:rPr lang="ru-RU" sz="2800" dirty="0"/>
              <a:t>	«Худ.- эстетическое развитие».</a:t>
            </a:r>
          </a:p>
          <a:p>
            <a:pPr algn="just"/>
            <a:endParaRPr lang="ru-RU" sz="2800" dirty="0"/>
          </a:p>
        </p:txBody>
      </p:sp>
    </p:spTree>
    <p:extLst>
      <p:ext uri="{BB962C8B-B14F-4D97-AF65-F5344CB8AC3E}">
        <p14:creationId xmlns:p14="http://schemas.microsoft.com/office/powerpoint/2010/main" val="361582577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1000"/>
                                        <p:tgtEl>
                                          <p:spTgt spid="3">
                                            <p:txEl>
                                              <p:pRg st="10" end="10"/>
                                            </p:txEl>
                                          </p:spTgt>
                                        </p:tgtEl>
                                      </p:cBhvr>
                                    </p:animEffect>
                                    <p:anim calcmode="lin" valueType="num">
                                      <p:cBhvr>
                                        <p:cTn id="4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115616" y="2420888"/>
            <a:ext cx="6984776" cy="1860184"/>
          </a:xfrm>
        </p:spPr>
        <p:txBody>
          <a:bodyPr>
            <a:noAutofit/>
          </a:bodyPr>
          <a:lstStyle/>
          <a:p>
            <a:pPr algn="just"/>
            <a:endParaRPr lang="ru-RU" sz="2800" dirty="0" smtClean="0"/>
          </a:p>
          <a:p>
            <a:pPr algn="just"/>
            <a:r>
              <a:rPr lang="ru-RU" sz="2800" dirty="0" smtClean="0"/>
              <a:t>                 Спасибо за внимание!</a:t>
            </a:r>
            <a:endParaRPr lang="ru-RU" sz="2800" dirty="0"/>
          </a:p>
          <a:p>
            <a:pPr algn="just"/>
            <a:endParaRPr lang="ru-RU" sz="2800" dirty="0" smtClean="0"/>
          </a:p>
          <a:p>
            <a:pPr algn="just"/>
            <a:endParaRPr lang="ru-RU" sz="2800" dirty="0"/>
          </a:p>
          <a:p>
            <a:pPr algn="just"/>
            <a:r>
              <a:rPr lang="ru-RU" sz="2800" dirty="0" smtClean="0"/>
              <a:t>                 </a:t>
            </a:r>
          </a:p>
        </p:txBody>
      </p:sp>
    </p:spTree>
    <p:extLst>
      <p:ext uri="{BB962C8B-B14F-4D97-AF65-F5344CB8AC3E}">
        <p14:creationId xmlns:p14="http://schemas.microsoft.com/office/powerpoint/2010/main" val="8417162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19672" y="116632"/>
            <a:ext cx="5472608" cy="3168352"/>
          </a:xfrm>
        </p:spPr>
        <p:txBody>
          <a:bodyPr/>
          <a:lstStyle/>
          <a:p>
            <a:pPr algn="ctr"/>
            <a:r>
              <a:rPr lang="ru-RU" sz="3200" dirty="0" smtClean="0"/>
              <a:t/>
            </a:r>
            <a:br>
              <a:rPr lang="ru-RU" sz="3200" dirty="0" smtClean="0"/>
            </a:br>
            <a:r>
              <a:rPr lang="ru-RU" sz="3200" dirty="0"/>
              <a:t/>
            </a:r>
            <a:br>
              <a:rPr lang="ru-RU" sz="3200" dirty="0"/>
            </a:br>
            <a:r>
              <a:rPr lang="ru-RU" sz="3200" dirty="0" smtClean="0"/>
              <a:t/>
            </a:r>
            <a:br>
              <a:rPr lang="ru-RU" sz="3200" dirty="0" smtClean="0"/>
            </a:br>
            <a:r>
              <a:rPr lang="ru-RU" sz="3200" dirty="0"/>
              <a:t/>
            </a:r>
            <a:br>
              <a:rPr lang="ru-RU" sz="3200" dirty="0"/>
            </a:br>
            <a:r>
              <a:rPr lang="ru-RU" sz="3200" dirty="0" smtClean="0"/>
              <a:t/>
            </a:r>
            <a:br>
              <a:rPr lang="ru-RU" sz="3200" dirty="0" smtClean="0"/>
            </a:br>
            <a:endParaRPr lang="ru-RU" sz="3200" dirty="0"/>
          </a:p>
        </p:txBody>
      </p:sp>
      <p:sp>
        <p:nvSpPr>
          <p:cNvPr id="3" name="Подзаголовок 2"/>
          <p:cNvSpPr>
            <a:spLocks noGrp="1"/>
          </p:cNvSpPr>
          <p:nvPr>
            <p:ph type="subTitle" idx="1"/>
          </p:nvPr>
        </p:nvSpPr>
        <p:spPr>
          <a:xfrm>
            <a:off x="3347864" y="3140968"/>
            <a:ext cx="5121356" cy="1500144"/>
          </a:xfrm>
        </p:spPr>
        <p:txBody>
          <a:bodyPr>
            <a:noAutofit/>
          </a:bodyPr>
          <a:lstStyle/>
          <a:p>
            <a:pPr algn="ctr"/>
            <a:endParaRPr lang="ru-RU" sz="1200" dirty="0"/>
          </a:p>
          <a:p>
            <a:pPr algn="ctr"/>
            <a:endParaRPr lang="ru-RU" sz="2400" dirty="0"/>
          </a:p>
        </p:txBody>
      </p:sp>
      <p:sp>
        <p:nvSpPr>
          <p:cNvPr id="5" name="Овал 4"/>
          <p:cNvSpPr/>
          <p:nvPr/>
        </p:nvSpPr>
        <p:spPr>
          <a:xfrm>
            <a:off x="2915816" y="289503"/>
            <a:ext cx="3600400"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Двигательная активность, физическая культура и спорт </a:t>
            </a:r>
            <a:endParaRPr lang="ru-RU" dirty="0"/>
          </a:p>
        </p:txBody>
      </p:sp>
      <p:sp>
        <p:nvSpPr>
          <p:cNvPr id="6" name="Стрелка вниз 5"/>
          <p:cNvSpPr/>
          <p:nvPr/>
        </p:nvSpPr>
        <p:spPr>
          <a:xfrm>
            <a:off x="2195736" y="1988840"/>
            <a:ext cx="864096"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6588224" y="2132856"/>
            <a:ext cx="864096"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1691680" y="3429000"/>
            <a:ext cx="1656184" cy="20162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укрепление здоровья</a:t>
            </a:r>
            <a:endParaRPr lang="ru-RU" dirty="0"/>
          </a:p>
        </p:txBody>
      </p:sp>
      <p:sp>
        <p:nvSpPr>
          <p:cNvPr id="9" name="Скругленный прямоугольник 8"/>
          <p:cNvSpPr/>
          <p:nvPr/>
        </p:nvSpPr>
        <p:spPr>
          <a:xfrm>
            <a:off x="6588224" y="3501008"/>
            <a:ext cx="1872208" cy="1944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гармоничное развития личности</a:t>
            </a:r>
          </a:p>
        </p:txBody>
      </p:sp>
      <p:sp>
        <p:nvSpPr>
          <p:cNvPr id="10" name="Стрелка вниз 9"/>
          <p:cNvSpPr/>
          <p:nvPr/>
        </p:nvSpPr>
        <p:spPr>
          <a:xfrm>
            <a:off x="4355976" y="2089103"/>
            <a:ext cx="936104"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кругленный прямоугольник 10"/>
          <p:cNvSpPr/>
          <p:nvPr/>
        </p:nvSpPr>
        <p:spPr>
          <a:xfrm>
            <a:off x="4067944" y="3501008"/>
            <a:ext cx="1944216" cy="19802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профилактика заболеваний</a:t>
            </a:r>
            <a:endParaRPr lang="ru-RU" dirty="0"/>
          </a:p>
        </p:txBody>
      </p:sp>
    </p:spTree>
    <p:extLst>
      <p:ext uri="{BB962C8B-B14F-4D97-AF65-F5344CB8AC3E}">
        <p14:creationId xmlns:p14="http://schemas.microsoft.com/office/powerpoint/2010/main" val="21163645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1000"/>
                                        <p:tgtEl>
                                          <p:spTgt spid="10"/>
                                        </p:tgtEl>
                                      </p:cBhvr>
                                    </p:animEffect>
                                    <p:anim calcmode="lin" valueType="num">
                                      <p:cBhvr>
                                        <p:cTn id="32" dur="1000" fill="hold"/>
                                        <p:tgtEl>
                                          <p:spTgt spid="10"/>
                                        </p:tgtEl>
                                        <p:attrNameLst>
                                          <p:attrName>ppt_x</p:attrName>
                                        </p:attrNameLst>
                                      </p:cBhvr>
                                      <p:tavLst>
                                        <p:tav tm="0">
                                          <p:val>
                                            <p:strVal val="#ppt_x"/>
                                          </p:val>
                                        </p:tav>
                                        <p:tav tm="100000">
                                          <p:val>
                                            <p:strVal val="#ppt_x"/>
                                          </p:val>
                                        </p:tav>
                                      </p:tavLst>
                                    </p:anim>
                                    <p:anim calcmode="lin" valueType="num">
                                      <p:cBhvr>
                                        <p:cTn id="3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25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500" fill="hold"/>
                                        <p:tgtEl>
                                          <p:spTgt spid="8"/>
                                        </p:tgtEl>
                                        <p:attrNameLst>
                                          <p:attrName>ppt_x</p:attrName>
                                        </p:attrNameLst>
                                      </p:cBhvr>
                                      <p:tavLst>
                                        <p:tav tm="0">
                                          <p:val>
                                            <p:strVal val="#ppt_x"/>
                                          </p:val>
                                        </p:tav>
                                        <p:tav tm="100000">
                                          <p:val>
                                            <p:strVal val="#ppt_x"/>
                                          </p:val>
                                        </p:tav>
                                      </p:tavLst>
                                    </p:anim>
                                    <p:anim calcmode="lin" valueType="num">
                                      <p:cBhvr additive="base">
                                        <p:cTn id="39" dur="500" fill="hold"/>
                                        <p:tgtEl>
                                          <p:spTgt spid="8"/>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250"/>
                                  </p:stCondLst>
                                  <p:childTnLst>
                                    <p:set>
                                      <p:cBhvr>
                                        <p:cTn id="41" dur="1" fill="hold">
                                          <p:stCondLst>
                                            <p:cond delay="0"/>
                                          </p:stCondLst>
                                        </p:cTn>
                                        <p:tgtEl>
                                          <p:spTgt spid="9"/>
                                        </p:tgtEl>
                                        <p:attrNameLst>
                                          <p:attrName>style.visibility</p:attrName>
                                        </p:attrNameLst>
                                      </p:cBhvr>
                                      <p:to>
                                        <p:strVal val="visible"/>
                                      </p:to>
                                    </p:set>
                                    <p:anim calcmode="lin" valueType="num">
                                      <p:cBhvr additive="base">
                                        <p:cTn id="42" dur="500" fill="hold"/>
                                        <p:tgtEl>
                                          <p:spTgt spid="9"/>
                                        </p:tgtEl>
                                        <p:attrNameLst>
                                          <p:attrName>ppt_x</p:attrName>
                                        </p:attrNameLst>
                                      </p:cBhvr>
                                      <p:tavLst>
                                        <p:tav tm="0">
                                          <p:val>
                                            <p:strVal val="#ppt_x"/>
                                          </p:val>
                                        </p:tav>
                                        <p:tav tm="100000">
                                          <p:val>
                                            <p:strVal val="#ppt_x"/>
                                          </p:val>
                                        </p:tav>
                                      </p:tavLst>
                                    </p:anim>
                                    <p:anim calcmode="lin" valueType="num">
                                      <p:cBhvr additive="base">
                                        <p:cTn id="43" dur="500" fill="hold"/>
                                        <p:tgtEl>
                                          <p:spTgt spid="9"/>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250"/>
                                  </p:stCondLst>
                                  <p:childTnLst>
                                    <p:set>
                                      <p:cBhvr>
                                        <p:cTn id="45" dur="1" fill="hold">
                                          <p:stCondLst>
                                            <p:cond delay="0"/>
                                          </p:stCondLst>
                                        </p:cTn>
                                        <p:tgtEl>
                                          <p:spTgt spid="11"/>
                                        </p:tgtEl>
                                        <p:attrNameLst>
                                          <p:attrName>style.visibility</p:attrName>
                                        </p:attrNameLst>
                                      </p:cBhvr>
                                      <p:to>
                                        <p:strVal val="visible"/>
                                      </p:to>
                                    </p:set>
                                    <p:anim calcmode="lin" valueType="num">
                                      <p:cBhvr additive="base">
                                        <p:cTn id="46" dur="500" fill="hold"/>
                                        <p:tgtEl>
                                          <p:spTgt spid="11"/>
                                        </p:tgtEl>
                                        <p:attrNameLst>
                                          <p:attrName>ppt_x</p:attrName>
                                        </p:attrNameLst>
                                      </p:cBhvr>
                                      <p:tavLst>
                                        <p:tav tm="0">
                                          <p:val>
                                            <p:strVal val="#ppt_x"/>
                                          </p:val>
                                        </p:tav>
                                        <p:tav tm="100000">
                                          <p:val>
                                            <p:strVal val="#ppt_x"/>
                                          </p:val>
                                        </p:tav>
                                      </p:tavLst>
                                    </p:anim>
                                    <p:anim calcmode="lin" valueType="num">
                                      <p:cBhvr additive="base">
                                        <p:cTn id="4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animBg="1"/>
      <p:bldP spid="7" grpId="0" animBg="1"/>
      <p:bldP spid="8" grpId="0" animBg="1"/>
      <p:bldP spid="9" grpId="0" animBg="1"/>
      <p:bldP spid="10"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79712" y="908720"/>
            <a:ext cx="5472608" cy="3168352"/>
          </a:xfrm>
        </p:spPr>
        <p:txBody>
          <a:bodyPr/>
          <a:lstStyle/>
          <a:p>
            <a:pPr algn="ctr"/>
            <a:r>
              <a:rPr lang="ru-RU" sz="3200" dirty="0" smtClean="0"/>
              <a:t/>
            </a:r>
            <a:br>
              <a:rPr lang="ru-RU" sz="3200" dirty="0" smtClean="0"/>
            </a:br>
            <a:r>
              <a:rPr lang="ru-RU" sz="3200" dirty="0"/>
              <a:t/>
            </a:r>
            <a:br>
              <a:rPr lang="ru-RU" sz="3200" dirty="0"/>
            </a:br>
            <a:endParaRPr lang="ru-RU" sz="3200" dirty="0"/>
          </a:p>
        </p:txBody>
      </p:sp>
      <p:sp>
        <p:nvSpPr>
          <p:cNvPr id="3" name="Подзаголовок 2"/>
          <p:cNvSpPr>
            <a:spLocks noGrp="1"/>
          </p:cNvSpPr>
          <p:nvPr>
            <p:ph type="subTitle" idx="1"/>
          </p:nvPr>
        </p:nvSpPr>
        <p:spPr>
          <a:xfrm>
            <a:off x="3347864" y="3140968"/>
            <a:ext cx="5121356" cy="1500144"/>
          </a:xfrm>
        </p:spPr>
        <p:txBody>
          <a:bodyPr>
            <a:noAutofit/>
          </a:bodyPr>
          <a:lstStyle/>
          <a:p>
            <a:pPr algn="ctr"/>
            <a:endParaRPr lang="ru-RU" sz="1200" dirty="0"/>
          </a:p>
          <a:p>
            <a:pPr algn="ctr"/>
            <a:endParaRPr lang="ru-RU" sz="2400" dirty="0"/>
          </a:p>
        </p:txBody>
      </p:sp>
      <p:sp>
        <p:nvSpPr>
          <p:cNvPr id="4" name="Прямоугольник 3"/>
          <p:cNvSpPr/>
          <p:nvPr/>
        </p:nvSpPr>
        <p:spPr>
          <a:xfrm>
            <a:off x="1619672" y="404665"/>
            <a:ext cx="6840760" cy="6186309"/>
          </a:xfrm>
          <a:prstGeom prst="rect">
            <a:avLst/>
          </a:prstGeom>
        </p:spPr>
        <p:txBody>
          <a:bodyPr wrap="square">
            <a:spAutoFit/>
          </a:bodyPr>
          <a:lstStyle/>
          <a:p>
            <a:pPr algn="just"/>
            <a:r>
              <a:rPr lang="ru-RU" dirty="0" smtClean="0"/>
              <a:t>Активная мышечная деятельность, по данным многих исследователей (И.А. Аршавский, Т.И. Осокина, Е.А. Тимофеева, Н.А. Бернштейн, Л.В. Карманова, В.Г. Фролов, Г.П. Юрко и др.), является обязательным условием для нормального развития и формирования растущего детского организма. Двигательная активность - это основа индивидуального развития и жизнеобеспечения организма ребенка. Теория индивидуального развития ребенка основана на энергетическом правиле двигательной активности. Согласно этой теории, особенности энергетики на уровне целостного организма и его клеточных элементов находятся в прямой зависимости от характера функционирования скелетных мышц в разные возрастные периоды. Таким образом, обобщая все вышесказанное, можно отметить двигательную активность как биологическую потребность организма, от степени удовлетворения которой зависит здоровье детей, их физическое и общее развитие. Движения, физические упражнения обеспечат эффективное решение задач физического воспитания, если они будут выступать в форме целостного двигательного режима, отвечающего возрастным и индивидуальным особенностям двигательной активности каждого из детей.</a:t>
            </a:r>
            <a:endParaRPr lang="ru-RU" dirty="0"/>
          </a:p>
        </p:txBody>
      </p:sp>
    </p:spTree>
    <p:extLst>
      <p:ext uri="{BB962C8B-B14F-4D97-AF65-F5344CB8AC3E}">
        <p14:creationId xmlns:p14="http://schemas.microsoft.com/office/powerpoint/2010/main" val="31174928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4"/>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59732" y="764704"/>
            <a:ext cx="5472608" cy="3168352"/>
          </a:xfrm>
        </p:spPr>
        <p:txBody>
          <a:bodyPr/>
          <a:lstStyle/>
          <a:p>
            <a:pPr algn="ctr"/>
            <a:r>
              <a:rPr lang="ru-RU" sz="3200" dirty="0" smtClean="0"/>
              <a:t/>
            </a:r>
            <a:br>
              <a:rPr lang="ru-RU" sz="3200" dirty="0" smtClean="0"/>
            </a:br>
            <a:r>
              <a:rPr lang="ru-RU" sz="3200" dirty="0"/>
              <a:t/>
            </a:r>
            <a:br>
              <a:rPr lang="ru-RU" sz="3200" dirty="0"/>
            </a:br>
            <a:endParaRPr lang="ru-RU" sz="3200" dirty="0"/>
          </a:p>
        </p:txBody>
      </p:sp>
      <p:sp>
        <p:nvSpPr>
          <p:cNvPr id="3" name="Подзаголовок 2"/>
          <p:cNvSpPr>
            <a:spLocks noGrp="1"/>
          </p:cNvSpPr>
          <p:nvPr>
            <p:ph type="subTitle" idx="1"/>
          </p:nvPr>
        </p:nvSpPr>
        <p:spPr>
          <a:xfrm>
            <a:off x="3347864" y="3140968"/>
            <a:ext cx="5121356" cy="1500144"/>
          </a:xfrm>
        </p:spPr>
        <p:txBody>
          <a:bodyPr>
            <a:noAutofit/>
          </a:bodyPr>
          <a:lstStyle/>
          <a:p>
            <a:pPr marL="228600" indent="-228600" algn="ctr">
              <a:buFont typeface="+mj-lt"/>
              <a:buAutoNum type="arabicPeriod"/>
            </a:pPr>
            <a:endParaRPr lang="ru-RU" sz="1200" dirty="0"/>
          </a:p>
          <a:p>
            <a:pPr marL="457200" indent="-457200" algn="ctr">
              <a:buFont typeface="+mj-lt"/>
              <a:buAutoNum type="arabicPeriod"/>
            </a:pPr>
            <a:endParaRPr lang="ru-RU" sz="2400" dirty="0"/>
          </a:p>
        </p:txBody>
      </p:sp>
      <p:sp>
        <p:nvSpPr>
          <p:cNvPr id="6" name="Овал 5"/>
          <p:cNvSpPr/>
          <p:nvPr/>
        </p:nvSpPr>
        <p:spPr>
          <a:xfrm>
            <a:off x="2771800" y="661338"/>
            <a:ext cx="4032448" cy="17595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Характеристика двигательной активности</a:t>
            </a:r>
            <a:endParaRPr lang="ru-RU" dirty="0"/>
          </a:p>
        </p:txBody>
      </p:sp>
      <p:sp>
        <p:nvSpPr>
          <p:cNvPr id="8" name="Выгнутая влево стрелка 7"/>
          <p:cNvSpPr/>
          <p:nvPr/>
        </p:nvSpPr>
        <p:spPr>
          <a:xfrm>
            <a:off x="755576" y="2211654"/>
            <a:ext cx="2448272" cy="151216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9" name="Выгнутая вправо стрелка 8"/>
          <p:cNvSpPr/>
          <p:nvPr/>
        </p:nvSpPr>
        <p:spPr>
          <a:xfrm>
            <a:off x="6617962" y="2283662"/>
            <a:ext cx="2160240" cy="144016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0" name="Скругленный прямоугольник 9"/>
          <p:cNvSpPr/>
          <p:nvPr/>
        </p:nvSpPr>
        <p:spPr>
          <a:xfrm>
            <a:off x="3419872" y="3212977"/>
            <a:ext cx="3384376" cy="33391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1.активность в процессе физического воспитания; </a:t>
            </a:r>
          </a:p>
          <a:p>
            <a:pPr algn="ctr"/>
            <a:endParaRPr lang="ru-RU" dirty="0" smtClean="0"/>
          </a:p>
          <a:p>
            <a:pPr algn="ctr"/>
            <a:r>
              <a:rPr lang="ru-RU" dirty="0" smtClean="0"/>
              <a:t>2.физическая активность, осуществляемая во время обучения, общественно полезной и трудовой деятельности;</a:t>
            </a:r>
          </a:p>
          <a:p>
            <a:pPr algn="ctr"/>
            <a:endParaRPr lang="ru-RU" dirty="0" smtClean="0"/>
          </a:p>
          <a:p>
            <a:pPr algn="ctr"/>
            <a:r>
              <a:rPr lang="ru-RU" dirty="0" smtClean="0"/>
              <a:t> 3.спонтанная физическая активность в свободное время</a:t>
            </a:r>
            <a:endParaRPr lang="ru-RU" dirty="0"/>
          </a:p>
        </p:txBody>
      </p:sp>
    </p:spTree>
    <p:extLst>
      <p:ext uri="{BB962C8B-B14F-4D97-AF65-F5344CB8AC3E}">
        <p14:creationId xmlns:p14="http://schemas.microsoft.com/office/powerpoint/2010/main" val="12882246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Effect transition="in" filter="wipe(down)">
                                      <p:cBhvr>
                                        <p:cTn id="28" dur="500"/>
                                        <p:tgtEl>
                                          <p:spTgt spid="10">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10">
                                            <p:txEl>
                                              <p:pRg st="2" end="2"/>
                                            </p:txEl>
                                          </p:spTgt>
                                        </p:tgtEl>
                                        <p:attrNameLst>
                                          <p:attrName>style.visibility</p:attrName>
                                        </p:attrNameLst>
                                      </p:cBhvr>
                                      <p:to>
                                        <p:strVal val="visible"/>
                                      </p:to>
                                    </p:set>
                                    <p:animEffect transition="in" filter="wipe(down)">
                                      <p:cBhvr>
                                        <p:cTn id="33" dur="500"/>
                                        <p:tgtEl>
                                          <p:spTgt spid="10">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10">
                                            <p:txEl>
                                              <p:pRg st="4" end="4"/>
                                            </p:txEl>
                                          </p:spTgt>
                                        </p:tgtEl>
                                        <p:attrNameLst>
                                          <p:attrName>style.visibility</p:attrName>
                                        </p:attrNameLst>
                                      </p:cBhvr>
                                      <p:to>
                                        <p:strVal val="visible"/>
                                      </p:to>
                                    </p:set>
                                    <p:animEffect transition="in" filter="wipe(down)">
                                      <p:cBhvr>
                                        <p:cTn id="38"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59732" y="764704"/>
            <a:ext cx="5472608" cy="3168352"/>
          </a:xfrm>
        </p:spPr>
        <p:txBody>
          <a:bodyPr/>
          <a:lstStyle/>
          <a:p>
            <a:pPr algn="ctr"/>
            <a:r>
              <a:rPr lang="ru-RU" sz="3200" dirty="0" smtClean="0"/>
              <a:t/>
            </a:r>
            <a:br>
              <a:rPr lang="ru-RU" sz="3200" dirty="0" smtClean="0"/>
            </a:br>
            <a:r>
              <a:rPr lang="ru-RU" sz="3200" dirty="0"/>
              <a:t/>
            </a:r>
            <a:br>
              <a:rPr lang="ru-RU" sz="3200" dirty="0"/>
            </a:br>
            <a:endParaRPr lang="ru-RU" sz="3200" dirty="0"/>
          </a:p>
        </p:txBody>
      </p:sp>
      <p:sp>
        <p:nvSpPr>
          <p:cNvPr id="3" name="Подзаголовок 2"/>
          <p:cNvSpPr>
            <a:spLocks noGrp="1"/>
          </p:cNvSpPr>
          <p:nvPr>
            <p:ph type="subTitle" idx="1"/>
          </p:nvPr>
        </p:nvSpPr>
        <p:spPr>
          <a:xfrm>
            <a:off x="3347864" y="3140968"/>
            <a:ext cx="5121356" cy="1500144"/>
          </a:xfrm>
        </p:spPr>
        <p:txBody>
          <a:bodyPr>
            <a:noAutofit/>
          </a:bodyPr>
          <a:lstStyle/>
          <a:p>
            <a:pPr marL="228600" indent="-228600" algn="ctr">
              <a:buFont typeface="+mj-lt"/>
              <a:buAutoNum type="arabicPeriod"/>
            </a:pPr>
            <a:endParaRPr lang="ru-RU" sz="1200" dirty="0"/>
          </a:p>
          <a:p>
            <a:pPr marL="457200" indent="-457200" algn="ctr">
              <a:buFont typeface="+mj-lt"/>
              <a:buAutoNum type="arabicPeriod"/>
            </a:pPr>
            <a:endParaRPr lang="ru-RU" sz="2400" dirty="0"/>
          </a:p>
        </p:txBody>
      </p:sp>
      <p:sp>
        <p:nvSpPr>
          <p:cNvPr id="4" name="Прямоугольник 3"/>
          <p:cNvSpPr/>
          <p:nvPr/>
        </p:nvSpPr>
        <p:spPr>
          <a:xfrm>
            <a:off x="1403648" y="1196752"/>
            <a:ext cx="6480720" cy="2031325"/>
          </a:xfrm>
          <a:prstGeom prst="rect">
            <a:avLst/>
          </a:prstGeom>
        </p:spPr>
        <p:txBody>
          <a:bodyPr wrap="square">
            <a:spAutoFit/>
          </a:bodyPr>
          <a:lstStyle/>
          <a:p>
            <a:r>
              <a:rPr lang="ru-RU" dirty="0" smtClean="0"/>
              <a:t>На основе вышесказанного можно </a:t>
            </a:r>
            <a:r>
              <a:rPr lang="ru-RU" dirty="0"/>
              <a:t>выделить следующие приоритеты в режиме дня: первое место принадлежит физкультурно-оздоровительным занятиям. К ним относятся такие виды двигательной деятельности: утренняя гимнастика, подвижные игры и физические упражнения во время прогулок, физкультминутки на занятиях с умственной нагрузкой и т.д.</a:t>
            </a:r>
          </a:p>
        </p:txBody>
      </p:sp>
    </p:spTree>
    <p:extLst>
      <p:ext uri="{BB962C8B-B14F-4D97-AF65-F5344CB8AC3E}">
        <p14:creationId xmlns:p14="http://schemas.microsoft.com/office/powerpoint/2010/main" val="21332506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59732" y="764704"/>
            <a:ext cx="5472608" cy="3168352"/>
          </a:xfrm>
        </p:spPr>
        <p:txBody>
          <a:bodyPr/>
          <a:lstStyle/>
          <a:p>
            <a:pPr algn="ctr"/>
            <a:r>
              <a:rPr lang="ru-RU" sz="3200" dirty="0" smtClean="0"/>
              <a:t/>
            </a:r>
            <a:br>
              <a:rPr lang="ru-RU" sz="3200" dirty="0" smtClean="0"/>
            </a:br>
            <a:r>
              <a:rPr lang="ru-RU" sz="3200" dirty="0"/>
              <a:t/>
            </a:r>
            <a:br>
              <a:rPr lang="ru-RU" sz="3200" dirty="0"/>
            </a:br>
            <a:endParaRPr lang="ru-RU" sz="3200" dirty="0"/>
          </a:p>
        </p:txBody>
      </p:sp>
      <p:sp>
        <p:nvSpPr>
          <p:cNvPr id="3" name="Подзаголовок 2"/>
          <p:cNvSpPr>
            <a:spLocks noGrp="1"/>
          </p:cNvSpPr>
          <p:nvPr>
            <p:ph type="subTitle" idx="1"/>
          </p:nvPr>
        </p:nvSpPr>
        <p:spPr>
          <a:xfrm>
            <a:off x="3347864" y="3140968"/>
            <a:ext cx="5121356" cy="1500144"/>
          </a:xfrm>
        </p:spPr>
        <p:txBody>
          <a:bodyPr>
            <a:noAutofit/>
          </a:bodyPr>
          <a:lstStyle/>
          <a:p>
            <a:pPr marL="228600" indent="-228600" algn="ctr">
              <a:buFont typeface="+mj-lt"/>
              <a:buAutoNum type="arabicPeriod"/>
            </a:pPr>
            <a:endParaRPr lang="ru-RU" sz="1200" dirty="0"/>
          </a:p>
          <a:p>
            <a:pPr marL="457200" indent="-457200" algn="ctr">
              <a:buFont typeface="+mj-lt"/>
              <a:buAutoNum type="arabicPeriod"/>
            </a:pPr>
            <a:endParaRPr lang="ru-RU" sz="2400" dirty="0"/>
          </a:p>
        </p:txBody>
      </p:sp>
      <p:sp>
        <p:nvSpPr>
          <p:cNvPr id="5" name="Прямоугольник 4"/>
          <p:cNvSpPr/>
          <p:nvPr/>
        </p:nvSpPr>
        <p:spPr>
          <a:xfrm>
            <a:off x="683568" y="188640"/>
            <a:ext cx="7992888" cy="3693319"/>
          </a:xfrm>
          <a:prstGeom prst="rect">
            <a:avLst/>
          </a:prstGeom>
        </p:spPr>
        <p:txBody>
          <a:bodyPr wrap="square">
            <a:spAutoFit/>
          </a:bodyPr>
          <a:lstStyle/>
          <a:p>
            <a:r>
              <a:rPr lang="ru-RU" dirty="0"/>
              <a:t>Организация утренней гимнастики направлена на поднятие эмоционального и мышечного тонуса детей. Она проводится </a:t>
            </a:r>
            <a:r>
              <a:rPr lang="ru-RU" dirty="0" smtClean="0"/>
              <a:t> </a:t>
            </a:r>
            <a:r>
              <a:rPr lang="ru-RU" dirty="0"/>
              <a:t>ежедневно в помещении или на воздухе. Содержание утренней гимнастики составляют в основном общеразвивающие упражнения, соответствующие возрасту </a:t>
            </a:r>
            <a:r>
              <a:rPr lang="ru-RU" dirty="0" smtClean="0"/>
              <a:t>детей средней группы, </a:t>
            </a:r>
            <a:r>
              <a:rPr lang="ru-RU" dirty="0"/>
              <a:t>знакомые им. Комплекс упражнений мы составляем на две недели. На второй неделе комплекс усложняется. В него вносятся изменения. Применяем на утренней гимнастике и различные пособия: кубики, флажки, султанчики, ленты, мячи, что способствует повышению степени двигательной активности детей. Иногда проводим утреннюю гимнастику в игровой форме, куда включаем общеразвивающие упражнения имитационного характера («снежинки кружатся», «птички летают» и т.п.). Можно создать целый сюжет из имитационных движений.</a:t>
            </a:r>
          </a:p>
        </p:txBody>
      </p:sp>
    </p:spTree>
    <p:extLst>
      <p:ext uri="{BB962C8B-B14F-4D97-AF65-F5344CB8AC3E}">
        <p14:creationId xmlns:p14="http://schemas.microsoft.com/office/powerpoint/2010/main" val="39679789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59732" y="764704"/>
            <a:ext cx="5472608" cy="3168352"/>
          </a:xfrm>
        </p:spPr>
        <p:txBody>
          <a:bodyPr/>
          <a:lstStyle/>
          <a:p>
            <a:pPr algn="ctr"/>
            <a:r>
              <a:rPr lang="ru-RU" sz="3200" dirty="0" smtClean="0"/>
              <a:t/>
            </a:r>
            <a:br>
              <a:rPr lang="ru-RU" sz="3200" dirty="0" smtClean="0"/>
            </a:br>
            <a:r>
              <a:rPr lang="ru-RU" sz="3200" dirty="0"/>
              <a:t/>
            </a:r>
            <a:br>
              <a:rPr lang="ru-RU" sz="3200" dirty="0"/>
            </a:br>
            <a:endParaRPr lang="ru-RU" sz="3200" dirty="0"/>
          </a:p>
        </p:txBody>
      </p:sp>
      <p:sp>
        <p:nvSpPr>
          <p:cNvPr id="3" name="Подзаголовок 2"/>
          <p:cNvSpPr>
            <a:spLocks noGrp="1"/>
          </p:cNvSpPr>
          <p:nvPr>
            <p:ph type="subTitle" idx="1"/>
          </p:nvPr>
        </p:nvSpPr>
        <p:spPr>
          <a:xfrm>
            <a:off x="3347864" y="3140968"/>
            <a:ext cx="5121356" cy="1500144"/>
          </a:xfrm>
        </p:spPr>
        <p:txBody>
          <a:bodyPr>
            <a:noAutofit/>
          </a:bodyPr>
          <a:lstStyle/>
          <a:p>
            <a:pPr marL="228600" indent="-228600" algn="ctr">
              <a:buFont typeface="+mj-lt"/>
              <a:buAutoNum type="arabicPeriod"/>
            </a:pPr>
            <a:endParaRPr lang="ru-RU" sz="1200" dirty="0"/>
          </a:p>
          <a:p>
            <a:pPr marL="457200" indent="-457200" algn="ctr">
              <a:buFont typeface="+mj-lt"/>
              <a:buAutoNum type="arabicPeriod"/>
            </a:pPr>
            <a:endParaRPr lang="ru-RU" sz="2400" dirty="0"/>
          </a:p>
        </p:txBody>
      </p:sp>
      <p:sp>
        <p:nvSpPr>
          <p:cNvPr id="4" name="Прямоугольник 3"/>
          <p:cNvSpPr/>
          <p:nvPr/>
        </p:nvSpPr>
        <p:spPr>
          <a:xfrm>
            <a:off x="395536" y="332656"/>
            <a:ext cx="8280920" cy="3139321"/>
          </a:xfrm>
          <a:prstGeom prst="rect">
            <a:avLst/>
          </a:prstGeom>
        </p:spPr>
        <p:txBody>
          <a:bodyPr wrap="square">
            <a:spAutoFit/>
          </a:bodyPr>
          <a:lstStyle/>
          <a:p>
            <a:r>
              <a:rPr lang="ru-RU" dirty="0"/>
              <a:t>Физкультминутки на занятиях умственной деятельностью применяются с целью предупреждения утомления на занятии, связанном с длительным сидением в однообразной позе, требующем сосредоточенного внимания и поддержания умственной работоспособности детей. Длительность её составляет, примерно, 2 – 3 мин. Для проведения физкультминуток используем разные формы: упражнения общеразвивающего воздействия (движения головы, рук, ног, туловища), движения, сопровождаемые речью («Мы листики осенние на веточках сидели. Ветер дунул, полетели. Летели. Летели, на землю сели.»), имитационные движения (показать, как «кошка умывается», как «зайчик прячется, прислушивается» и т.п.), игровые упражнения («Зайка серенький сидит…»).</a:t>
            </a:r>
          </a:p>
        </p:txBody>
      </p:sp>
    </p:spTree>
    <p:extLst>
      <p:ext uri="{BB962C8B-B14F-4D97-AF65-F5344CB8AC3E}">
        <p14:creationId xmlns:p14="http://schemas.microsoft.com/office/powerpoint/2010/main" val="2621039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31640" y="2204864"/>
            <a:ext cx="6120680" cy="2304256"/>
          </a:xfrm>
        </p:spPr>
        <p:txBody>
          <a:bodyPr>
            <a:normAutofit/>
          </a:bodyPr>
          <a:lstStyle/>
          <a:p>
            <a:pPr algn="ctr"/>
            <a:r>
              <a:rPr lang="ru-RU" sz="1800" dirty="0" smtClean="0">
                <a:solidFill>
                  <a:schemeClr val="tx1"/>
                </a:solidFill>
                <a:latin typeface="+mn-lt"/>
              </a:rPr>
              <a:t>. </a:t>
            </a:r>
            <a:endParaRPr lang="ru-RU" sz="1800" dirty="0">
              <a:solidFill>
                <a:schemeClr val="tx1"/>
              </a:solidFill>
              <a:latin typeface="+mn-lt"/>
            </a:endParaRPr>
          </a:p>
        </p:txBody>
      </p:sp>
      <p:sp>
        <p:nvSpPr>
          <p:cNvPr id="3" name="Подзаголовок 2"/>
          <p:cNvSpPr>
            <a:spLocks noGrp="1"/>
          </p:cNvSpPr>
          <p:nvPr>
            <p:ph type="subTitle" idx="1"/>
          </p:nvPr>
        </p:nvSpPr>
        <p:spPr>
          <a:xfrm>
            <a:off x="755576" y="836712"/>
            <a:ext cx="6984776" cy="1140104"/>
          </a:xfrm>
        </p:spPr>
        <p:txBody>
          <a:bodyPr>
            <a:noAutofit/>
          </a:bodyPr>
          <a:lstStyle/>
          <a:p>
            <a:pPr marL="228600" indent="-228600" algn="ctr">
              <a:buFont typeface="+mj-lt"/>
              <a:buAutoNum type="arabicPeriod"/>
            </a:pPr>
            <a:endParaRPr lang="ru-RU" sz="1200" dirty="0"/>
          </a:p>
          <a:p>
            <a:pPr algn="just"/>
            <a:r>
              <a:rPr lang="ru-RU" sz="1800" dirty="0"/>
              <a:t>Прогулка – один из важнейших режимных моментов, во время которого дети могут достаточно полно реализовать свои двигательные потребности. Это благоприятное время для  проведения подвижных игр, индивидуальной работы с детьми и организации их самостоятельной двигательной деятельности. </a:t>
            </a:r>
          </a:p>
        </p:txBody>
      </p:sp>
    </p:spTree>
    <p:extLst>
      <p:ext uri="{BB962C8B-B14F-4D97-AF65-F5344CB8AC3E}">
        <p14:creationId xmlns:p14="http://schemas.microsoft.com/office/powerpoint/2010/main" val="9792450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31640" y="2204864"/>
            <a:ext cx="6120680" cy="2304256"/>
          </a:xfrm>
        </p:spPr>
        <p:txBody>
          <a:bodyPr>
            <a:normAutofit/>
          </a:bodyPr>
          <a:lstStyle/>
          <a:p>
            <a:pPr algn="ctr"/>
            <a:r>
              <a:rPr lang="ru-RU" sz="1800" dirty="0" smtClean="0">
                <a:solidFill>
                  <a:schemeClr val="tx1"/>
                </a:solidFill>
                <a:latin typeface="+mn-lt"/>
              </a:rPr>
              <a:t>. </a:t>
            </a:r>
            <a:endParaRPr lang="ru-RU" sz="1800" dirty="0">
              <a:solidFill>
                <a:schemeClr val="tx1"/>
              </a:solidFill>
              <a:latin typeface="+mn-lt"/>
            </a:endParaRPr>
          </a:p>
        </p:txBody>
      </p:sp>
      <p:sp>
        <p:nvSpPr>
          <p:cNvPr id="3" name="Подзаголовок 2"/>
          <p:cNvSpPr>
            <a:spLocks noGrp="1"/>
          </p:cNvSpPr>
          <p:nvPr>
            <p:ph type="subTitle" idx="1"/>
          </p:nvPr>
        </p:nvSpPr>
        <p:spPr>
          <a:xfrm>
            <a:off x="755576" y="836712"/>
            <a:ext cx="6984776" cy="1140104"/>
          </a:xfrm>
        </p:spPr>
        <p:txBody>
          <a:bodyPr>
            <a:noAutofit/>
          </a:bodyPr>
          <a:lstStyle/>
          <a:p>
            <a:pPr marL="228600" indent="-228600" algn="ctr">
              <a:buFont typeface="+mj-lt"/>
              <a:buAutoNum type="arabicPeriod"/>
            </a:pPr>
            <a:endParaRPr lang="ru-RU" sz="1200" dirty="0"/>
          </a:p>
          <a:p>
            <a:pPr algn="just"/>
            <a:r>
              <a:rPr lang="ru-RU" sz="1800" dirty="0"/>
              <a:t>. Второе место в двигательном режиме дня  занимают учебные занятия по физической культуре как основная форма обучения двигательным навыкам и развития оптимальной двигательной активности детей. </a:t>
            </a:r>
          </a:p>
        </p:txBody>
      </p:sp>
    </p:spTree>
    <p:extLst>
      <p:ext uri="{BB962C8B-B14F-4D97-AF65-F5344CB8AC3E}">
        <p14:creationId xmlns:p14="http://schemas.microsoft.com/office/powerpoint/2010/main" val="35167331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изон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272</TotalTime>
  <Words>893</Words>
  <Application>Microsoft Office PowerPoint</Application>
  <PresentationFormat>Экран (4:3)</PresentationFormat>
  <Paragraphs>76</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Поток</vt:lpstr>
      <vt:lpstr>Двигательная активность детей  средней группы           как  способ реализации здорового образа жизни </vt:lpstr>
      <vt:lpstr>     </vt:lpstr>
      <vt:lpstr>  </vt:lpstr>
      <vt:lpstr>  </vt:lpstr>
      <vt:lpstr>  </vt:lpstr>
      <vt:lpstr>  </vt:lpstr>
      <vt:lpstr>  </vt:lpstr>
      <vt:lpstr>. </vt:lpstr>
      <vt:lpstr>. </vt:lpstr>
      <vt:lpstr>. </vt:lpstr>
      <vt:lpstr>. </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Двигательная активность детей  средней группы           как  способ реализации здорового образа жизни</dc:title>
  <dc:creator>Алексей</dc:creator>
  <cp:lastModifiedBy>Алексей</cp:lastModifiedBy>
  <cp:revision>26</cp:revision>
  <dcterms:created xsi:type="dcterms:W3CDTF">2014-11-23T13:41:31Z</dcterms:created>
  <dcterms:modified xsi:type="dcterms:W3CDTF">2015-02-06T19:34:22Z</dcterms:modified>
</cp:coreProperties>
</file>