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9" r:id="rId3"/>
    <p:sldId id="257" r:id="rId4"/>
    <p:sldId id="258" r:id="rId5"/>
    <p:sldId id="259" r:id="rId6"/>
    <p:sldId id="260" r:id="rId7"/>
    <p:sldId id="261" r:id="rId8"/>
    <p:sldId id="262" r:id="rId9"/>
    <p:sldId id="269" r:id="rId10"/>
    <p:sldId id="263" r:id="rId11"/>
    <p:sldId id="265" r:id="rId12"/>
    <p:sldId id="266" r:id="rId13"/>
    <p:sldId id="267" r:id="rId14"/>
    <p:sldId id="268" r:id="rId15"/>
    <p:sldId id="264" r:id="rId16"/>
    <p:sldId id="270" r:id="rId17"/>
    <p:sldId id="271" r:id="rId18"/>
    <p:sldId id="272" r:id="rId19"/>
    <p:sldId id="273" r:id="rId20"/>
    <p:sldId id="274" r:id="rId21"/>
    <p:sldId id="275" r:id="rId22"/>
    <p:sldId id="276" r:id="rId23"/>
    <p:sldId id="277" r:id="rId24"/>
    <p:sldId id="278" r:id="rId25"/>
    <p:sldId id="28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801680B3-3709-4FAE-9B7B-E31D7295CF0A}" type="datetimeFigureOut">
              <a:rPr lang="ru-RU" smtClean="0"/>
              <a:pPr/>
              <a:t>20.02.2014</a:t>
            </a:fld>
            <a:endParaRPr lang="ru-RU"/>
          </a:p>
        </p:txBody>
      </p:sp>
      <p:sp>
        <p:nvSpPr>
          <p:cNvPr id="16" name="Номер слайда 15"/>
          <p:cNvSpPr>
            <a:spLocks noGrp="1"/>
          </p:cNvSpPr>
          <p:nvPr>
            <p:ph type="sldNum" sz="quarter" idx="11"/>
          </p:nvPr>
        </p:nvSpPr>
        <p:spPr/>
        <p:txBody>
          <a:bodyPr/>
          <a:lstStyle/>
          <a:p>
            <a:fld id="{45059C5C-6E36-4991-B360-D1ACF0D4BA71}"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01680B3-3709-4FAE-9B7B-E31D7295CF0A}" type="datetimeFigureOut">
              <a:rPr lang="ru-RU" smtClean="0"/>
              <a:pPr/>
              <a:t>20.02.2014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059C5C-6E36-4991-B360-D1ACF0D4BA7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01680B3-3709-4FAE-9B7B-E31D7295CF0A}" type="datetimeFigureOut">
              <a:rPr lang="ru-RU" smtClean="0"/>
              <a:pPr/>
              <a:t>20.02.2014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059C5C-6E36-4991-B360-D1ACF0D4BA7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801680B3-3709-4FAE-9B7B-E31D7295CF0A}" type="datetimeFigureOut">
              <a:rPr lang="ru-RU" smtClean="0"/>
              <a:pPr/>
              <a:t>20.02.2014</a:t>
            </a:fld>
            <a:endParaRPr lang="ru-RU"/>
          </a:p>
        </p:txBody>
      </p:sp>
      <p:sp>
        <p:nvSpPr>
          <p:cNvPr id="15" name="Номер слайда 14"/>
          <p:cNvSpPr>
            <a:spLocks noGrp="1"/>
          </p:cNvSpPr>
          <p:nvPr>
            <p:ph type="sldNum" sz="quarter" idx="15"/>
          </p:nvPr>
        </p:nvSpPr>
        <p:spPr/>
        <p:txBody>
          <a:bodyPr/>
          <a:lstStyle>
            <a:lvl1pPr algn="ctr">
              <a:defRPr/>
            </a:lvl1pPr>
          </a:lstStyle>
          <a:p>
            <a:fld id="{45059C5C-6E36-4991-B360-D1ACF0D4BA71}"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801680B3-3709-4FAE-9B7B-E31D7295CF0A}" type="datetimeFigureOut">
              <a:rPr lang="ru-RU" smtClean="0"/>
              <a:pPr/>
              <a:t>20.02.2014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059C5C-6E36-4991-B360-D1ACF0D4BA71}"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801680B3-3709-4FAE-9B7B-E31D7295CF0A}" type="datetimeFigureOut">
              <a:rPr lang="ru-RU" smtClean="0"/>
              <a:pPr/>
              <a:t>20.02.2014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059C5C-6E36-4991-B360-D1ACF0D4BA71}"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45059C5C-6E36-4991-B360-D1ACF0D4BA71}"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801680B3-3709-4FAE-9B7B-E31D7295CF0A}" type="datetimeFigureOut">
              <a:rPr lang="ru-RU" smtClean="0"/>
              <a:pPr/>
              <a:t>20.02.2014</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801680B3-3709-4FAE-9B7B-E31D7295CF0A}" type="datetimeFigureOut">
              <a:rPr lang="ru-RU" smtClean="0"/>
              <a:pPr/>
              <a:t>20.02.2014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5059C5C-6E36-4991-B360-D1ACF0D4BA71}"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01680B3-3709-4FAE-9B7B-E31D7295CF0A}" type="datetimeFigureOut">
              <a:rPr lang="ru-RU" smtClean="0"/>
              <a:pPr/>
              <a:t>20.02.2014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5059C5C-6E36-4991-B360-D1ACF0D4BA7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801680B3-3709-4FAE-9B7B-E31D7295CF0A}" type="datetimeFigureOut">
              <a:rPr lang="ru-RU" smtClean="0"/>
              <a:pPr/>
              <a:t>20.02.2014</a:t>
            </a:fld>
            <a:endParaRPr lang="ru-RU"/>
          </a:p>
        </p:txBody>
      </p:sp>
      <p:sp>
        <p:nvSpPr>
          <p:cNvPr id="9" name="Номер слайда 8"/>
          <p:cNvSpPr>
            <a:spLocks noGrp="1"/>
          </p:cNvSpPr>
          <p:nvPr>
            <p:ph type="sldNum" sz="quarter" idx="15"/>
          </p:nvPr>
        </p:nvSpPr>
        <p:spPr/>
        <p:txBody>
          <a:bodyPr/>
          <a:lstStyle/>
          <a:p>
            <a:fld id="{45059C5C-6E36-4991-B360-D1ACF0D4BA71}"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801680B3-3709-4FAE-9B7B-E31D7295CF0A}" type="datetimeFigureOut">
              <a:rPr lang="ru-RU" smtClean="0"/>
              <a:pPr/>
              <a:t>20.02.2014</a:t>
            </a:fld>
            <a:endParaRPr lang="ru-RU"/>
          </a:p>
        </p:txBody>
      </p:sp>
      <p:sp>
        <p:nvSpPr>
          <p:cNvPr id="9" name="Номер слайда 8"/>
          <p:cNvSpPr>
            <a:spLocks noGrp="1"/>
          </p:cNvSpPr>
          <p:nvPr>
            <p:ph type="sldNum" sz="quarter" idx="11"/>
          </p:nvPr>
        </p:nvSpPr>
        <p:spPr/>
        <p:txBody>
          <a:bodyPr/>
          <a:lstStyle/>
          <a:p>
            <a:fld id="{45059C5C-6E36-4991-B360-D1ACF0D4BA71}"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01680B3-3709-4FAE-9B7B-E31D7295CF0A}" type="datetimeFigureOut">
              <a:rPr lang="ru-RU" smtClean="0"/>
              <a:pPr/>
              <a:t>20.02.2014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5059C5C-6E36-4991-B360-D1ACF0D4BA71}"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14480" y="3071810"/>
            <a:ext cx="6400800" cy="1752600"/>
          </a:xfrm>
        </p:spPr>
        <p:txBody>
          <a:bodyPr/>
          <a:lstStyle/>
          <a:p>
            <a:r>
              <a:rPr lang="ru-RU" sz="4800" b="1" dirty="0" smtClean="0">
                <a:solidFill>
                  <a:srgbClr val="002060"/>
                </a:solidFill>
              </a:rPr>
              <a:t>«В гостях у сказки»</a:t>
            </a:r>
            <a:br>
              <a:rPr lang="ru-RU" sz="4800" b="1" dirty="0" smtClean="0">
                <a:solidFill>
                  <a:srgbClr val="002060"/>
                </a:solidFill>
              </a:rPr>
            </a:br>
            <a:r>
              <a:rPr lang="ru-RU" sz="4800" b="1" dirty="0" smtClean="0">
                <a:solidFill>
                  <a:srgbClr val="002060"/>
                </a:solidFill>
              </a:rPr>
              <a:t>театрализованная деятельность в младшей группе</a:t>
            </a:r>
            <a:endParaRPr lang="ru-RU" sz="4800" b="1" dirty="0">
              <a:solidFill>
                <a:srgbClr val="002060"/>
              </a:solidFill>
            </a:endParaRPr>
          </a:p>
        </p:txBody>
      </p:sp>
      <p:sp>
        <p:nvSpPr>
          <p:cNvPr id="2" name="Заголовок 1"/>
          <p:cNvSpPr>
            <a:spLocks noGrp="1"/>
          </p:cNvSpPr>
          <p:nvPr>
            <p:ph type="ctrTitle"/>
          </p:nvPr>
        </p:nvSpPr>
        <p:spPr>
          <a:xfrm>
            <a:off x="357158" y="1285860"/>
            <a:ext cx="7772400" cy="1571636"/>
          </a:xfrm>
        </p:spPr>
        <p:txBody>
          <a:bodyPr>
            <a:noAutofit/>
          </a:bodyPr>
          <a:lstStyle/>
          <a:p>
            <a:r>
              <a:rPr lang="ru-RU" sz="5400" b="1" dirty="0">
                <a:solidFill>
                  <a:srgbClr val="FF0000"/>
                </a:solidFill>
              </a:rPr>
              <a:t>Тема проекта: </a:t>
            </a:r>
            <a:r>
              <a:rPr lang="ru-RU" sz="5400" b="1" dirty="0" smtClean="0">
                <a:solidFill>
                  <a:srgbClr val="FF0000"/>
                </a:solidFill>
              </a:rPr>
              <a:t/>
            </a:r>
            <a:br>
              <a:rPr lang="ru-RU" sz="5400" b="1" dirty="0" smtClean="0">
                <a:solidFill>
                  <a:srgbClr val="FF0000"/>
                </a:solidFill>
              </a:rPr>
            </a:br>
            <a:r>
              <a:rPr lang="ru-RU" sz="5400" dirty="0"/>
              <a:t/>
            </a:r>
            <a:br>
              <a:rPr lang="ru-RU" sz="5400" dirty="0"/>
            </a:br>
            <a:endParaRPr lang="ru-RU" sz="5400"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endParaRPr lang="ru-RU" dirty="0" smtClean="0"/>
          </a:p>
          <a:p>
            <a:endParaRPr lang="ru-RU" dirty="0" smtClean="0"/>
          </a:p>
          <a:p>
            <a:endParaRPr lang="ru-RU" dirty="0" smtClean="0"/>
          </a:p>
          <a:p>
            <a:r>
              <a:rPr lang="ru-RU" dirty="0" smtClean="0">
                <a:solidFill>
                  <a:srgbClr val="002060"/>
                </a:solidFill>
              </a:rPr>
              <a:t>В </a:t>
            </a:r>
            <a:r>
              <a:rPr lang="ru-RU" dirty="0" smtClean="0">
                <a:solidFill>
                  <a:srgbClr val="002060"/>
                </a:solidFill>
              </a:rPr>
              <a:t>одном из уголков группы стоят игрушки деда и бабы, а также курочки Рябы, мышки и золотого яичка. Чуть дальше оформлена сказка «Колобок», где колобок встречает лису. Посередине группы стоит дом – ширма, далее расположились герои сказки «Теремок» и непосредственно сам теремок.</a:t>
            </a:r>
          </a:p>
          <a:p>
            <a:endParaRPr lang="ru-RU" dirty="0" smtClean="0"/>
          </a:p>
          <a:p>
            <a:endParaRPr lang="ru-RU" dirty="0"/>
          </a:p>
        </p:txBody>
      </p:sp>
      <p:sp>
        <p:nvSpPr>
          <p:cNvPr id="2" name="Заголовок 1"/>
          <p:cNvSpPr>
            <a:spLocks noGrp="1"/>
          </p:cNvSpPr>
          <p:nvPr>
            <p:ph type="title"/>
          </p:nvPr>
        </p:nvSpPr>
        <p:spPr>
          <a:xfrm>
            <a:off x="0" y="285728"/>
            <a:ext cx="8858280" cy="2643206"/>
          </a:xfrm>
        </p:spPr>
        <p:txBody>
          <a:bodyPr>
            <a:normAutofit fontScale="90000"/>
          </a:bodyPr>
          <a:lstStyle/>
          <a:p>
            <a:pPr algn="ctr"/>
            <a:r>
              <a:rPr lang="ru-RU" b="1" dirty="0" smtClean="0"/>
              <a:t/>
            </a:r>
            <a:br>
              <a:rPr lang="ru-RU" b="1" dirty="0" smtClean="0"/>
            </a:br>
            <a:r>
              <a:rPr lang="ru-RU" b="1" dirty="0" smtClean="0"/>
              <a:t/>
            </a:r>
            <a:br>
              <a:rPr lang="ru-RU" b="1" dirty="0" smtClean="0"/>
            </a:br>
            <a:r>
              <a:rPr lang="ru-RU" b="1" dirty="0" smtClean="0"/>
              <a:t/>
            </a:r>
            <a:br>
              <a:rPr lang="ru-RU" b="1" dirty="0" smtClean="0"/>
            </a:br>
            <a:r>
              <a:rPr lang="ru-RU" dirty="0" smtClean="0"/>
              <a:t/>
            </a:r>
            <a:br>
              <a:rPr lang="ru-RU" dirty="0" smtClean="0"/>
            </a:br>
            <a:r>
              <a:rPr lang="ru-RU" b="1" dirty="0" smtClean="0"/>
              <a:t> </a:t>
            </a: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t>
            </a:r>
            <a:r>
              <a:rPr lang="ru-RU" b="1" dirty="0" smtClean="0"/>
              <a:t/>
            </a:r>
            <a:br>
              <a:rPr lang="ru-RU" b="1" dirty="0" smtClean="0"/>
            </a:br>
            <a:r>
              <a:rPr lang="ru-RU" b="1" dirty="0" smtClean="0"/>
              <a:t/>
            </a:r>
            <a:br>
              <a:rPr lang="ru-RU" b="1" dirty="0" smtClean="0"/>
            </a:br>
            <a:r>
              <a:rPr lang="ru-RU" b="1" dirty="0" smtClean="0"/>
              <a:t/>
            </a:r>
            <a:br>
              <a:rPr lang="ru-RU" b="1" dirty="0" smtClean="0"/>
            </a:br>
            <a:r>
              <a:rPr lang="ru-RU" sz="3600" b="1" dirty="0" smtClean="0">
                <a:solidFill>
                  <a:srgbClr val="C00000"/>
                </a:solidFill>
              </a:rPr>
              <a:t>Сценарий </a:t>
            </a:r>
            <a:r>
              <a:rPr lang="ru-RU" sz="3600" b="1" dirty="0" smtClean="0">
                <a:solidFill>
                  <a:srgbClr val="C00000"/>
                </a:solidFill>
              </a:rPr>
              <a:t>итогового мероприятия по проектной деятельности</a:t>
            </a:r>
            <a:r>
              <a:rPr lang="ru-RU" sz="3600" dirty="0" smtClean="0">
                <a:solidFill>
                  <a:srgbClr val="C00000"/>
                </a:solidFill>
              </a:rPr>
              <a:t/>
            </a:r>
            <a:br>
              <a:rPr lang="ru-RU" sz="3600" dirty="0" smtClean="0">
                <a:solidFill>
                  <a:srgbClr val="C00000"/>
                </a:solidFill>
              </a:rPr>
            </a:br>
            <a:r>
              <a:rPr lang="ru-RU" sz="3600" b="1" dirty="0" smtClean="0">
                <a:solidFill>
                  <a:srgbClr val="C00000"/>
                </a:solidFill>
              </a:rPr>
              <a:t>Театрализованное </a:t>
            </a:r>
            <a:r>
              <a:rPr lang="ru-RU" sz="3600" b="1" dirty="0" smtClean="0">
                <a:solidFill>
                  <a:srgbClr val="C00000"/>
                </a:solidFill>
              </a:rPr>
              <a:t>развлечение совместно с родителями</a:t>
            </a:r>
            <a:r>
              <a:rPr lang="ru-RU" sz="3600" dirty="0" smtClean="0">
                <a:solidFill>
                  <a:srgbClr val="C00000"/>
                </a:solidFill>
              </a:rPr>
              <a:t/>
            </a:r>
            <a:br>
              <a:rPr lang="ru-RU" sz="3600" dirty="0" smtClean="0">
                <a:solidFill>
                  <a:srgbClr val="C00000"/>
                </a:solidFill>
              </a:rPr>
            </a:br>
            <a:r>
              <a:rPr lang="ru-RU" sz="3600" b="1" dirty="0" smtClean="0">
                <a:solidFill>
                  <a:srgbClr val="C00000"/>
                </a:solidFill>
              </a:rPr>
              <a:t>«Поляна сказок»</a:t>
            </a:r>
            <a:endParaRPr lang="ru-RU" dirty="0">
              <a:solidFill>
                <a:srgbClr val="C00000"/>
              </a:solidFill>
            </a:endParaRPr>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20000"/>
          </a:bodyPr>
          <a:lstStyle/>
          <a:p>
            <a:pPr algn="just"/>
            <a:r>
              <a:rPr lang="ru-RU" i="1" dirty="0" smtClean="0">
                <a:solidFill>
                  <a:srgbClr val="002060"/>
                </a:solidFill>
              </a:rPr>
              <a:t>Ведущая</a:t>
            </a:r>
            <a:r>
              <a:rPr lang="ru-RU" dirty="0" smtClean="0">
                <a:solidFill>
                  <a:srgbClr val="002060"/>
                </a:solidFill>
              </a:rPr>
              <a:t>.</a:t>
            </a:r>
          </a:p>
          <a:p>
            <a:pPr algn="just"/>
            <a:r>
              <a:rPr lang="ru-RU" dirty="0" smtClean="0">
                <a:solidFill>
                  <a:srgbClr val="002060"/>
                </a:solidFill>
              </a:rPr>
              <a:t>Здравствуйте, дети и уважаемые взрослые. Как хорошо, что вы пришли сегодня к нам на  «поляну сказок». Здесь сегодня произойдет много интересного. Ребята, идите за мной (идем к 1 сюжету). Кто здесь живет? Верно дед и баба. И у них есть, курочка ряба, а что им снесла курочка? А какое яичко? Верно золотое. А теперь вы мне скажите, как называется эта сказка?                                                                                                                   Похвалив детей, ведущий предлагает посмотреть и назвать героев следующей сказки (2 сюжет). Правильно, колобок и лиса. А кто испек колобок? От кого ушел колобок? Кого встретил колобок? Правильно, зайца, волка, медведя. А какую песенку он им пел? Дети исполняют песенку колобка. Кто обхитрил и съел колобка? Конечно же, лиса. И называется сказка? Молодцы.</a:t>
            </a:r>
          </a:p>
          <a:p>
            <a:endParaRPr lang="ru-RU" dirty="0"/>
          </a:p>
        </p:txBody>
      </p:sp>
      <p:sp>
        <p:nvSpPr>
          <p:cNvPr id="2" name="Заголовок 1"/>
          <p:cNvSpPr>
            <a:spLocks noGrp="1"/>
          </p:cNvSpPr>
          <p:nvPr>
            <p:ph type="title"/>
          </p:nvPr>
        </p:nvSpPr>
        <p:spPr/>
        <p:txBody>
          <a:bodyPr>
            <a:noAutofit/>
          </a:bodyPr>
          <a:lstStyle/>
          <a:p>
            <a:pPr algn="ctr"/>
            <a:r>
              <a:rPr lang="ru-RU" sz="4000" b="1" dirty="0" smtClean="0">
                <a:solidFill>
                  <a:srgbClr val="C00000"/>
                </a:solidFill>
              </a:rPr>
              <a:t>Ход праздника</a:t>
            </a:r>
            <a:r>
              <a:rPr lang="ru-RU" sz="4000" dirty="0" smtClean="0">
                <a:solidFill>
                  <a:srgbClr val="C00000"/>
                </a:solidFill>
              </a:rPr>
              <a:t/>
            </a:r>
            <a:br>
              <a:rPr lang="ru-RU" sz="4000" dirty="0" smtClean="0">
                <a:solidFill>
                  <a:srgbClr val="C00000"/>
                </a:solidFill>
              </a:rPr>
            </a:br>
            <a:endParaRPr lang="ru-RU" sz="4000" dirty="0">
              <a:solidFill>
                <a:srgbClr val="C00000"/>
              </a:solidFill>
            </a:endParaRPr>
          </a:p>
        </p:txBody>
      </p:sp>
    </p:spTree>
  </p:cSld>
  <p:clrMapOvr>
    <a:masterClrMapping/>
  </p:clrMapOvr>
  <p:transition>
    <p:strip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55000" lnSpcReduction="20000"/>
          </a:bodyPr>
          <a:lstStyle/>
          <a:p>
            <a:r>
              <a:rPr lang="ru-RU" i="1" dirty="0" smtClean="0">
                <a:solidFill>
                  <a:srgbClr val="002060"/>
                </a:solidFill>
              </a:rPr>
              <a:t>Ведущая.</a:t>
            </a:r>
            <a:endParaRPr lang="ru-RU" dirty="0" smtClean="0">
              <a:solidFill>
                <a:srgbClr val="002060"/>
              </a:solidFill>
            </a:endParaRPr>
          </a:p>
          <a:p>
            <a:r>
              <a:rPr lang="ru-RU" dirty="0" smtClean="0">
                <a:solidFill>
                  <a:srgbClr val="002060"/>
                </a:solidFill>
              </a:rPr>
              <a:t>Посмотрите, какой интересный домик в лесу стоит. Какие интересные жители в этом домике! И все дружно живут и весело. Назовите их всех по порядку.</a:t>
            </a:r>
          </a:p>
          <a:p>
            <a:r>
              <a:rPr lang="ru-RU" i="1" dirty="0" smtClean="0">
                <a:solidFill>
                  <a:srgbClr val="002060"/>
                </a:solidFill>
              </a:rPr>
              <a:t>Дети:</a:t>
            </a:r>
            <a:endParaRPr lang="ru-RU" dirty="0" smtClean="0">
              <a:solidFill>
                <a:srgbClr val="002060"/>
              </a:solidFill>
            </a:endParaRPr>
          </a:p>
          <a:p>
            <a:r>
              <a:rPr lang="ru-RU" dirty="0" smtClean="0">
                <a:solidFill>
                  <a:srgbClr val="002060"/>
                </a:solidFill>
              </a:rPr>
              <a:t>Мышка</a:t>
            </a:r>
          </a:p>
          <a:p>
            <a:r>
              <a:rPr lang="ru-RU" i="1" dirty="0" smtClean="0">
                <a:solidFill>
                  <a:srgbClr val="002060"/>
                </a:solidFill>
              </a:rPr>
              <a:t>Ведущая.</a:t>
            </a:r>
            <a:endParaRPr lang="ru-RU" dirty="0" smtClean="0">
              <a:solidFill>
                <a:srgbClr val="002060"/>
              </a:solidFill>
            </a:endParaRPr>
          </a:p>
          <a:p>
            <a:r>
              <a:rPr lang="ru-RU" dirty="0" smtClean="0">
                <a:solidFill>
                  <a:srgbClr val="002060"/>
                </a:solidFill>
              </a:rPr>
              <a:t>Правильно мышка - норушка. А кто здесь сидит?</a:t>
            </a:r>
          </a:p>
          <a:p>
            <a:r>
              <a:rPr lang="ru-RU" i="1" dirty="0" smtClean="0">
                <a:solidFill>
                  <a:srgbClr val="002060"/>
                </a:solidFill>
              </a:rPr>
              <a:t>Дети:</a:t>
            </a:r>
            <a:endParaRPr lang="ru-RU" dirty="0" smtClean="0">
              <a:solidFill>
                <a:srgbClr val="002060"/>
              </a:solidFill>
            </a:endParaRPr>
          </a:p>
          <a:p>
            <a:r>
              <a:rPr lang="ru-RU" dirty="0" smtClean="0">
                <a:solidFill>
                  <a:srgbClr val="002060"/>
                </a:solidFill>
              </a:rPr>
              <a:t>Лягушка.</a:t>
            </a:r>
          </a:p>
          <a:p>
            <a:r>
              <a:rPr lang="ru-RU" i="1" dirty="0" smtClean="0">
                <a:solidFill>
                  <a:srgbClr val="002060"/>
                </a:solidFill>
              </a:rPr>
              <a:t>Ведущая.</a:t>
            </a:r>
            <a:endParaRPr lang="ru-RU" dirty="0" smtClean="0">
              <a:solidFill>
                <a:srgbClr val="002060"/>
              </a:solidFill>
            </a:endParaRPr>
          </a:p>
          <a:p>
            <a:r>
              <a:rPr lang="ru-RU" dirty="0" smtClean="0">
                <a:solidFill>
                  <a:srgbClr val="002060"/>
                </a:solidFill>
              </a:rPr>
              <a:t>Лягушка – квакушка.</a:t>
            </a:r>
          </a:p>
          <a:p>
            <a:r>
              <a:rPr lang="ru-RU" dirty="0" smtClean="0">
                <a:solidFill>
                  <a:srgbClr val="002060"/>
                </a:solidFill>
              </a:rPr>
              <a:t>Каждый раз, как только дети не правильно называют персонаж, ведущая дает точное его определение: </a:t>
            </a:r>
            <a:r>
              <a:rPr lang="ru-RU" dirty="0" err="1" smtClean="0">
                <a:solidFill>
                  <a:srgbClr val="002060"/>
                </a:solidFill>
              </a:rPr>
              <a:t>зайка-попрыгайка</a:t>
            </a:r>
            <a:r>
              <a:rPr lang="ru-RU" dirty="0" smtClean="0">
                <a:solidFill>
                  <a:srgbClr val="002060"/>
                </a:solidFill>
              </a:rPr>
              <a:t>, лисичка-сестричка, волчок серый бочок, </a:t>
            </a:r>
            <a:r>
              <a:rPr lang="ru-RU" dirty="0" err="1" smtClean="0">
                <a:solidFill>
                  <a:srgbClr val="002060"/>
                </a:solidFill>
              </a:rPr>
              <a:t>мишка-топтыжка</a:t>
            </a:r>
            <a:r>
              <a:rPr lang="ru-RU" dirty="0" smtClean="0">
                <a:solidFill>
                  <a:srgbClr val="002060"/>
                </a:solidFill>
              </a:rPr>
              <a:t>.</a:t>
            </a:r>
          </a:p>
          <a:p>
            <a:r>
              <a:rPr lang="ru-RU" i="1" dirty="0" smtClean="0">
                <a:solidFill>
                  <a:srgbClr val="002060"/>
                </a:solidFill>
              </a:rPr>
              <a:t>Ведущая.</a:t>
            </a:r>
            <a:endParaRPr lang="ru-RU" dirty="0" smtClean="0">
              <a:solidFill>
                <a:srgbClr val="002060"/>
              </a:solidFill>
            </a:endParaRPr>
          </a:p>
          <a:p>
            <a:r>
              <a:rPr lang="ru-RU" dirty="0" smtClean="0">
                <a:solidFill>
                  <a:srgbClr val="002060"/>
                </a:solidFill>
              </a:rPr>
              <a:t>Мы рассмотрели в этом домике всех. А теперь вспомните, как называется сказка?  Правильно «Теремок», вот он каков терем-теремок. Вы молодцы много сказок знаете.</a:t>
            </a:r>
          </a:p>
          <a:p>
            <a:r>
              <a:rPr lang="ru-RU" i="1" dirty="0" smtClean="0">
                <a:solidFill>
                  <a:srgbClr val="002060"/>
                </a:solidFill>
              </a:rPr>
              <a:t>Ведущая.</a:t>
            </a:r>
            <a:endParaRPr lang="ru-RU" dirty="0" smtClean="0">
              <a:solidFill>
                <a:srgbClr val="002060"/>
              </a:solidFill>
            </a:endParaRPr>
          </a:p>
          <a:p>
            <a:r>
              <a:rPr lang="ru-RU" dirty="0" smtClean="0">
                <a:solidFill>
                  <a:srgbClr val="002060"/>
                </a:solidFill>
              </a:rPr>
              <a:t>А сейчас мы пригласим ваших мам и поиграем с ними в игру «Идет король по лесу» 2 раза.</a:t>
            </a:r>
          </a:p>
          <a:p>
            <a:endParaRPr lang="ru-RU" dirty="0">
              <a:solidFill>
                <a:srgbClr val="002060"/>
              </a:solidFill>
            </a:endParaRPr>
          </a:p>
        </p:txBody>
      </p:sp>
      <p:sp>
        <p:nvSpPr>
          <p:cNvPr id="2" name="Заголовок 1"/>
          <p:cNvSpPr>
            <a:spLocks noGrp="1"/>
          </p:cNvSpPr>
          <p:nvPr>
            <p:ph type="title"/>
          </p:nvPr>
        </p:nvSpPr>
        <p:spPr/>
        <p:txBody>
          <a:bodyPr/>
          <a:lstStyle/>
          <a:p>
            <a:endParaRPr lang="ru-RU"/>
          </a:p>
        </p:txBody>
      </p:sp>
    </p:spTree>
  </p:cSld>
  <p:clrMapOvr>
    <a:masterClrMapping/>
  </p:clrMapOvr>
  <p:transition>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47500" lnSpcReduction="20000"/>
          </a:bodyPr>
          <a:lstStyle/>
          <a:p>
            <a:r>
              <a:rPr lang="ru-RU" dirty="0" smtClean="0">
                <a:solidFill>
                  <a:srgbClr val="002060"/>
                </a:solidFill>
              </a:rPr>
              <a:t>В это время переодеваются дети участники следующей сказки. А за дом прячется бабушка-сказочница.</a:t>
            </a:r>
          </a:p>
          <a:p>
            <a:r>
              <a:rPr lang="ru-RU" dirty="0" smtClean="0">
                <a:solidFill>
                  <a:srgbClr val="002060"/>
                </a:solidFill>
              </a:rPr>
              <a:t>Когда дети и взрослые рассядутся, открывается окошко и бабушка сказочница начинает свой рассказ.</a:t>
            </a:r>
          </a:p>
          <a:p>
            <a:r>
              <a:rPr lang="ru-RU" i="1" dirty="0" smtClean="0">
                <a:solidFill>
                  <a:srgbClr val="002060"/>
                </a:solidFill>
              </a:rPr>
              <a:t>Бабушка-сказочница.</a:t>
            </a:r>
            <a:endParaRPr lang="ru-RU" dirty="0" smtClean="0">
              <a:solidFill>
                <a:srgbClr val="002060"/>
              </a:solidFill>
            </a:endParaRPr>
          </a:p>
          <a:p>
            <a:r>
              <a:rPr lang="ru-RU" dirty="0" smtClean="0">
                <a:solidFill>
                  <a:srgbClr val="002060"/>
                </a:solidFill>
              </a:rPr>
              <a:t>Здравствуйте детишки и взрослые. Я бабушка-сказочница. Сегодня  я вам расскажу сказку, но не просто расскажу, а покажу, сказка называется «Репка», исполнят её дети вашей группы.  Начинает рассказывать, а дети артисты под её рассказ показывают сказку.</a:t>
            </a:r>
          </a:p>
          <a:p>
            <a:r>
              <a:rPr lang="ru-RU" dirty="0" smtClean="0">
                <a:solidFill>
                  <a:srgbClr val="002060"/>
                </a:solidFill>
              </a:rPr>
              <a:t>Вот и сказочке конец, а кто слушал молодец.</a:t>
            </a:r>
          </a:p>
          <a:p>
            <a:r>
              <a:rPr lang="ru-RU" dirty="0" smtClean="0">
                <a:solidFill>
                  <a:srgbClr val="002060"/>
                </a:solidFill>
              </a:rPr>
              <a:t>Артисты и бабушка-сказочница кланяются публике. Рассаживаются на свои места, действие продолжается</a:t>
            </a:r>
            <a:r>
              <a:rPr lang="ru-RU" dirty="0" smtClean="0">
                <a:solidFill>
                  <a:srgbClr val="002060"/>
                </a:solidFill>
              </a:rPr>
              <a:t>.</a:t>
            </a:r>
            <a:r>
              <a:rPr lang="ru-RU" dirty="0" smtClean="0">
                <a:solidFill>
                  <a:srgbClr val="002060"/>
                </a:solidFill>
              </a:rPr>
              <a:t> </a:t>
            </a:r>
          </a:p>
          <a:p>
            <a:r>
              <a:rPr lang="ru-RU" i="1" dirty="0" smtClean="0">
                <a:solidFill>
                  <a:srgbClr val="002060"/>
                </a:solidFill>
              </a:rPr>
              <a:t>Ведущая.</a:t>
            </a:r>
            <a:endParaRPr lang="ru-RU" dirty="0" smtClean="0">
              <a:solidFill>
                <a:srgbClr val="002060"/>
              </a:solidFill>
            </a:endParaRPr>
          </a:p>
          <a:p>
            <a:r>
              <a:rPr lang="ru-RU" dirty="0" smtClean="0">
                <a:solidFill>
                  <a:srgbClr val="002060"/>
                </a:solidFill>
              </a:rPr>
              <a:t>Вы уже отгадали сказки по сюжетам, посмотрели сказку «Репка», а сейчас отгадайте сказки  по картинкам. Показывается картинка из сказки «Волк и семеро козлят». Если дети затрудняются, то прочитать небольшой отрывок.</a:t>
            </a:r>
          </a:p>
          <a:p>
            <a:r>
              <a:rPr lang="ru-RU" dirty="0" smtClean="0">
                <a:solidFill>
                  <a:srgbClr val="002060"/>
                </a:solidFill>
              </a:rPr>
              <a:t>Далее читается отрывок из сказки «Три медведя», которую дети должны тоже отгадать.</a:t>
            </a:r>
          </a:p>
          <a:p>
            <a:r>
              <a:rPr lang="ru-RU" dirty="0" smtClean="0">
                <a:solidFill>
                  <a:srgbClr val="002060"/>
                </a:solidFill>
              </a:rPr>
              <a:t>Дети еще раз обходят поляну. Пока они обходят поляну, выставляется             «Чудо-дерево» все в конфетах.</a:t>
            </a:r>
          </a:p>
          <a:p>
            <a:r>
              <a:rPr lang="ru-RU" i="1" dirty="0" smtClean="0">
                <a:solidFill>
                  <a:srgbClr val="002060"/>
                </a:solidFill>
              </a:rPr>
              <a:t>Ведущая.</a:t>
            </a:r>
            <a:endParaRPr lang="ru-RU" dirty="0" smtClean="0">
              <a:solidFill>
                <a:srgbClr val="002060"/>
              </a:solidFill>
            </a:endParaRPr>
          </a:p>
          <a:p>
            <a:r>
              <a:rPr lang="ru-RU" dirty="0" smtClean="0">
                <a:solidFill>
                  <a:srgbClr val="002060"/>
                </a:solidFill>
              </a:rPr>
              <a:t>Пока мы были на поляне сказок, здесь выросло «Чудо-дерево». Не листочка на нем, не цветочка, а вкусные конфеты. А что еще может вырасти на «</a:t>
            </a:r>
            <a:r>
              <a:rPr lang="ru-RU" dirty="0" err="1" smtClean="0">
                <a:solidFill>
                  <a:srgbClr val="002060"/>
                </a:solidFill>
              </a:rPr>
              <a:t>Чудо-дереве</a:t>
            </a:r>
            <a:r>
              <a:rPr lang="ru-RU" dirty="0" smtClean="0">
                <a:solidFill>
                  <a:srgbClr val="002060"/>
                </a:solidFill>
              </a:rPr>
              <a:t>»? Калоши, ботинки, штанишки, гамаши. Молодцы, помните. А сейчас подходите к «</a:t>
            </a:r>
            <a:r>
              <a:rPr lang="ru-RU" dirty="0" err="1" smtClean="0">
                <a:solidFill>
                  <a:srgbClr val="002060"/>
                </a:solidFill>
              </a:rPr>
              <a:t>Чудо-дереву</a:t>
            </a:r>
            <a:r>
              <a:rPr lang="ru-RU" dirty="0" smtClean="0">
                <a:solidFill>
                  <a:srgbClr val="002060"/>
                </a:solidFill>
              </a:rPr>
              <a:t>» и угощайтесь конфетами.</a:t>
            </a:r>
          </a:p>
          <a:p>
            <a:endParaRPr lang="ru-RU" dirty="0">
              <a:solidFill>
                <a:srgbClr val="002060"/>
              </a:solidFill>
            </a:endParaRPr>
          </a:p>
        </p:txBody>
      </p:sp>
      <p:sp>
        <p:nvSpPr>
          <p:cNvPr id="2" name="Заголовок 1"/>
          <p:cNvSpPr>
            <a:spLocks noGrp="1"/>
          </p:cNvSpPr>
          <p:nvPr>
            <p:ph type="title"/>
          </p:nvPr>
        </p:nvSpPr>
        <p:spPr/>
        <p:txBody>
          <a:bodyPr/>
          <a:lstStyle/>
          <a:p>
            <a:endParaRPr lang="ru-RU"/>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endParaRPr lang="ru-RU" i="1" dirty="0" smtClean="0">
              <a:solidFill>
                <a:srgbClr val="002060"/>
              </a:solidFill>
            </a:endParaRPr>
          </a:p>
          <a:p>
            <a:r>
              <a:rPr lang="ru-RU" i="1" dirty="0" smtClean="0">
                <a:solidFill>
                  <a:srgbClr val="002060"/>
                </a:solidFill>
              </a:rPr>
              <a:t>Действующие </a:t>
            </a:r>
            <a:r>
              <a:rPr lang="ru-RU" i="1" dirty="0" smtClean="0">
                <a:solidFill>
                  <a:srgbClr val="002060"/>
                </a:solidFill>
              </a:rPr>
              <a:t>лица:</a:t>
            </a:r>
            <a:endParaRPr lang="ru-RU" dirty="0" smtClean="0">
              <a:solidFill>
                <a:srgbClr val="002060"/>
              </a:solidFill>
            </a:endParaRPr>
          </a:p>
          <a:p>
            <a:r>
              <a:rPr lang="ru-RU" dirty="0" smtClean="0">
                <a:solidFill>
                  <a:srgbClr val="002060"/>
                </a:solidFill>
              </a:rPr>
              <a:t>Бабушка-сказочница</a:t>
            </a:r>
          </a:p>
          <a:p>
            <a:r>
              <a:rPr lang="ru-RU" dirty="0" smtClean="0">
                <a:solidFill>
                  <a:srgbClr val="002060"/>
                </a:solidFill>
              </a:rPr>
              <a:t>Дед</a:t>
            </a:r>
          </a:p>
          <a:p>
            <a:r>
              <a:rPr lang="ru-RU" dirty="0" smtClean="0">
                <a:solidFill>
                  <a:srgbClr val="002060"/>
                </a:solidFill>
              </a:rPr>
              <a:t>Бабка</a:t>
            </a:r>
          </a:p>
          <a:p>
            <a:r>
              <a:rPr lang="ru-RU" dirty="0" smtClean="0">
                <a:solidFill>
                  <a:srgbClr val="002060"/>
                </a:solidFill>
              </a:rPr>
              <a:t>Внучка</a:t>
            </a:r>
          </a:p>
          <a:p>
            <a:r>
              <a:rPr lang="ru-RU" dirty="0" smtClean="0">
                <a:solidFill>
                  <a:srgbClr val="002060"/>
                </a:solidFill>
              </a:rPr>
              <a:t>Собачка Жучка</a:t>
            </a:r>
          </a:p>
          <a:p>
            <a:r>
              <a:rPr lang="ru-RU" dirty="0" smtClean="0">
                <a:solidFill>
                  <a:srgbClr val="002060"/>
                </a:solidFill>
              </a:rPr>
              <a:t>Кошка</a:t>
            </a:r>
          </a:p>
          <a:p>
            <a:r>
              <a:rPr lang="ru-RU" dirty="0" smtClean="0">
                <a:solidFill>
                  <a:srgbClr val="002060"/>
                </a:solidFill>
              </a:rPr>
              <a:t>Мышка</a:t>
            </a:r>
          </a:p>
          <a:p>
            <a:r>
              <a:rPr lang="ru-RU" dirty="0" smtClean="0">
                <a:solidFill>
                  <a:srgbClr val="002060"/>
                </a:solidFill>
              </a:rPr>
              <a:t>Репка</a:t>
            </a:r>
          </a:p>
          <a:p>
            <a:endParaRPr lang="ru-RU" dirty="0"/>
          </a:p>
        </p:txBody>
      </p:sp>
      <p:sp>
        <p:nvSpPr>
          <p:cNvPr id="2" name="Заголовок 1"/>
          <p:cNvSpPr>
            <a:spLocks noGrp="1"/>
          </p:cNvSpPr>
          <p:nvPr>
            <p:ph type="title"/>
          </p:nvPr>
        </p:nvSpPr>
        <p:spPr>
          <a:xfrm>
            <a:off x="457200" y="152400"/>
            <a:ext cx="7829576" cy="1847840"/>
          </a:xfrm>
        </p:spPr>
        <p:txBody>
          <a:bodyPr>
            <a:normAutofit fontScale="90000"/>
          </a:bodyPr>
          <a:lstStyle/>
          <a:p>
            <a:pPr algn="ct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sz="3600" dirty="0" smtClean="0">
                <a:solidFill>
                  <a:srgbClr val="C00000"/>
                </a:solidFill>
              </a:rPr>
              <a:t/>
            </a:r>
            <a:br>
              <a:rPr lang="ru-RU" sz="3600" dirty="0" smtClean="0">
                <a:solidFill>
                  <a:srgbClr val="C00000"/>
                </a:solidFill>
              </a:rPr>
            </a:br>
            <a:r>
              <a:rPr lang="ru-RU" sz="4400" b="1" dirty="0" smtClean="0">
                <a:solidFill>
                  <a:srgbClr val="C00000"/>
                </a:solidFill>
              </a:rPr>
              <a:t> Сценарий русской народной сказки «Репка» для 2 мл. группы</a:t>
            </a:r>
            <a:endParaRPr lang="ru-RU" dirty="0">
              <a:solidFill>
                <a:srgbClr val="C00000"/>
              </a:solidFill>
            </a:endParaRPr>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47500" lnSpcReduction="20000"/>
          </a:bodyPr>
          <a:lstStyle/>
          <a:p>
            <a:r>
              <a:rPr lang="ru-RU" dirty="0" smtClean="0">
                <a:solidFill>
                  <a:srgbClr val="002060"/>
                </a:solidFill>
              </a:rPr>
              <a:t>Репка</a:t>
            </a:r>
          </a:p>
          <a:p>
            <a:r>
              <a:rPr lang="ru-RU" b="1" dirty="0" smtClean="0">
                <a:solidFill>
                  <a:srgbClr val="002060"/>
                </a:solidFill>
              </a:rPr>
              <a:t>Бабушка-сказочница:</a:t>
            </a:r>
            <a:endParaRPr lang="ru-RU" dirty="0" smtClean="0">
              <a:solidFill>
                <a:srgbClr val="002060"/>
              </a:solidFill>
            </a:endParaRPr>
          </a:p>
          <a:p>
            <a:r>
              <a:rPr lang="ru-RU" dirty="0" smtClean="0">
                <a:solidFill>
                  <a:srgbClr val="002060"/>
                </a:solidFill>
              </a:rPr>
              <a:t>«Жили-были дед с бабкой. Как-то раз посадил дед репку» </a:t>
            </a:r>
            <a:r>
              <a:rPr lang="ru-RU" i="1" dirty="0" smtClean="0">
                <a:solidFill>
                  <a:srgbClr val="002060"/>
                </a:solidFill>
              </a:rPr>
              <a:t>(держась за руки, выходят дед с репкой, дед репку «сажает»)</a:t>
            </a:r>
            <a:endParaRPr lang="ru-RU" dirty="0" smtClean="0">
              <a:solidFill>
                <a:srgbClr val="002060"/>
              </a:solidFill>
            </a:endParaRPr>
          </a:p>
          <a:p>
            <a:r>
              <a:rPr lang="ru-RU" dirty="0" smtClean="0">
                <a:solidFill>
                  <a:srgbClr val="002060"/>
                </a:solidFill>
              </a:rPr>
              <a:t>«Выросла репка большая-пребольшая. Стал дед репку тянуть. Тянет - потянет, вытянуть – не может. Позвал дед бабку»</a:t>
            </a:r>
          </a:p>
          <a:p>
            <a:r>
              <a:rPr lang="ru-RU" b="1" dirty="0" smtClean="0">
                <a:solidFill>
                  <a:srgbClr val="002060"/>
                </a:solidFill>
              </a:rPr>
              <a:t>Дед:</a:t>
            </a:r>
            <a:endParaRPr lang="ru-RU" dirty="0" smtClean="0">
              <a:solidFill>
                <a:srgbClr val="002060"/>
              </a:solidFill>
            </a:endParaRPr>
          </a:p>
          <a:p>
            <a:r>
              <a:rPr lang="ru-RU" dirty="0" smtClean="0">
                <a:solidFill>
                  <a:srgbClr val="002060"/>
                </a:solidFill>
              </a:rPr>
              <a:t>«Бабка! Пойдем репку тянуть!» </a:t>
            </a:r>
            <a:r>
              <a:rPr lang="ru-RU" i="1" dirty="0" smtClean="0">
                <a:solidFill>
                  <a:srgbClr val="002060"/>
                </a:solidFill>
              </a:rPr>
              <a:t>(выходит бабка, держится за поясницу, кряхтит – ой-ой)</a:t>
            </a:r>
            <a:endParaRPr lang="ru-RU" dirty="0" smtClean="0">
              <a:solidFill>
                <a:srgbClr val="002060"/>
              </a:solidFill>
            </a:endParaRPr>
          </a:p>
          <a:p>
            <a:r>
              <a:rPr lang="ru-RU" b="1" dirty="0" smtClean="0">
                <a:solidFill>
                  <a:srgbClr val="002060"/>
                </a:solidFill>
              </a:rPr>
              <a:t>Бабушка-сказочница:</a:t>
            </a:r>
            <a:endParaRPr lang="ru-RU" dirty="0" smtClean="0">
              <a:solidFill>
                <a:srgbClr val="002060"/>
              </a:solidFill>
            </a:endParaRPr>
          </a:p>
          <a:p>
            <a:r>
              <a:rPr lang="ru-RU" dirty="0" smtClean="0">
                <a:solidFill>
                  <a:srgbClr val="002060"/>
                </a:solidFill>
              </a:rPr>
              <a:t>«Стали они репку вместе тянуть – дедка за репку, бабка за дедку – тянут, потянут, вытянуть – не могут. Позвала бабка внучку»</a:t>
            </a:r>
          </a:p>
          <a:p>
            <a:r>
              <a:rPr lang="ru-RU" b="1" dirty="0" smtClean="0">
                <a:solidFill>
                  <a:srgbClr val="002060"/>
                </a:solidFill>
              </a:rPr>
              <a:t>Бабка:</a:t>
            </a:r>
            <a:endParaRPr lang="ru-RU" dirty="0" smtClean="0">
              <a:solidFill>
                <a:srgbClr val="002060"/>
              </a:solidFill>
            </a:endParaRPr>
          </a:p>
          <a:p>
            <a:r>
              <a:rPr lang="ru-RU" dirty="0" smtClean="0">
                <a:solidFill>
                  <a:srgbClr val="002060"/>
                </a:solidFill>
              </a:rPr>
              <a:t>«Внучка! Пойдем репку тянуть!» </a:t>
            </a:r>
            <a:r>
              <a:rPr lang="ru-RU" i="1" dirty="0" smtClean="0">
                <a:solidFill>
                  <a:srgbClr val="002060"/>
                </a:solidFill>
              </a:rPr>
              <a:t>(выходит внучка вприпрыжку, ручки на юбочке, поет песенку – ля-ля-ля)</a:t>
            </a:r>
            <a:endParaRPr lang="ru-RU" dirty="0" smtClean="0">
              <a:solidFill>
                <a:srgbClr val="002060"/>
              </a:solidFill>
            </a:endParaRPr>
          </a:p>
          <a:p>
            <a:r>
              <a:rPr lang="ru-RU" b="1" dirty="0" smtClean="0">
                <a:solidFill>
                  <a:srgbClr val="002060"/>
                </a:solidFill>
              </a:rPr>
              <a:t>Бабушка-сказочница:</a:t>
            </a:r>
            <a:endParaRPr lang="ru-RU" dirty="0" smtClean="0">
              <a:solidFill>
                <a:srgbClr val="002060"/>
              </a:solidFill>
            </a:endParaRPr>
          </a:p>
          <a:p>
            <a:r>
              <a:rPr lang="ru-RU" dirty="0" smtClean="0">
                <a:solidFill>
                  <a:srgbClr val="002060"/>
                </a:solidFill>
              </a:rPr>
              <a:t>«Стали они репку втроем тянуть – дедка за репку, бабка за дедку, внучка за бабку – тянут, потянут, вытянуть – не могут. Позвала внучка Жучку»</a:t>
            </a:r>
          </a:p>
          <a:p>
            <a:r>
              <a:rPr lang="ru-RU" b="1" dirty="0" smtClean="0">
                <a:solidFill>
                  <a:srgbClr val="002060"/>
                </a:solidFill>
              </a:rPr>
              <a:t>Внучка:</a:t>
            </a:r>
            <a:endParaRPr lang="ru-RU" dirty="0" smtClean="0">
              <a:solidFill>
                <a:srgbClr val="002060"/>
              </a:solidFill>
            </a:endParaRPr>
          </a:p>
          <a:p>
            <a:r>
              <a:rPr lang="ru-RU" dirty="0" smtClean="0">
                <a:solidFill>
                  <a:srgbClr val="002060"/>
                </a:solidFill>
              </a:rPr>
              <a:t>«Жучка! Пойдем репку тянуть!» </a:t>
            </a:r>
            <a:r>
              <a:rPr lang="ru-RU" i="1" dirty="0" smtClean="0">
                <a:solidFill>
                  <a:srgbClr val="002060"/>
                </a:solidFill>
              </a:rPr>
              <a:t>(выходит собачка Жучка, гавкает </a:t>
            </a:r>
            <a:r>
              <a:rPr lang="ru-RU" i="1" dirty="0" err="1" smtClean="0">
                <a:solidFill>
                  <a:srgbClr val="002060"/>
                </a:solidFill>
              </a:rPr>
              <a:t>аф-аф-аф</a:t>
            </a:r>
            <a:r>
              <a:rPr lang="ru-RU" i="1" dirty="0" smtClean="0">
                <a:solidFill>
                  <a:srgbClr val="002060"/>
                </a:solidFill>
              </a:rPr>
              <a:t>)</a:t>
            </a:r>
            <a:endParaRPr lang="ru-RU" dirty="0" smtClean="0">
              <a:solidFill>
                <a:srgbClr val="002060"/>
              </a:solidFill>
            </a:endParaRPr>
          </a:p>
          <a:p>
            <a:r>
              <a:rPr lang="ru-RU" b="1" dirty="0" smtClean="0">
                <a:solidFill>
                  <a:srgbClr val="002060"/>
                </a:solidFill>
              </a:rPr>
              <a:t>Бабушка-сказочница:</a:t>
            </a:r>
            <a:endParaRPr lang="ru-RU" dirty="0" smtClean="0">
              <a:solidFill>
                <a:srgbClr val="002060"/>
              </a:solidFill>
            </a:endParaRPr>
          </a:p>
          <a:p>
            <a:r>
              <a:rPr lang="ru-RU" dirty="0" smtClean="0">
                <a:solidFill>
                  <a:srgbClr val="002060"/>
                </a:solidFill>
              </a:rPr>
              <a:t>«Стали они вчетвером репку тянуть – дедка за репку, бабка за дедку, внучка за бабку, Жучка за внучку – тянут, потянут, вытянуть - не могут. Позвала Жучка кошку»</a:t>
            </a:r>
          </a:p>
          <a:p>
            <a:r>
              <a:rPr lang="ru-RU" b="1" dirty="0" smtClean="0">
                <a:solidFill>
                  <a:srgbClr val="002060"/>
                </a:solidFill>
              </a:rPr>
              <a:t>Жучка:	</a:t>
            </a:r>
            <a:endParaRPr lang="ru-RU" dirty="0" smtClean="0">
              <a:solidFill>
                <a:srgbClr val="002060"/>
              </a:solidFill>
            </a:endParaRPr>
          </a:p>
          <a:p>
            <a:endParaRPr lang="ru-RU" dirty="0">
              <a:solidFill>
                <a:srgbClr val="002060"/>
              </a:solidFill>
            </a:endParaRPr>
          </a:p>
        </p:txBody>
      </p:sp>
      <p:sp>
        <p:nvSpPr>
          <p:cNvPr id="2" name="Заголовок 1"/>
          <p:cNvSpPr>
            <a:spLocks noGrp="1"/>
          </p:cNvSpPr>
          <p:nvPr>
            <p:ph type="title"/>
          </p:nvPr>
        </p:nvSpPr>
        <p:spPr/>
        <p:txBody>
          <a:bodyPr/>
          <a:lstStyle/>
          <a:p>
            <a:endParaRPr lang="ru-RU" dirty="0"/>
          </a:p>
        </p:txBody>
      </p:sp>
    </p:spTree>
  </p:cSld>
  <p:clrMapOvr>
    <a:masterClrMapping/>
  </p:clrMapOvr>
  <p:transition>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62500" lnSpcReduction="20000"/>
          </a:bodyPr>
          <a:lstStyle/>
          <a:p>
            <a:r>
              <a:rPr lang="ru-RU" dirty="0" smtClean="0"/>
              <a:t>«</a:t>
            </a:r>
            <a:r>
              <a:rPr lang="ru-RU" dirty="0" smtClean="0">
                <a:solidFill>
                  <a:srgbClr val="002060"/>
                </a:solidFill>
              </a:rPr>
              <a:t>Кошка! Пойдем репку тянуть!» </a:t>
            </a:r>
            <a:r>
              <a:rPr lang="ru-RU" i="1" dirty="0" smtClean="0">
                <a:solidFill>
                  <a:srgbClr val="002060"/>
                </a:solidFill>
              </a:rPr>
              <a:t>(выходит кошка, мяукает мяу-мяу-мяу)</a:t>
            </a:r>
            <a:endParaRPr lang="ru-RU" dirty="0" smtClean="0">
              <a:solidFill>
                <a:srgbClr val="002060"/>
              </a:solidFill>
            </a:endParaRPr>
          </a:p>
          <a:p>
            <a:r>
              <a:rPr lang="ru-RU" b="1" dirty="0" smtClean="0">
                <a:solidFill>
                  <a:srgbClr val="002060"/>
                </a:solidFill>
              </a:rPr>
              <a:t>Бабушка-сказочница:</a:t>
            </a:r>
            <a:r>
              <a:rPr lang="ru-RU" dirty="0" smtClean="0">
                <a:solidFill>
                  <a:srgbClr val="002060"/>
                </a:solidFill>
              </a:rPr>
              <a:t>	</a:t>
            </a:r>
          </a:p>
          <a:p>
            <a:r>
              <a:rPr lang="ru-RU" dirty="0" smtClean="0">
                <a:solidFill>
                  <a:srgbClr val="002060"/>
                </a:solidFill>
              </a:rPr>
              <a:t>«Стали они репку впятером тянуть: дедка за репку, бабка за дедку, внучка а бабку, Жучка за внучку, кошка за Жучку - тянут, потянут, вытянуть – не могут. Ух, устали!» </a:t>
            </a:r>
            <a:r>
              <a:rPr lang="ru-RU" i="1" dirty="0" smtClean="0">
                <a:solidFill>
                  <a:srgbClr val="002060"/>
                </a:solidFill>
              </a:rPr>
              <a:t>(проводят по лбу рукой, тяжело вздыхают)</a:t>
            </a:r>
            <a:endParaRPr lang="ru-RU" dirty="0" smtClean="0">
              <a:solidFill>
                <a:srgbClr val="002060"/>
              </a:solidFill>
            </a:endParaRPr>
          </a:p>
          <a:p>
            <a:r>
              <a:rPr lang="ru-RU" dirty="0" smtClean="0">
                <a:solidFill>
                  <a:srgbClr val="002060"/>
                </a:solidFill>
              </a:rPr>
              <a:t>«Позвала кошка мышку»</a:t>
            </a:r>
          </a:p>
          <a:p>
            <a:r>
              <a:rPr lang="ru-RU" b="1" dirty="0" smtClean="0">
                <a:solidFill>
                  <a:srgbClr val="002060"/>
                </a:solidFill>
              </a:rPr>
              <a:t>Кошка:</a:t>
            </a:r>
            <a:endParaRPr lang="ru-RU" dirty="0" smtClean="0">
              <a:solidFill>
                <a:srgbClr val="002060"/>
              </a:solidFill>
            </a:endParaRPr>
          </a:p>
          <a:p>
            <a:r>
              <a:rPr lang="ru-RU" dirty="0" smtClean="0">
                <a:solidFill>
                  <a:srgbClr val="002060"/>
                </a:solidFill>
              </a:rPr>
              <a:t>«Мышка! Пойдем репку тянуть!» </a:t>
            </a:r>
            <a:r>
              <a:rPr lang="ru-RU" i="1" dirty="0" smtClean="0">
                <a:solidFill>
                  <a:srgbClr val="002060"/>
                </a:solidFill>
              </a:rPr>
              <a:t>(выбегает мышка на носочка, пищит  пи-пи-пи)</a:t>
            </a:r>
            <a:endParaRPr lang="ru-RU" dirty="0" smtClean="0">
              <a:solidFill>
                <a:srgbClr val="002060"/>
              </a:solidFill>
            </a:endParaRPr>
          </a:p>
          <a:p>
            <a:r>
              <a:rPr lang="ru-RU" b="1" dirty="0" smtClean="0">
                <a:solidFill>
                  <a:srgbClr val="002060"/>
                </a:solidFill>
              </a:rPr>
              <a:t>Бабушка-сказочница:</a:t>
            </a:r>
            <a:endParaRPr lang="ru-RU" dirty="0" smtClean="0">
              <a:solidFill>
                <a:srgbClr val="002060"/>
              </a:solidFill>
            </a:endParaRPr>
          </a:p>
          <a:p>
            <a:r>
              <a:rPr lang="ru-RU" dirty="0" smtClean="0">
                <a:solidFill>
                  <a:srgbClr val="002060"/>
                </a:solidFill>
              </a:rPr>
              <a:t>«Стали они репку все вместе тянуть: дедка за репку, бабку за дедку, внучка за бабку, Жучка за внучку, кошка за Жучку, мышка за кошку. Тянут, потянут, тянут, потянут – вытянули репку!»</a:t>
            </a:r>
          </a:p>
          <a:p>
            <a:r>
              <a:rPr lang="ru-RU" dirty="0" smtClean="0">
                <a:solidFill>
                  <a:srgbClr val="002060"/>
                </a:solidFill>
              </a:rPr>
              <a:t>«Тут и сказочке конец, а кто слушал – молодец!»</a:t>
            </a:r>
          </a:p>
          <a:p>
            <a:r>
              <a:rPr lang="ru-RU" dirty="0" smtClean="0">
                <a:solidFill>
                  <a:srgbClr val="002060"/>
                </a:solidFill>
              </a:rPr>
              <a:t> </a:t>
            </a:r>
          </a:p>
          <a:p>
            <a:r>
              <a:rPr lang="ru-RU" i="1" dirty="0" smtClean="0">
                <a:solidFill>
                  <a:srgbClr val="002060"/>
                </a:solidFill>
              </a:rPr>
              <a:t>(актеры поворачиваются к зрителю лицом, берутся за руки, поднимают руки вверх - кланяются)</a:t>
            </a:r>
            <a:endParaRPr lang="ru-RU" dirty="0" smtClean="0">
              <a:solidFill>
                <a:srgbClr val="002060"/>
              </a:solidFill>
            </a:endParaRPr>
          </a:p>
          <a:p>
            <a:r>
              <a:rPr lang="ru-RU" i="1" dirty="0" smtClean="0">
                <a:solidFill>
                  <a:srgbClr val="002060"/>
                </a:solidFill>
              </a:rPr>
              <a:t> </a:t>
            </a:r>
            <a:endParaRPr lang="ru-RU" dirty="0" smtClean="0">
              <a:solidFill>
                <a:srgbClr val="002060"/>
              </a:solidFill>
            </a:endParaRPr>
          </a:p>
          <a:p>
            <a:endParaRPr lang="ru-RU" dirty="0"/>
          </a:p>
        </p:txBody>
      </p:sp>
      <p:sp>
        <p:nvSpPr>
          <p:cNvPr id="2" name="Заголовок 1"/>
          <p:cNvSpPr>
            <a:spLocks noGrp="1"/>
          </p:cNvSpPr>
          <p:nvPr>
            <p:ph type="title"/>
          </p:nvPr>
        </p:nvSpPr>
        <p:spPr/>
        <p:txBody>
          <a:bodyPr/>
          <a:lstStyle/>
          <a:p>
            <a:endParaRPr lang="ru-RU"/>
          </a:p>
        </p:txBody>
      </p:sp>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Autofit/>
          </a:bodyPr>
          <a:lstStyle/>
          <a:p>
            <a:r>
              <a:rPr lang="ru-RU" sz="1200" b="1" i="1" dirty="0" err="1" smtClean="0">
                <a:solidFill>
                  <a:srgbClr val="002060"/>
                </a:solidFill>
              </a:rPr>
              <a:t>Хомка</a:t>
            </a:r>
            <a:endParaRPr lang="ru-RU" sz="1200" dirty="0" smtClean="0">
              <a:solidFill>
                <a:srgbClr val="002060"/>
              </a:solidFill>
            </a:endParaRPr>
          </a:p>
          <a:p>
            <a:r>
              <a:rPr lang="ru-RU" sz="1200" dirty="0" err="1" smtClean="0">
                <a:solidFill>
                  <a:srgbClr val="002060"/>
                </a:solidFill>
              </a:rPr>
              <a:t>Хомка</a:t>
            </a:r>
            <a:r>
              <a:rPr lang="ru-RU" sz="1200" dirty="0" smtClean="0">
                <a:solidFill>
                  <a:srgbClr val="002060"/>
                </a:solidFill>
              </a:rPr>
              <a:t>, </a:t>
            </a:r>
            <a:r>
              <a:rPr lang="ru-RU" sz="1200" dirty="0" err="1" smtClean="0">
                <a:solidFill>
                  <a:srgbClr val="002060"/>
                </a:solidFill>
              </a:rPr>
              <a:t>Хомка</a:t>
            </a:r>
            <a:r>
              <a:rPr lang="ru-RU" sz="1200" dirty="0" smtClean="0">
                <a:solidFill>
                  <a:srgbClr val="002060"/>
                </a:solidFill>
              </a:rPr>
              <a:t>, хомячок –      </a:t>
            </a:r>
            <a:r>
              <a:rPr lang="ru-RU" sz="1200" i="1" dirty="0" smtClean="0">
                <a:solidFill>
                  <a:srgbClr val="002060"/>
                </a:solidFill>
              </a:rPr>
              <a:t>(наклоны в стороны, руки на поясе)</a:t>
            </a:r>
            <a:endParaRPr lang="ru-RU" sz="1200" dirty="0" smtClean="0">
              <a:solidFill>
                <a:srgbClr val="002060"/>
              </a:solidFill>
            </a:endParaRPr>
          </a:p>
          <a:p>
            <a:r>
              <a:rPr lang="ru-RU" sz="1200" dirty="0" err="1" smtClean="0">
                <a:solidFill>
                  <a:srgbClr val="002060"/>
                </a:solidFill>
              </a:rPr>
              <a:t>Полосатенький</a:t>
            </a:r>
            <a:r>
              <a:rPr lang="ru-RU" sz="1200" dirty="0" smtClean="0">
                <a:solidFill>
                  <a:srgbClr val="002060"/>
                </a:solidFill>
              </a:rPr>
              <a:t> бочок!           </a:t>
            </a:r>
            <a:r>
              <a:rPr lang="ru-RU" sz="1200" i="1" dirty="0" smtClean="0">
                <a:solidFill>
                  <a:srgbClr val="002060"/>
                </a:solidFill>
              </a:rPr>
              <a:t>(гладим себя по бокам)</a:t>
            </a:r>
            <a:endParaRPr lang="ru-RU" sz="1200" dirty="0" smtClean="0">
              <a:solidFill>
                <a:srgbClr val="002060"/>
              </a:solidFill>
            </a:endParaRPr>
          </a:p>
          <a:p>
            <a:r>
              <a:rPr lang="ru-RU" sz="1200" dirty="0" err="1" smtClean="0">
                <a:solidFill>
                  <a:srgbClr val="002060"/>
                </a:solidFill>
              </a:rPr>
              <a:t>Хомка</a:t>
            </a:r>
            <a:r>
              <a:rPr lang="ru-RU" sz="1200" dirty="0" smtClean="0">
                <a:solidFill>
                  <a:srgbClr val="002060"/>
                </a:solidFill>
              </a:rPr>
              <a:t> рано встает,                 </a:t>
            </a:r>
            <a:r>
              <a:rPr lang="ru-RU" sz="1200" i="1" dirty="0" smtClean="0">
                <a:solidFill>
                  <a:srgbClr val="002060"/>
                </a:solidFill>
              </a:rPr>
              <a:t>(тянемся вверх)</a:t>
            </a:r>
            <a:endParaRPr lang="ru-RU" sz="1200" dirty="0" smtClean="0">
              <a:solidFill>
                <a:srgbClr val="002060"/>
              </a:solidFill>
            </a:endParaRPr>
          </a:p>
          <a:p>
            <a:r>
              <a:rPr lang="ru-RU" sz="1200" dirty="0" smtClean="0">
                <a:solidFill>
                  <a:srgbClr val="002060"/>
                </a:solidFill>
              </a:rPr>
              <a:t>Шейку моет, щечки трет.       </a:t>
            </a:r>
            <a:r>
              <a:rPr lang="ru-RU" sz="1200" i="1" dirty="0" smtClean="0">
                <a:solidFill>
                  <a:srgbClr val="002060"/>
                </a:solidFill>
              </a:rPr>
              <a:t>(массажируем шею, щеки)</a:t>
            </a:r>
            <a:endParaRPr lang="ru-RU" sz="1200" dirty="0" smtClean="0">
              <a:solidFill>
                <a:srgbClr val="002060"/>
              </a:solidFill>
            </a:endParaRPr>
          </a:p>
          <a:p>
            <a:r>
              <a:rPr lang="ru-RU" sz="1200" dirty="0" smtClean="0">
                <a:solidFill>
                  <a:srgbClr val="002060"/>
                </a:solidFill>
              </a:rPr>
              <a:t>Подметает </a:t>
            </a:r>
            <a:r>
              <a:rPr lang="ru-RU" sz="1200" dirty="0" err="1" smtClean="0">
                <a:solidFill>
                  <a:srgbClr val="002060"/>
                </a:solidFill>
              </a:rPr>
              <a:t>Хомка</a:t>
            </a:r>
            <a:r>
              <a:rPr lang="ru-RU" sz="1200" dirty="0" smtClean="0">
                <a:solidFill>
                  <a:srgbClr val="002060"/>
                </a:solidFill>
              </a:rPr>
              <a:t> хатку         </a:t>
            </a:r>
            <a:r>
              <a:rPr lang="ru-RU" sz="1200" i="1" dirty="0" smtClean="0">
                <a:solidFill>
                  <a:srgbClr val="002060"/>
                </a:solidFill>
              </a:rPr>
              <a:t>(махи </a:t>
            </a:r>
            <a:r>
              <a:rPr lang="ru-RU" sz="1200" i="1" dirty="0" err="1" smtClean="0">
                <a:solidFill>
                  <a:srgbClr val="002060"/>
                </a:solidFill>
              </a:rPr>
              <a:t>рукми</a:t>
            </a:r>
            <a:r>
              <a:rPr lang="ru-RU" sz="1200" i="1" dirty="0" smtClean="0">
                <a:solidFill>
                  <a:srgbClr val="002060"/>
                </a:solidFill>
              </a:rPr>
              <a:t>)</a:t>
            </a:r>
            <a:endParaRPr lang="ru-RU" sz="1200" dirty="0" smtClean="0">
              <a:solidFill>
                <a:srgbClr val="002060"/>
              </a:solidFill>
            </a:endParaRPr>
          </a:p>
          <a:p>
            <a:r>
              <a:rPr lang="ru-RU" sz="1200" dirty="0" smtClean="0">
                <a:solidFill>
                  <a:srgbClr val="002060"/>
                </a:solidFill>
              </a:rPr>
              <a:t>И выходит на зарядку:</a:t>
            </a:r>
          </a:p>
          <a:p>
            <a:r>
              <a:rPr lang="ru-RU" sz="1200" dirty="0" smtClean="0">
                <a:solidFill>
                  <a:srgbClr val="002060"/>
                </a:solidFill>
              </a:rPr>
              <a:t>1, 2, 3, 4, 5!                               </a:t>
            </a:r>
            <a:r>
              <a:rPr lang="ru-RU" sz="1200" i="1" dirty="0" smtClean="0">
                <a:solidFill>
                  <a:srgbClr val="002060"/>
                </a:solidFill>
              </a:rPr>
              <a:t>(упражнения на выбор воспитателя)</a:t>
            </a:r>
            <a:endParaRPr lang="ru-RU" sz="1200" dirty="0" smtClean="0">
              <a:solidFill>
                <a:srgbClr val="002060"/>
              </a:solidFill>
            </a:endParaRPr>
          </a:p>
          <a:p>
            <a:r>
              <a:rPr lang="ru-RU" sz="1200" dirty="0" smtClean="0">
                <a:solidFill>
                  <a:srgbClr val="002060"/>
                </a:solidFill>
              </a:rPr>
              <a:t>Хочет </a:t>
            </a:r>
            <a:r>
              <a:rPr lang="ru-RU" sz="1200" dirty="0" err="1" smtClean="0">
                <a:solidFill>
                  <a:srgbClr val="002060"/>
                </a:solidFill>
              </a:rPr>
              <a:t>Хомка</a:t>
            </a:r>
            <a:r>
              <a:rPr lang="ru-RU" sz="1200" dirty="0" smtClean="0">
                <a:solidFill>
                  <a:srgbClr val="002060"/>
                </a:solidFill>
              </a:rPr>
              <a:t> сильным стать! </a:t>
            </a:r>
            <a:r>
              <a:rPr lang="ru-RU" sz="1200" i="1" dirty="0" smtClean="0">
                <a:solidFill>
                  <a:srgbClr val="002060"/>
                </a:solidFill>
              </a:rPr>
              <a:t>(выпрыгиваем вверх, хлопаем над головой)</a:t>
            </a:r>
            <a:endParaRPr lang="ru-RU" sz="1200" dirty="0" smtClean="0">
              <a:solidFill>
                <a:srgbClr val="002060"/>
              </a:solidFill>
            </a:endParaRPr>
          </a:p>
          <a:p>
            <a:r>
              <a:rPr lang="ru-RU" sz="1200" dirty="0" smtClean="0">
                <a:solidFill>
                  <a:srgbClr val="002060"/>
                </a:solidFill>
              </a:rPr>
              <a:t>	</a:t>
            </a:r>
          </a:p>
          <a:p>
            <a:r>
              <a:rPr lang="ru-RU" sz="1200" b="1" i="1" dirty="0" smtClean="0">
                <a:solidFill>
                  <a:srgbClr val="002060"/>
                </a:solidFill>
              </a:rPr>
              <a:t>Буратино</a:t>
            </a:r>
            <a:endParaRPr lang="ru-RU" sz="1200" dirty="0" smtClean="0">
              <a:solidFill>
                <a:srgbClr val="002060"/>
              </a:solidFill>
            </a:endParaRPr>
          </a:p>
          <a:p>
            <a:r>
              <a:rPr lang="ru-RU" sz="1200" dirty="0" smtClean="0">
                <a:solidFill>
                  <a:srgbClr val="002060"/>
                </a:solidFill>
              </a:rPr>
              <a:t>Буратино потянулся,               </a:t>
            </a:r>
            <a:r>
              <a:rPr lang="ru-RU" sz="1200" i="1" dirty="0" smtClean="0">
                <a:solidFill>
                  <a:srgbClr val="002060"/>
                </a:solidFill>
              </a:rPr>
              <a:t>(тянемся вверх)</a:t>
            </a:r>
            <a:endParaRPr lang="ru-RU" sz="1200" dirty="0" smtClean="0">
              <a:solidFill>
                <a:srgbClr val="002060"/>
              </a:solidFill>
            </a:endParaRPr>
          </a:p>
          <a:p>
            <a:r>
              <a:rPr lang="ru-RU" sz="1200" dirty="0" smtClean="0">
                <a:solidFill>
                  <a:srgbClr val="002060"/>
                </a:solidFill>
              </a:rPr>
              <a:t>Раз нагнулся, два нагнулся.    </a:t>
            </a:r>
            <a:r>
              <a:rPr lang="ru-RU" sz="1200" i="1" dirty="0" smtClean="0">
                <a:solidFill>
                  <a:srgbClr val="002060"/>
                </a:solidFill>
              </a:rPr>
              <a:t>(наклоны вперед)</a:t>
            </a:r>
            <a:endParaRPr lang="ru-RU" sz="1200" dirty="0" smtClean="0">
              <a:solidFill>
                <a:srgbClr val="002060"/>
              </a:solidFill>
            </a:endParaRPr>
          </a:p>
          <a:p>
            <a:r>
              <a:rPr lang="ru-RU" sz="1200" dirty="0" smtClean="0">
                <a:solidFill>
                  <a:srgbClr val="002060"/>
                </a:solidFill>
              </a:rPr>
              <a:t>Руки в стороны развел –          </a:t>
            </a:r>
            <a:r>
              <a:rPr lang="ru-RU" sz="1200" i="1" dirty="0" smtClean="0">
                <a:solidFill>
                  <a:srgbClr val="002060"/>
                </a:solidFill>
              </a:rPr>
              <a:t>(руки в стороны)</a:t>
            </a:r>
            <a:endParaRPr lang="ru-RU" sz="1200" dirty="0" smtClean="0">
              <a:solidFill>
                <a:srgbClr val="002060"/>
              </a:solidFill>
            </a:endParaRPr>
          </a:p>
          <a:p>
            <a:r>
              <a:rPr lang="ru-RU" sz="1200" dirty="0" smtClean="0">
                <a:solidFill>
                  <a:srgbClr val="002060"/>
                </a:solidFill>
              </a:rPr>
              <a:t>Видно ключик не нашел.         </a:t>
            </a:r>
            <a:r>
              <a:rPr lang="ru-RU" sz="1200" i="1" dirty="0" smtClean="0">
                <a:solidFill>
                  <a:srgbClr val="002060"/>
                </a:solidFill>
              </a:rPr>
              <a:t>(руки на пояс, качаем головой)</a:t>
            </a:r>
            <a:endParaRPr lang="ru-RU" sz="1200" dirty="0" smtClean="0">
              <a:solidFill>
                <a:srgbClr val="002060"/>
              </a:solidFill>
            </a:endParaRPr>
          </a:p>
          <a:p>
            <a:r>
              <a:rPr lang="ru-RU" sz="1200" dirty="0" smtClean="0">
                <a:solidFill>
                  <a:srgbClr val="002060"/>
                </a:solidFill>
              </a:rPr>
              <a:t>Чтобы ключик нам достать,    </a:t>
            </a:r>
            <a:r>
              <a:rPr lang="ru-RU" sz="1200" i="1" dirty="0" smtClean="0">
                <a:solidFill>
                  <a:srgbClr val="002060"/>
                </a:solidFill>
              </a:rPr>
              <a:t>(проговариваем слова шепотом)</a:t>
            </a:r>
            <a:endParaRPr lang="ru-RU" sz="1200" dirty="0" smtClean="0">
              <a:solidFill>
                <a:srgbClr val="002060"/>
              </a:solidFill>
            </a:endParaRPr>
          </a:p>
          <a:p>
            <a:r>
              <a:rPr lang="ru-RU" sz="1200" dirty="0" smtClean="0">
                <a:solidFill>
                  <a:srgbClr val="002060"/>
                </a:solidFill>
              </a:rPr>
              <a:t>Надо на носочки встать!          </a:t>
            </a:r>
            <a:r>
              <a:rPr lang="ru-RU" sz="1200" i="1" dirty="0" smtClean="0">
                <a:solidFill>
                  <a:srgbClr val="002060"/>
                </a:solidFill>
              </a:rPr>
              <a:t>(выпрыгиваем вверх, хлопки над головой)</a:t>
            </a:r>
            <a:endParaRPr lang="ru-RU" sz="1200" dirty="0" smtClean="0">
              <a:solidFill>
                <a:srgbClr val="002060"/>
              </a:solidFill>
            </a:endParaRPr>
          </a:p>
          <a:p>
            <a:r>
              <a:rPr lang="ru-RU" sz="1200" dirty="0" smtClean="0"/>
              <a:t> </a:t>
            </a:r>
          </a:p>
          <a:p>
            <a:endParaRPr lang="ru-RU" sz="1200" dirty="0"/>
          </a:p>
        </p:txBody>
      </p:sp>
      <p:sp>
        <p:nvSpPr>
          <p:cNvPr id="2" name="Заголовок 1"/>
          <p:cNvSpPr>
            <a:spLocks noGrp="1"/>
          </p:cNvSpPr>
          <p:nvPr>
            <p:ph type="title"/>
          </p:nvPr>
        </p:nvSpPr>
        <p:spPr/>
        <p:txBody>
          <a:bodyPr>
            <a:normAutofit fontScale="90000"/>
          </a:bodyPr>
          <a:lstStyle/>
          <a:p>
            <a:r>
              <a:rPr lang="ru-RU" b="1" dirty="0" smtClean="0">
                <a:solidFill>
                  <a:srgbClr val="FF0000"/>
                </a:solidFill>
              </a:rPr>
              <a:t>Подвижные игры, гимнастика</a:t>
            </a:r>
            <a:r>
              <a:rPr lang="ru-RU" dirty="0" smtClean="0">
                <a:solidFill>
                  <a:srgbClr val="FF0000"/>
                </a:solidFill>
              </a:rPr>
              <a:t/>
            </a:r>
            <a:br>
              <a:rPr lang="ru-RU" dirty="0" smtClean="0">
                <a:solidFill>
                  <a:srgbClr val="FF0000"/>
                </a:solidFill>
              </a:rPr>
            </a:br>
            <a:endParaRPr lang="ru-RU" dirty="0">
              <a:solidFill>
                <a:srgbClr val="FF0000"/>
              </a:solidFill>
            </a:endParaRPr>
          </a:p>
        </p:txBody>
      </p:sp>
    </p:spTree>
  </p:cSld>
  <p:clrMapOvr>
    <a:masterClrMapping/>
  </p:clrMapOvr>
  <p:transition>
    <p:strip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85860"/>
            <a:ext cx="8229600" cy="4840303"/>
          </a:xfrm>
        </p:spPr>
        <p:txBody>
          <a:bodyPr>
            <a:normAutofit fontScale="25000" lnSpcReduction="20000"/>
          </a:bodyPr>
          <a:lstStyle/>
          <a:p>
            <a:r>
              <a:rPr lang="ru-RU" sz="5600" b="1" i="1" dirty="0" smtClean="0">
                <a:solidFill>
                  <a:srgbClr val="002060"/>
                </a:solidFill>
              </a:rPr>
              <a:t>Мыши водят хоровод</a:t>
            </a:r>
            <a:endParaRPr lang="ru-RU" sz="5600" dirty="0" smtClean="0">
              <a:solidFill>
                <a:srgbClr val="002060"/>
              </a:solidFill>
            </a:endParaRPr>
          </a:p>
          <a:p>
            <a:r>
              <a:rPr lang="ru-RU" sz="5600" dirty="0" smtClean="0">
                <a:solidFill>
                  <a:srgbClr val="002060"/>
                </a:solidFill>
              </a:rPr>
              <a:t>Мыши водят хоровод,</a:t>
            </a:r>
          </a:p>
          <a:p>
            <a:r>
              <a:rPr lang="ru-RU" sz="5600" dirty="0" smtClean="0">
                <a:solidFill>
                  <a:srgbClr val="002060"/>
                </a:solidFill>
              </a:rPr>
              <a:t>На скамейке дремлет кот.</a:t>
            </a:r>
          </a:p>
          <a:p>
            <a:r>
              <a:rPr lang="ru-RU" sz="5600" dirty="0" smtClean="0">
                <a:solidFill>
                  <a:srgbClr val="002060"/>
                </a:solidFill>
              </a:rPr>
              <a:t>Тише мышее, не шумите,</a:t>
            </a:r>
          </a:p>
          <a:p>
            <a:r>
              <a:rPr lang="ru-RU" sz="5600" dirty="0" smtClean="0">
                <a:solidFill>
                  <a:srgbClr val="002060"/>
                </a:solidFill>
              </a:rPr>
              <a:t>Кота Ваську не будите.</a:t>
            </a:r>
          </a:p>
          <a:p>
            <a:r>
              <a:rPr lang="ru-RU" sz="5600" dirty="0" smtClean="0">
                <a:solidFill>
                  <a:srgbClr val="002060"/>
                </a:solidFill>
              </a:rPr>
              <a:t>Вот проснется Васька – кот</a:t>
            </a:r>
          </a:p>
          <a:p>
            <a:r>
              <a:rPr lang="ru-RU" sz="5600" dirty="0" smtClean="0">
                <a:solidFill>
                  <a:srgbClr val="002060"/>
                </a:solidFill>
              </a:rPr>
              <a:t>Разобьет ваш хоровод!</a:t>
            </a:r>
          </a:p>
          <a:p>
            <a:r>
              <a:rPr lang="ru-RU" sz="5600" i="1" dirty="0" smtClean="0">
                <a:solidFill>
                  <a:srgbClr val="002060"/>
                </a:solidFill>
              </a:rPr>
              <a:t>(дети водят хоровод вокруг одного ребенка - «кота», на последней строчке кот просыпается, мышки убегают от него)</a:t>
            </a:r>
            <a:endParaRPr lang="ru-RU" sz="5600" dirty="0" smtClean="0">
              <a:solidFill>
                <a:srgbClr val="002060"/>
              </a:solidFill>
            </a:endParaRPr>
          </a:p>
          <a:p>
            <a:r>
              <a:rPr lang="ru-RU" sz="5600" dirty="0" smtClean="0">
                <a:solidFill>
                  <a:srgbClr val="002060"/>
                </a:solidFill>
              </a:rPr>
              <a:t> </a:t>
            </a:r>
          </a:p>
          <a:p>
            <a:r>
              <a:rPr lang="ru-RU" sz="5600" b="1" i="1" dirty="0" smtClean="0">
                <a:solidFill>
                  <a:srgbClr val="002060"/>
                </a:solidFill>
              </a:rPr>
              <a:t>У медведя во бору</a:t>
            </a:r>
            <a:endParaRPr lang="ru-RU" sz="5600" dirty="0" smtClean="0">
              <a:solidFill>
                <a:srgbClr val="002060"/>
              </a:solidFill>
            </a:endParaRPr>
          </a:p>
          <a:p>
            <a:r>
              <a:rPr lang="ru-RU" sz="5600" dirty="0" smtClean="0">
                <a:solidFill>
                  <a:srgbClr val="002060"/>
                </a:solidFill>
              </a:rPr>
              <a:t>У медведя во бору </a:t>
            </a:r>
          </a:p>
          <a:p>
            <a:r>
              <a:rPr lang="ru-RU" sz="5600" dirty="0" smtClean="0">
                <a:solidFill>
                  <a:srgbClr val="002060"/>
                </a:solidFill>
              </a:rPr>
              <a:t>Грибы, ягоды беру. </a:t>
            </a:r>
          </a:p>
          <a:p>
            <a:r>
              <a:rPr lang="ru-RU" sz="5600" dirty="0" smtClean="0">
                <a:solidFill>
                  <a:srgbClr val="002060"/>
                </a:solidFill>
              </a:rPr>
              <a:t>А медведь не спит </a:t>
            </a:r>
          </a:p>
          <a:p>
            <a:r>
              <a:rPr lang="ru-RU" sz="5600" dirty="0" smtClean="0">
                <a:solidFill>
                  <a:srgbClr val="002060"/>
                </a:solidFill>
              </a:rPr>
              <a:t>И меня рычит! </a:t>
            </a:r>
          </a:p>
          <a:p>
            <a:r>
              <a:rPr lang="ru-RU" sz="5600" dirty="0" smtClean="0">
                <a:solidFill>
                  <a:srgbClr val="002060"/>
                </a:solidFill>
              </a:rPr>
              <a:t>Лукошко опрокинулось</a:t>
            </a:r>
          </a:p>
          <a:p>
            <a:r>
              <a:rPr lang="ru-RU" sz="5600" i="1" dirty="0" smtClean="0">
                <a:solidFill>
                  <a:srgbClr val="002060"/>
                </a:solidFill>
              </a:rPr>
              <a:t>(дети жестом показывают, как опрокинулось лукошко)</a:t>
            </a:r>
            <a:endParaRPr lang="ru-RU" sz="5600" dirty="0" smtClean="0">
              <a:solidFill>
                <a:srgbClr val="002060"/>
              </a:solidFill>
            </a:endParaRPr>
          </a:p>
          <a:p>
            <a:r>
              <a:rPr lang="ru-RU" sz="5600" dirty="0" smtClean="0">
                <a:solidFill>
                  <a:srgbClr val="002060"/>
                </a:solidFill>
              </a:rPr>
              <a:t>Медведь за нами кинулся! </a:t>
            </a:r>
          </a:p>
          <a:p>
            <a:r>
              <a:rPr lang="ru-RU" sz="5600" i="1" dirty="0" smtClean="0">
                <a:solidFill>
                  <a:srgbClr val="002060"/>
                </a:solidFill>
              </a:rPr>
              <a:t>(Дети разбегаются, а "медведь" их ловит. Первый пойманный становится "медведем")</a:t>
            </a:r>
            <a:endParaRPr lang="ru-RU" sz="5600" dirty="0" smtClean="0">
              <a:solidFill>
                <a:srgbClr val="002060"/>
              </a:solidFill>
            </a:endParaRPr>
          </a:p>
          <a:p>
            <a:r>
              <a:rPr lang="ru-RU" sz="5600" dirty="0" smtClean="0"/>
              <a:t> </a:t>
            </a:r>
          </a:p>
        </p:txBody>
      </p:sp>
      <p:sp>
        <p:nvSpPr>
          <p:cNvPr id="2" name="Заголовок 1"/>
          <p:cNvSpPr>
            <a:spLocks noGrp="1"/>
          </p:cNvSpPr>
          <p:nvPr>
            <p:ph type="title"/>
          </p:nvPr>
        </p:nvSpPr>
        <p:spPr/>
        <p:txBody>
          <a:bodyPr/>
          <a:lstStyle/>
          <a:p>
            <a:endParaRPr lang="ru-RU" dirty="0"/>
          </a:p>
        </p:txBody>
      </p:sp>
    </p:spTree>
  </p:cSld>
  <p:clrMapOvr>
    <a:masterClrMapping/>
  </p:clrMapOvr>
  <p:transition>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55000" lnSpcReduction="20000"/>
          </a:bodyPr>
          <a:lstStyle/>
          <a:p>
            <a:pPr algn="just"/>
            <a:r>
              <a:rPr lang="ru-RU" b="1" i="1" dirty="0" smtClean="0">
                <a:solidFill>
                  <a:srgbClr val="002060"/>
                </a:solidFill>
              </a:rPr>
              <a:t>«</a:t>
            </a:r>
            <a:r>
              <a:rPr lang="ru-RU" b="1" i="1" dirty="0" smtClean="0">
                <a:solidFill>
                  <a:srgbClr val="002060"/>
                </a:solidFill>
              </a:rPr>
              <a:t>Театральная деятельность в детском саду»</a:t>
            </a:r>
            <a:endParaRPr lang="ru-RU" dirty="0" smtClean="0">
              <a:solidFill>
                <a:srgbClr val="002060"/>
              </a:solidFill>
            </a:endParaRPr>
          </a:p>
          <a:p>
            <a:pPr algn="just"/>
            <a:r>
              <a:rPr lang="ru-RU" dirty="0" smtClean="0">
                <a:solidFill>
                  <a:srgbClr val="002060"/>
                </a:solidFill>
              </a:rPr>
              <a:t>    Воспитательные возможности театрализованной деятельности широки. Участвуя в ней, дети знакомятся с окружающим миром во всем его многообразии через образы, краски, звуки, а умело поставленные вопросы заставляют их думать, анализировать, делать выводы и обобщения. С умственным развитием тесно связано и совершенствование речи. В процессе работы над выразительностью реплик персонажей, собственных высказываний незаметно активизируется словарь ребенка, совершенствуется звуковая культура речи, ее интонационный строй.</a:t>
            </a:r>
          </a:p>
          <a:p>
            <a:pPr algn="just"/>
            <a:r>
              <a:rPr lang="ru-RU" dirty="0" smtClean="0">
                <a:solidFill>
                  <a:srgbClr val="002060"/>
                </a:solidFill>
              </a:rPr>
              <a:t>    Можно сказать, что театрализованная деятельность является источником развития чувств, глубоких переживаний и открытий ребенка, приобщает его к духовным ценностям. Но не менее важно, что театрализованные занятия развивают эмоциональную сферу ребенка, заставляют его сочувствовать персонажам, сопереживать разыгрываемые события.</a:t>
            </a:r>
          </a:p>
          <a:p>
            <a:pPr algn="just"/>
            <a:r>
              <a:rPr lang="ru-RU" dirty="0" smtClean="0">
                <a:solidFill>
                  <a:srgbClr val="002060"/>
                </a:solidFill>
              </a:rPr>
              <a:t>    Таким образом, театрализованная деятельность - важнейшее средство развития у детей </a:t>
            </a:r>
            <a:r>
              <a:rPr lang="ru-RU" dirty="0" err="1" smtClean="0">
                <a:solidFill>
                  <a:srgbClr val="002060"/>
                </a:solidFill>
              </a:rPr>
              <a:t>эмпатии</a:t>
            </a:r>
            <a:r>
              <a:rPr lang="ru-RU" dirty="0" smtClean="0">
                <a:solidFill>
                  <a:srgbClr val="002060"/>
                </a:solidFill>
              </a:rPr>
              <a:t>, т. е. способности распознавать эмоциональное состояние человека по мимике, жестам, интонации, умения ставить себя на его место в различных ситуациях, находить адекватные способы содействия.</a:t>
            </a:r>
          </a:p>
          <a:p>
            <a:pPr algn="just"/>
            <a:r>
              <a:rPr lang="ru-RU" dirty="0" smtClean="0">
                <a:solidFill>
                  <a:srgbClr val="002060"/>
                </a:solidFill>
              </a:rPr>
              <a:t> </a:t>
            </a:r>
          </a:p>
          <a:p>
            <a:pPr algn="just"/>
            <a:r>
              <a:rPr lang="ru-RU" dirty="0" smtClean="0">
                <a:solidFill>
                  <a:srgbClr val="002060"/>
                </a:solidFill>
              </a:rPr>
              <a:t>           «Чтобы веселиться чужым весельем и сочувствовать чужому горю, нужно уметь с помощью воображения перенестись в положение другого человека, мысленно стать на его место».                           Б. М. Теплов</a:t>
            </a:r>
          </a:p>
          <a:p>
            <a:pPr algn="just"/>
            <a:endParaRPr lang="ru-RU" dirty="0">
              <a:solidFill>
                <a:srgbClr val="002060"/>
              </a:solidFill>
            </a:endParaRPr>
          </a:p>
        </p:txBody>
      </p:sp>
      <p:sp>
        <p:nvSpPr>
          <p:cNvPr id="2" name="Заголовок 1"/>
          <p:cNvSpPr>
            <a:spLocks noGrp="1"/>
          </p:cNvSpPr>
          <p:nvPr>
            <p:ph type="title"/>
          </p:nvPr>
        </p:nvSpPr>
        <p:spPr/>
        <p:txBody>
          <a:bodyPr>
            <a:noAutofit/>
          </a:bodyPr>
          <a:lstStyle/>
          <a:p>
            <a:pPr algn="ctr"/>
            <a:r>
              <a:rPr lang="ru-RU" sz="4000" b="1" dirty="0" smtClean="0">
                <a:solidFill>
                  <a:srgbClr val="C00000"/>
                </a:solidFill>
              </a:rPr>
              <a:t>Консультация на тему:</a:t>
            </a:r>
            <a:r>
              <a:rPr lang="ru-RU" sz="4000" dirty="0" smtClean="0">
                <a:solidFill>
                  <a:srgbClr val="C00000"/>
                </a:solidFill>
              </a:rPr>
              <a:t/>
            </a:r>
            <a:br>
              <a:rPr lang="ru-RU" sz="4000" dirty="0" smtClean="0">
                <a:solidFill>
                  <a:srgbClr val="C00000"/>
                </a:solidFill>
              </a:rPr>
            </a:br>
            <a:endParaRPr lang="ru-RU" sz="4000" dirty="0">
              <a:solidFill>
                <a:srgbClr val="C00000"/>
              </a:solidFill>
            </a:endParaRPr>
          </a:p>
        </p:txBody>
      </p:sp>
    </p:spTree>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solidFill>
                  <a:srgbClr val="002060"/>
                </a:solidFill>
              </a:rPr>
              <a:t>средней продолжительности, групповой, </a:t>
            </a:r>
            <a:r>
              <a:rPr lang="ru-RU" dirty="0" err="1" smtClean="0">
                <a:solidFill>
                  <a:srgbClr val="002060"/>
                </a:solidFill>
              </a:rPr>
              <a:t>ролевой-игровой</a:t>
            </a:r>
            <a:r>
              <a:rPr lang="ru-RU" dirty="0" smtClean="0">
                <a:solidFill>
                  <a:srgbClr val="002060"/>
                </a:solidFill>
              </a:rPr>
              <a:t>, творческий</a:t>
            </a:r>
            <a:endParaRPr lang="ru-RU" dirty="0">
              <a:solidFill>
                <a:srgbClr val="002060"/>
              </a:solidFill>
            </a:endParaRPr>
          </a:p>
        </p:txBody>
      </p:sp>
      <p:sp>
        <p:nvSpPr>
          <p:cNvPr id="2" name="Заголовок 1"/>
          <p:cNvSpPr>
            <a:spLocks noGrp="1"/>
          </p:cNvSpPr>
          <p:nvPr>
            <p:ph type="title"/>
          </p:nvPr>
        </p:nvSpPr>
        <p:spPr/>
        <p:txBody>
          <a:bodyPr/>
          <a:lstStyle/>
          <a:p>
            <a:pPr algn="ctr"/>
            <a:r>
              <a:rPr lang="ru-RU" sz="6600" b="1" dirty="0" smtClean="0">
                <a:solidFill>
                  <a:srgbClr val="C00000"/>
                </a:solidFill>
              </a:rPr>
              <a:t>Проект</a:t>
            </a:r>
            <a:r>
              <a:rPr lang="ru-RU" b="1" dirty="0" smtClean="0">
                <a:solidFill>
                  <a:srgbClr val="C00000"/>
                </a:solidFill>
              </a:rPr>
              <a:t>:</a:t>
            </a:r>
            <a:endParaRPr lang="ru-RU" dirty="0">
              <a:solidFill>
                <a:srgbClr val="C00000"/>
              </a:solidFill>
            </a:endParaRPr>
          </a:p>
        </p:txBody>
      </p:sp>
      <p:sp>
        <p:nvSpPr>
          <p:cNvPr id="4" name="Прямоугольник 3"/>
          <p:cNvSpPr/>
          <p:nvPr/>
        </p:nvSpPr>
        <p:spPr>
          <a:xfrm>
            <a:off x="2286000" y="3105835"/>
            <a:ext cx="4572000" cy="369332"/>
          </a:xfrm>
          <a:prstGeom prst="rect">
            <a:avLst/>
          </a:prstGeom>
        </p:spPr>
        <p:txBody>
          <a:bodyPr>
            <a:spAutoFit/>
          </a:bodyPr>
          <a:lstStyle/>
          <a:p>
            <a:r>
              <a:rPr lang="ru-RU" dirty="0" smtClean="0"/>
              <a:t>.</a:t>
            </a:r>
            <a:endParaRPr lang="ru-RU" dirty="0"/>
          </a:p>
        </p:txBody>
      </p:sp>
    </p:spTree>
  </p:cSld>
  <p:clrMapOvr>
    <a:masterClrMapping/>
  </p:clrMapOvr>
  <p:transition>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0000" lnSpcReduction="20000"/>
          </a:bodyPr>
          <a:lstStyle/>
          <a:p>
            <a:pPr algn="just"/>
            <a:r>
              <a:rPr lang="ru-RU" b="1" i="1" dirty="0" smtClean="0">
                <a:solidFill>
                  <a:srgbClr val="002060"/>
                </a:solidFill>
              </a:rPr>
              <a:t>Построение среды для театрализованной деятельности.</a:t>
            </a:r>
            <a:endParaRPr lang="ru-RU" dirty="0" smtClean="0">
              <a:solidFill>
                <a:srgbClr val="002060"/>
              </a:solidFill>
            </a:endParaRPr>
          </a:p>
          <a:p>
            <a:pPr algn="just"/>
            <a:r>
              <a:rPr lang="ru-RU" dirty="0" smtClean="0">
                <a:solidFill>
                  <a:srgbClr val="002060"/>
                </a:solidFill>
              </a:rPr>
              <a:t>    Среда является одним из основных средств развития личности ребенка, источником его индивидуальных знаний и социального опыта. Предметно-пространственная среда должна не только обеспечивать совместную театрализованную деятельность детей, но и являться основой самостоятельного творчества каждого ребенка, своеобразной формой его самообразования. Поэтому при проектировании предметно-пространственной среды, обеспечивающей театрализованную деятельность детей, следует учитывать.</a:t>
            </a:r>
          </a:p>
          <a:p>
            <a:pPr lvl="0" algn="just"/>
            <a:r>
              <a:rPr lang="ru-RU" dirty="0" smtClean="0">
                <a:solidFill>
                  <a:srgbClr val="002060"/>
                </a:solidFill>
              </a:rPr>
              <a:t>Индивидуальные социально-психологические особенности ребенка;</a:t>
            </a:r>
          </a:p>
          <a:p>
            <a:pPr lvl="0" algn="just"/>
            <a:r>
              <a:rPr lang="ru-RU" dirty="0" smtClean="0">
                <a:solidFill>
                  <a:srgbClr val="002060"/>
                </a:solidFill>
              </a:rPr>
              <a:t>Особенности его эмоционально-личностного развития;</a:t>
            </a:r>
          </a:p>
          <a:p>
            <a:pPr lvl="0" algn="just"/>
            <a:r>
              <a:rPr lang="ru-RU" dirty="0" smtClean="0">
                <a:solidFill>
                  <a:srgbClr val="002060"/>
                </a:solidFill>
              </a:rPr>
              <a:t>Интересы, склонности, предпочтения и потребности;</a:t>
            </a:r>
          </a:p>
          <a:p>
            <a:pPr lvl="0" algn="just"/>
            <a:r>
              <a:rPr lang="ru-RU" dirty="0" smtClean="0">
                <a:solidFill>
                  <a:srgbClr val="002060"/>
                </a:solidFill>
              </a:rPr>
              <a:t>Любознательность, исследовательский интерес и творческие способности;</a:t>
            </a:r>
          </a:p>
          <a:p>
            <a:pPr lvl="0" algn="just"/>
            <a:r>
              <a:rPr lang="ru-RU" dirty="0" smtClean="0">
                <a:solidFill>
                  <a:srgbClr val="002060"/>
                </a:solidFill>
              </a:rPr>
              <a:t>Возрастные </a:t>
            </a:r>
            <a:r>
              <a:rPr lang="ru-RU" dirty="0" smtClean="0">
                <a:solidFill>
                  <a:srgbClr val="002060"/>
                </a:solidFill>
              </a:rPr>
              <a:t>особенности</a:t>
            </a:r>
            <a:r>
              <a:rPr lang="ru-RU" dirty="0" smtClean="0">
                <a:solidFill>
                  <a:srgbClr val="002060"/>
                </a:solidFill>
              </a:rPr>
              <a:t>;</a:t>
            </a:r>
          </a:p>
          <a:p>
            <a:pPr algn="just"/>
            <a:endParaRPr lang="ru-RU" dirty="0">
              <a:solidFill>
                <a:srgbClr val="002060"/>
              </a:solidFill>
            </a:endParaRPr>
          </a:p>
        </p:txBody>
      </p:sp>
      <p:sp>
        <p:nvSpPr>
          <p:cNvPr id="2" name="Заголовок 1"/>
          <p:cNvSpPr>
            <a:spLocks noGrp="1"/>
          </p:cNvSpPr>
          <p:nvPr>
            <p:ph type="title"/>
          </p:nvPr>
        </p:nvSpPr>
        <p:spPr/>
        <p:txBody>
          <a:bodyPr/>
          <a:lstStyle/>
          <a:p>
            <a:endParaRPr lang="ru-RU"/>
          </a:p>
        </p:txBody>
      </p:sp>
    </p:spTree>
  </p:cSld>
  <p:clrMapOvr>
    <a:masterClrMapping/>
  </p:clrMapOvr>
  <p:transition>
    <p:pull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7500" lnSpcReduction="20000"/>
          </a:bodyPr>
          <a:lstStyle/>
          <a:p>
            <a:r>
              <a:rPr lang="ru-RU" dirty="0" smtClean="0"/>
              <a:t> </a:t>
            </a:r>
          </a:p>
          <a:p>
            <a:pPr algn="just"/>
            <a:r>
              <a:rPr lang="ru-RU" dirty="0" smtClean="0">
                <a:solidFill>
                  <a:srgbClr val="002060"/>
                </a:solidFill>
              </a:rPr>
              <a:t>       </a:t>
            </a:r>
            <a:r>
              <a:rPr lang="ru-RU" b="1" dirty="0" smtClean="0">
                <a:solidFill>
                  <a:srgbClr val="002060"/>
                </a:solidFill>
              </a:rPr>
              <a:t>Театр и родители</a:t>
            </a:r>
            <a:endParaRPr lang="ru-RU" dirty="0" smtClean="0">
              <a:solidFill>
                <a:srgbClr val="002060"/>
              </a:solidFill>
            </a:endParaRPr>
          </a:p>
          <a:p>
            <a:pPr algn="just"/>
            <a:r>
              <a:rPr lang="ru-RU" dirty="0" smtClean="0">
                <a:solidFill>
                  <a:srgbClr val="002060"/>
                </a:solidFill>
              </a:rPr>
              <a:t>    Развитие театральной деятельности в дошкольных образовательных учреждениях и накопление эмоционально-чувственного опыта у детей - длительная работа, которая требует участия родителей в тематических вечерах, в которых родители и дети являются равноправными участниками.</a:t>
            </a:r>
          </a:p>
          <a:p>
            <a:pPr algn="just"/>
            <a:r>
              <a:rPr lang="ru-RU" dirty="0" smtClean="0">
                <a:solidFill>
                  <a:srgbClr val="002060"/>
                </a:solidFill>
              </a:rPr>
              <a:t>     Важно участие родителей в таких вечерах в качестве исполнителей роли, авторов текста, изготовителей декораций, костюмов и т. д. В любом случае совместная работа педагогов и родителей способствует интеллектуальному, эмоциональному и эстетическому развитию детей.</a:t>
            </a:r>
          </a:p>
          <a:p>
            <a:pPr algn="just"/>
            <a:r>
              <a:rPr lang="ru-RU" dirty="0" smtClean="0">
                <a:solidFill>
                  <a:srgbClr val="002060"/>
                </a:solidFill>
              </a:rPr>
              <a:t>     Необходимо участие родителей в театральной деятельности. Это вызывает у детей много эмоций, обостряет чувства гордости за родителей, которые участвуют в театрализованных постановках.</a:t>
            </a:r>
          </a:p>
          <a:p>
            <a:pPr algn="just"/>
            <a:endParaRPr lang="ru-RU" dirty="0">
              <a:solidFill>
                <a:srgbClr val="002060"/>
              </a:solidFill>
            </a:endParaRPr>
          </a:p>
        </p:txBody>
      </p:sp>
      <p:sp>
        <p:nvSpPr>
          <p:cNvPr id="2" name="Заголовок 1"/>
          <p:cNvSpPr>
            <a:spLocks noGrp="1"/>
          </p:cNvSpPr>
          <p:nvPr>
            <p:ph type="title"/>
          </p:nvPr>
        </p:nvSpPr>
        <p:spPr/>
        <p:txBody>
          <a:bodyPr/>
          <a:lstStyle/>
          <a:p>
            <a:endParaRPr lang="ru-RU"/>
          </a:p>
        </p:txBody>
      </p:sp>
    </p:spTree>
  </p:cSld>
  <p:clrMapOvr>
    <a:masterClrMapping/>
  </p:clrMapOvr>
  <p:transition>
    <p:spli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62500" lnSpcReduction="20000"/>
          </a:bodyPr>
          <a:lstStyle/>
          <a:p>
            <a:r>
              <a:rPr lang="ru-RU" b="1" dirty="0" smtClean="0">
                <a:solidFill>
                  <a:srgbClr val="002060"/>
                </a:solidFill>
              </a:rPr>
              <a:t>"Театр как средство развития и воспитания детей младшего дошкольного возраста"</a:t>
            </a:r>
            <a:endParaRPr lang="ru-RU" dirty="0" smtClean="0">
              <a:solidFill>
                <a:srgbClr val="002060"/>
              </a:solidFill>
            </a:endParaRPr>
          </a:p>
          <a:p>
            <a:r>
              <a:rPr lang="ru-RU" i="1" dirty="0" smtClean="0">
                <a:solidFill>
                  <a:srgbClr val="002060"/>
                </a:solidFill>
              </a:rPr>
              <a:t>Театр - это волшебный край, в котором ребенок радуется, играя, а в игре он познает мир!                                                                             </a:t>
            </a:r>
            <a:endParaRPr lang="ru-RU" dirty="0" smtClean="0">
              <a:solidFill>
                <a:srgbClr val="002060"/>
              </a:solidFill>
            </a:endParaRPr>
          </a:p>
          <a:p>
            <a:r>
              <a:rPr lang="ru-RU" i="1" dirty="0" smtClean="0">
                <a:solidFill>
                  <a:srgbClr val="002060"/>
                </a:solidFill>
              </a:rPr>
              <a:t>                                                                                                        С. И. Мерзлякова</a:t>
            </a:r>
            <a:endParaRPr lang="ru-RU" dirty="0" smtClean="0">
              <a:solidFill>
                <a:srgbClr val="002060"/>
              </a:solidFill>
            </a:endParaRPr>
          </a:p>
          <a:p>
            <a:r>
              <a:rPr lang="ru-RU" dirty="0" smtClean="0">
                <a:solidFill>
                  <a:srgbClr val="002060"/>
                </a:solidFill>
              </a:rPr>
              <a:t> </a:t>
            </a:r>
          </a:p>
          <a:p>
            <a:r>
              <a:rPr lang="ru-RU" dirty="0" smtClean="0">
                <a:solidFill>
                  <a:srgbClr val="002060"/>
                </a:solidFill>
              </a:rPr>
              <a:t>Для младших школьников 3-4 лет самым доступным видом театра является кукольный театр. Игра с куклами оказывает непрямое и незаметное всестороннее лечебно-воспитательное воздействие и помогает обрести чувство успеха именно в той области, в которой ребенок чувствует себя наиболее уязвимым. В связи с этим в психологии в последнее время широкое распространение получил метод </a:t>
            </a:r>
            <a:r>
              <a:rPr lang="ru-RU" dirty="0" err="1" smtClean="0">
                <a:solidFill>
                  <a:srgbClr val="002060"/>
                </a:solidFill>
              </a:rPr>
              <a:t>куклотерапии</a:t>
            </a:r>
            <a:r>
              <a:rPr lang="ru-RU" dirty="0" smtClean="0">
                <a:solidFill>
                  <a:srgbClr val="002060"/>
                </a:solidFill>
              </a:rPr>
              <a:t>, т.е. метод лечения с помощью кукол. Игра с куклой предоставляет детям возможность полного раскрытия индивидуальных особенностей. В игре - слова ребенка должны оживить кукол и дать им настроение, характер. Играя с куклами, ребенок открывает свои затаенные чувства не только словесно,  но и выражением лица, жестикуляцией.</a:t>
            </a:r>
          </a:p>
          <a:p>
            <a:r>
              <a:rPr lang="ru-RU" dirty="0" smtClean="0">
                <a:solidFill>
                  <a:srgbClr val="002060"/>
                </a:solidFill>
              </a:rPr>
              <a:t> </a:t>
            </a:r>
          </a:p>
          <a:p>
            <a:r>
              <a:rPr lang="ru-RU" dirty="0" smtClean="0">
                <a:solidFill>
                  <a:srgbClr val="002060"/>
                </a:solidFill>
              </a:rPr>
              <a:t>Существует четыре вида кукольного театра: настольный, пальчиковый, театр кукол типа Петрушки, театр марионеток.</a:t>
            </a:r>
          </a:p>
          <a:p>
            <a:r>
              <a:rPr lang="ru-RU" dirty="0" smtClean="0">
                <a:solidFill>
                  <a:srgbClr val="002060"/>
                </a:solidFill>
              </a:rPr>
              <a:t> </a:t>
            </a:r>
          </a:p>
          <a:p>
            <a:endParaRPr lang="ru-RU" dirty="0"/>
          </a:p>
        </p:txBody>
      </p:sp>
      <p:sp>
        <p:nvSpPr>
          <p:cNvPr id="2" name="Заголовок 1"/>
          <p:cNvSpPr>
            <a:spLocks noGrp="1"/>
          </p:cNvSpPr>
          <p:nvPr>
            <p:ph type="title"/>
          </p:nvPr>
        </p:nvSpPr>
        <p:spPr>
          <a:xfrm>
            <a:off x="571472" y="142852"/>
            <a:ext cx="8229600" cy="1219200"/>
          </a:xfrm>
        </p:spPr>
        <p:txBody>
          <a:bodyPr>
            <a:normAutofit fontScale="90000"/>
          </a:bodyPr>
          <a:lstStyle/>
          <a:p>
            <a:pPr algn="ctr"/>
            <a:r>
              <a:rPr lang="ru-RU" b="1" i="1" dirty="0" smtClean="0">
                <a:solidFill>
                  <a:srgbClr val="C00000"/>
                </a:solidFill>
              </a:rPr>
              <a:t>Консультация на тему:</a:t>
            </a:r>
            <a:r>
              <a:rPr lang="ru-RU" dirty="0" smtClean="0">
                <a:solidFill>
                  <a:srgbClr val="C00000"/>
                </a:solidFill>
              </a:rPr>
              <a:t/>
            </a:r>
            <a:br>
              <a:rPr lang="ru-RU" dirty="0" smtClean="0">
                <a:solidFill>
                  <a:srgbClr val="C00000"/>
                </a:solidFill>
              </a:rPr>
            </a:br>
            <a:endParaRPr lang="ru-RU" dirty="0">
              <a:solidFill>
                <a:srgbClr val="C00000"/>
              </a:solidFill>
            </a:endParaRPr>
          </a:p>
        </p:txBody>
      </p:sp>
    </p:spTree>
  </p:cSld>
  <p:clrMapOvr>
    <a:masterClrMapping/>
  </p:clrMapOvr>
  <p:transition>
    <p:zoom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1571612"/>
            <a:ext cx="8229600" cy="4572000"/>
          </a:xfrm>
        </p:spPr>
        <p:txBody>
          <a:bodyPr>
            <a:normAutofit fontScale="62500" lnSpcReduction="20000"/>
          </a:bodyPr>
          <a:lstStyle/>
          <a:p>
            <a:r>
              <a:rPr lang="ru-RU" b="1" i="1" dirty="0" smtClean="0">
                <a:solidFill>
                  <a:srgbClr val="002060"/>
                </a:solidFill>
              </a:rPr>
              <a:t>Настольный театр</a:t>
            </a:r>
            <a:r>
              <a:rPr lang="ru-RU" dirty="0" smtClean="0">
                <a:solidFill>
                  <a:srgbClr val="002060"/>
                </a:solidFill>
              </a:rPr>
              <a:t>, пожалуй, самый доступный вид театра для младших дошкольников. У детей этого возраста отмечается первичное освоение режиссерской театрализованной игры - настольного театра игрушек. Чтобы изготовить персонажей для него вам понадобятся цветные картон и бумага, ножницы, клей и фломастеры. Куклы, предназначенные для настольного театра должны устойчиво стоять на столе, легко по нему перемещаться. Туловище кукол выполняется в виде конуса, к которому крепятся голова и руки куклы. Величина такой куклы может быть от 10 до 30 см. Управление настольными куклами не представляет сложности для детей. Ребенок берет игрушку со спины так, чтобы его пальцы были спрятаны под ее руками, и ведет "актрису" по столу в соответствии с сюжетом инсценировки. Важно обращать внимание на то, чтобы речь ребенка совпадала с движениями куклы.</a:t>
            </a:r>
          </a:p>
          <a:p>
            <a:r>
              <a:rPr lang="ru-RU" dirty="0" smtClean="0">
                <a:solidFill>
                  <a:srgbClr val="002060"/>
                </a:solidFill>
              </a:rPr>
              <a:t> </a:t>
            </a:r>
          </a:p>
          <a:p>
            <a:r>
              <a:rPr lang="ru-RU" b="1" i="1" dirty="0" smtClean="0">
                <a:solidFill>
                  <a:srgbClr val="002060"/>
                </a:solidFill>
              </a:rPr>
              <a:t>Пальчиковый театр</a:t>
            </a:r>
            <a:r>
              <a:rPr lang="ru-RU" dirty="0" smtClean="0">
                <a:solidFill>
                  <a:srgbClr val="002060"/>
                </a:solidFill>
              </a:rPr>
              <a:t> - это театр актеров, которые всегда с нами. Достаточно  взять цветной картон, вырезать из него лицо человечка, мордочку животного (кем будет этот персонаж - решать вам и вашему ребенку), нарисовать глаза, нос, рот. Затем необходимо склеить из бумаги кольцо на палец и приклеить к нему личико. Герой пальчикового театра готов! Кукол ребёнок надевает на пальцы, и сам действует за персонажа, изображённого на руке. По ходу действия ребёнок двигает одним или несколькими пальцами, проговаривая текст сказки, стихотворения или </a:t>
            </a:r>
            <a:r>
              <a:rPr lang="ru-RU" dirty="0" err="1" smtClean="0">
                <a:solidFill>
                  <a:srgbClr val="002060"/>
                </a:solidFill>
              </a:rPr>
              <a:t>потешки</a:t>
            </a:r>
            <a:r>
              <a:rPr lang="ru-RU" dirty="0" smtClean="0">
                <a:solidFill>
                  <a:srgbClr val="002060"/>
                </a:solidFill>
              </a:rPr>
              <a:t>.</a:t>
            </a:r>
          </a:p>
          <a:p>
            <a:endParaRPr lang="ru-RU" dirty="0">
              <a:solidFill>
                <a:srgbClr val="002060"/>
              </a:solidFill>
            </a:endParaRPr>
          </a:p>
        </p:txBody>
      </p:sp>
      <p:sp>
        <p:nvSpPr>
          <p:cNvPr id="2" name="Заголовок 1"/>
          <p:cNvSpPr>
            <a:spLocks noGrp="1"/>
          </p:cNvSpPr>
          <p:nvPr>
            <p:ph type="title"/>
          </p:nvPr>
        </p:nvSpPr>
        <p:spPr/>
        <p:txBody>
          <a:bodyPr/>
          <a:lstStyle/>
          <a:p>
            <a:endParaRPr lang="ru-RU"/>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62500" lnSpcReduction="20000"/>
          </a:bodyPr>
          <a:lstStyle/>
          <a:p>
            <a:r>
              <a:rPr lang="ru-RU" dirty="0" smtClean="0">
                <a:solidFill>
                  <a:srgbClr val="002060"/>
                </a:solidFill>
              </a:rPr>
              <a:t>В </a:t>
            </a:r>
            <a:r>
              <a:rPr lang="ru-RU" b="1" i="1" dirty="0" smtClean="0">
                <a:solidFill>
                  <a:srgbClr val="002060"/>
                </a:solidFill>
              </a:rPr>
              <a:t>театре петрушки</a:t>
            </a:r>
            <a:r>
              <a:rPr lang="ru-RU" dirty="0" smtClean="0">
                <a:solidFill>
                  <a:srgbClr val="002060"/>
                </a:solidFill>
              </a:rPr>
              <a:t>, который в практике часто называется </a:t>
            </a:r>
            <a:r>
              <a:rPr lang="ru-RU" b="1" i="1" dirty="0" smtClean="0">
                <a:solidFill>
                  <a:srgbClr val="002060"/>
                </a:solidFill>
              </a:rPr>
              <a:t>театр бибабо</a:t>
            </a:r>
            <a:r>
              <a:rPr lang="ru-RU" dirty="0" smtClean="0">
                <a:solidFill>
                  <a:srgbClr val="002060"/>
                </a:solidFill>
              </a:rPr>
              <a:t>, используются куклы перчаточного типа: кукла, полая внутри, надевается на руку, при этом в голову куклы помещается указательный палец, в рукава костюма - большой и средний, остальные пальцы прижимаются к ладони. Такую куклу легко сшить самостоятельно, используя подручные материалы: старые варежки, детские носки для изготовления туловища, кусочки меха, пряжи для волос, пуговки и бусинки для глаз, носа и рта. Достаточно подключить вашу фантазию и воображение ребенка.</a:t>
            </a:r>
          </a:p>
          <a:p>
            <a:r>
              <a:rPr lang="ru-RU" dirty="0" smtClean="0">
                <a:solidFill>
                  <a:srgbClr val="002060"/>
                </a:solidFill>
              </a:rPr>
              <a:t> </a:t>
            </a:r>
          </a:p>
          <a:p>
            <a:r>
              <a:rPr lang="ru-RU" dirty="0" smtClean="0">
                <a:solidFill>
                  <a:srgbClr val="002060"/>
                </a:solidFill>
              </a:rPr>
              <a:t>Куклы, устроенные по принципу марионетки, сделать труднее, но тоже возможно. Возьмите старую тряпичную куклу, прикрепите к ее рукам, ногам и голове лески. Затем смастерите крестовину, сбив две тонкие деревянные дощечки крест-накрест. Привяжите лески к крестовине - кукла-марионетка готова! Управление такими куклами доставляет детям огромную радость.</a:t>
            </a:r>
          </a:p>
          <a:p>
            <a:r>
              <a:rPr lang="ru-RU" dirty="0" smtClean="0">
                <a:solidFill>
                  <a:srgbClr val="002060"/>
                </a:solidFill>
              </a:rPr>
              <a:t> </a:t>
            </a:r>
          </a:p>
          <a:p>
            <a:r>
              <a:rPr lang="ru-RU" dirty="0" smtClean="0">
                <a:solidFill>
                  <a:srgbClr val="002060"/>
                </a:solidFill>
              </a:rPr>
              <a:t>Занимаясь с детьми театром, вы сделаете жизнь ваших детей интересной и содержательной, наполните ее яркими впечатлениями и радостью творчества. А самое главное - навыки, полученные в театрализованных играх, дети смогут использовать в повседневной жизни.</a:t>
            </a:r>
          </a:p>
          <a:p>
            <a:r>
              <a:rPr lang="ru-RU" dirty="0" smtClean="0">
                <a:solidFill>
                  <a:srgbClr val="002060"/>
                </a:solidFill>
              </a:rPr>
              <a:t> </a:t>
            </a:r>
          </a:p>
          <a:p>
            <a:endParaRPr lang="ru-RU" dirty="0"/>
          </a:p>
        </p:txBody>
      </p:sp>
      <p:sp>
        <p:nvSpPr>
          <p:cNvPr id="2" name="Заголовок 1"/>
          <p:cNvSpPr>
            <a:spLocks noGrp="1"/>
          </p:cNvSpPr>
          <p:nvPr>
            <p:ph type="title"/>
          </p:nvPr>
        </p:nvSpPr>
        <p:spPr/>
        <p:txBody>
          <a:bodyPr/>
          <a:lstStyle/>
          <a:p>
            <a:endParaRPr lang="ru-RU" dirty="0"/>
          </a:p>
        </p:txBody>
      </p:sp>
    </p:spTree>
  </p:cSld>
  <p:clrMapOvr>
    <a:masterClrMapping/>
  </p:clrMapOvr>
  <p:transition>
    <p:pull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ctr"/>
            <a:r>
              <a:rPr lang="ru-RU" sz="9600" dirty="0" smtClean="0">
                <a:solidFill>
                  <a:srgbClr val="C00000"/>
                </a:solidFill>
              </a:rPr>
              <a:t>Спасибо за внимание!!!</a:t>
            </a:r>
            <a:endParaRPr lang="ru-RU" sz="9600" dirty="0"/>
          </a:p>
        </p:txBody>
      </p:sp>
      <p:sp>
        <p:nvSpPr>
          <p:cNvPr id="3" name="Заголовок 2"/>
          <p:cNvSpPr>
            <a:spLocks noGrp="1"/>
          </p:cNvSpPr>
          <p:nvPr>
            <p:ph type="title"/>
          </p:nvPr>
        </p:nvSpPr>
        <p:spPr/>
        <p:txBody>
          <a:bodyPr/>
          <a:lstStyle/>
          <a:p>
            <a:endParaRPr lang="ru-RU" dirty="0">
              <a:solidFill>
                <a:srgbClr val="C00000"/>
              </a:solidFill>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00200"/>
            <a:ext cx="8229600" cy="5257800"/>
          </a:xfrm>
        </p:spPr>
        <p:txBody>
          <a:bodyPr>
            <a:normAutofit fontScale="47500" lnSpcReduction="20000"/>
          </a:bodyPr>
          <a:lstStyle/>
          <a:p>
            <a:r>
              <a:rPr lang="ru-RU" dirty="0">
                <a:solidFill>
                  <a:srgbClr val="002060"/>
                </a:solidFill>
              </a:rPr>
              <a:t>Младший дошкольный возраст - наиболее благоприятный период всестороннего развития ребенка. В 3-4 года у детей активно развиваются все психические процессы: восприятие, внимание, память, мышление, воображение и речь. В этот же период происходит формирование основных качеств личности. Поэтому ни один из детских возрастов не требует такого разнообразия средств и методов развития и воспитания, как младший дошкольный.</a:t>
            </a:r>
          </a:p>
          <a:p>
            <a:r>
              <a:rPr lang="ru-RU" dirty="0">
                <a:solidFill>
                  <a:srgbClr val="002060"/>
                </a:solidFill>
              </a:rPr>
              <a:t> Одним из самых эффективных средств развития и воспитания ребенка в младшем дошкольном возрасте является театр и театрализованные игры. Игра - ведущий вид деятельности детей дошкольного возраста, а театр - один из самых демократичных и доступных видов искусства, который позволяет решать многие актуальные проблемы педагогики и психологии, связанные с художественным и нравственным воспитанием, развитием коммуникативных качеств личности, развитием воображения, фантазии, инициативности и т.д.</a:t>
            </a:r>
          </a:p>
          <a:p>
            <a:r>
              <a:rPr lang="ru-RU" dirty="0">
                <a:solidFill>
                  <a:srgbClr val="002060"/>
                </a:solidFill>
              </a:rPr>
              <a:t>Широки воспитательные возможности театрализованной деятельности. Участвуя в ней, дети знакомятся с окружающим миром через образы, краски, звуки, а умело поставленные вопросы заставляют ребят думать, анализировать, делать выводы и обобщения. С умственным развитием тесно связано и совершенствование речи. В процессе театрализованной игры незаметно активизируется словарь ребенка, совершенствуется звуковая культура его речи, ее интонационный строй. Исполняемая роль, произносимые реплики ставят малыша перед необходимостью ясно, четко, понятно изъясняться. У него улучшается диалогическая речь, ее грамматический строй.</a:t>
            </a:r>
          </a:p>
          <a:p>
            <a:r>
              <a:rPr lang="ru-RU" dirty="0">
                <a:solidFill>
                  <a:srgbClr val="002060"/>
                </a:solidFill>
              </a:rPr>
              <a:t> Театрализованная деятельность является источником развития чувств, глубоких переживаний ребенка, приобщает его к духовным ценностям. Они развивают эмоциональную сферу ребенка, заставляют его сочувствовать персонажам, кроме того позволяют формировать опыт социальных навыков поведения благодаря тому, что каждое литературное произведение или сказка для детей дошкольного возраста всегда имеют нравственную направленность. Любимые герои становятся образцами для подражания и отождествления. Именно способность ребенка к такой идентификации с полюбившимся образом оказывает позитивное влияние на формирование качеств личности. </a:t>
            </a:r>
          </a:p>
          <a:p>
            <a:r>
              <a:rPr lang="ru-RU" dirty="0">
                <a:solidFill>
                  <a:srgbClr val="002060"/>
                </a:solidFill>
              </a:rPr>
              <a:t> Кроме того, театрализованная деятельность позволяет ребенку решать многие проблемные ситуации опосредованно от лица какого-либо персонажа. Это помогает преодолевать робость, неуверенность в себе, застенчивость.</a:t>
            </a:r>
          </a:p>
          <a:p>
            <a:endParaRPr lang="ru-RU" dirty="0"/>
          </a:p>
        </p:txBody>
      </p:sp>
      <p:sp>
        <p:nvSpPr>
          <p:cNvPr id="2" name="Заголовок 1"/>
          <p:cNvSpPr>
            <a:spLocks noGrp="1"/>
          </p:cNvSpPr>
          <p:nvPr>
            <p:ph type="title"/>
          </p:nvPr>
        </p:nvSpPr>
        <p:spPr/>
        <p:txBody>
          <a:bodyPr>
            <a:noAutofit/>
          </a:bodyPr>
          <a:lstStyle/>
          <a:p>
            <a:pPr algn="ctr"/>
            <a:r>
              <a:rPr lang="ru-RU" sz="4400" b="1" dirty="0" smtClean="0">
                <a:solidFill>
                  <a:srgbClr val="FF0000"/>
                </a:solidFill>
              </a:rPr>
              <a:t/>
            </a:r>
            <a:br>
              <a:rPr lang="ru-RU" sz="4400" b="1" dirty="0" smtClean="0">
                <a:solidFill>
                  <a:srgbClr val="FF0000"/>
                </a:solidFill>
              </a:rPr>
            </a:br>
            <a:r>
              <a:rPr lang="ru-RU" sz="4400" b="1" dirty="0" smtClean="0">
                <a:solidFill>
                  <a:srgbClr val="FF0000"/>
                </a:solidFill>
              </a:rPr>
              <a:t>Актуальность </a:t>
            </a:r>
            <a:r>
              <a:rPr lang="ru-RU" sz="4400" b="1" dirty="0">
                <a:solidFill>
                  <a:srgbClr val="FF0000"/>
                </a:solidFill>
              </a:rPr>
              <a:t>проекта:</a:t>
            </a:r>
            <a:r>
              <a:rPr lang="ru-RU" sz="4400" dirty="0"/>
              <a:t/>
            </a:r>
            <a:br>
              <a:rPr lang="ru-RU" sz="4400" dirty="0"/>
            </a:br>
            <a:endParaRPr lang="ru-RU" sz="4400" dirty="0"/>
          </a:p>
        </p:txBody>
      </p:sp>
    </p:spTree>
  </p:cSld>
  <p:clrMapOvr>
    <a:masterClrMapping/>
  </p:clrMapOvr>
  <p:transition>
    <p:cover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a:solidFill>
                  <a:srgbClr val="002060"/>
                </a:solidFill>
              </a:rPr>
              <a:t>приобщать к сказкам посредством различных видов </a:t>
            </a:r>
            <a:r>
              <a:rPr lang="ru-RU" dirty="0" smtClean="0">
                <a:solidFill>
                  <a:srgbClr val="002060"/>
                </a:solidFill>
              </a:rPr>
              <a:t>театра.</a:t>
            </a:r>
            <a:endParaRPr lang="ru-RU" dirty="0">
              <a:solidFill>
                <a:srgbClr val="002060"/>
              </a:solidFill>
            </a:endParaRPr>
          </a:p>
          <a:p>
            <a:endParaRPr lang="ru-RU" dirty="0"/>
          </a:p>
        </p:txBody>
      </p:sp>
      <p:sp>
        <p:nvSpPr>
          <p:cNvPr id="2" name="Заголовок 1"/>
          <p:cNvSpPr>
            <a:spLocks noGrp="1"/>
          </p:cNvSpPr>
          <p:nvPr>
            <p:ph type="title"/>
          </p:nvPr>
        </p:nvSpPr>
        <p:spPr/>
        <p:txBody>
          <a:bodyPr/>
          <a:lstStyle/>
          <a:p>
            <a:pPr algn="ctr"/>
            <a:r>
              <a:rPr lang="ru-RU" b="1" dirty="0">
                <a:solidFill>
                  <a:srgbClr val="C00000"/>
                </a:solidFill>
              </a:rPr>
              <a:t>Цель проекта:</a:t>
            </a:r>
            <a:r>
              <a:rPr lang="ru-RU" dirty="0">
                <a:solidFill>
                  <a:srgbClr val="C00000"/>
                </a:solidFill>
              </a:rPr>
              <a:t> </a:t>
            </a:r>
          </a:p>
        </p:txBody>
      </p:sp>
    </p:spTree>
  </p:cSld>
  <p:clrMapOvr>
    <a:masterClrMapping/>
  </p:clrMapOvr>
  <p:transition>
    <p:comb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lvl="0"/>
            <a:r>
              <a:rPr lang="ru-RU" dirty="0">
                <a:solidFill>
                  <a:srgbClr val="002060"/>
                </a:solidFill>
              </a:rPr>
              <a:t>побуждать интерес к предлагаемой деятельности,</a:t>
            </a:r>
          </a:p>
          <a:p>
            <a:pPr lvl="0"/>
            <a:r>
              <a:rPr lang="ru-RU" dirty="0">
                <a:solidFill>
                  <a:srgbClr val="002060"/>
                </a:solidFill>
              </a:rPr>
              <a:t>привлекать детей к совместной театрализованной деятельности,</a:t>
            </a:r>
          </a:p>
          <a:p>
            <a:pPr lvl="0"/>
            <a:r>
              <a:rPr lang="ru-RU" dirty="0">
                <a:solidFill>
                  <a:srgbClr val="002060"/>
                </a:solidFill>
              </a:rPr>
              <a:t>формировать представление о различных видах театра,</a:t>
            </a:r>
          </a:p>
          <a:p>
            <a:pPr lvl="0"/>
            <a:r>
              <a:rPr lang="ru-RU" dirty="0">
                <a:solidFill>
                  <a:srgbClr val="002060"/>
                </a:solidFill>
              </a:rPr>
              <a:t>развивать речь, воображение и мышление,</a:t>
            </a:r>
          </a:p>
          <a:p>
            <a:pPr lvl="0"/>
            <a:r>
              <a:rPr lang="ru-RU" dirty="0">
                <a:solidFill>
                  <a:srgbClr val="002060"/>
                </a:solidFill>
              </a:rPr>
              <a:t>помогать робким и застенчивым детям включаться в театрализованную игру.</a:t>
            </a:r>
          </a:p>
          <a:p>
            <a:endParaRPr lang="ru-RU" dirty="0"/>
          </a:p>
        </p:txBody>
      </p:sp>
      <p:sp>
        <p:nvSpPr>
          <p:cNvPr id="2" name="Заголовок 1"/>
          <p:cNvSpPr>
            <a:spLocks noGrp="1"/>
          </p:cNvSpPr>
          <p:nvPr>
            <p:ph type="title"/>
          </p:nvPr>
        </p:nvSpPr>
        <p:spPr/>
        <p:txBody>
          <a:bodyPr>
            <a:noAutofit/>
          </a:bodyPr>
          <a:lstStyle/>
          <a:p>
            <a:pPr algn="ctr"/>
            <a:r>
              <a:rPr lang="ru-RU" sz="4400" b="1" dirty="0" smtClean="0">
                <a:solidFill>
                  <a:srgbClr val="C00000"/>
                </a:solidFill>
              </a:rPr>
              <a:t/>
            </a:r>
            <a:br>
              <a:rPr lang="ru-RU" sz="4400" b="1" dirty="0" smtClean="0">
                <a:solidFill>
                  <a:srgbClr val="C00000"/>
                </a:solidFill>
              </a:rPr>
            </a:br>
            <a:r>
              <a:rPr lang="ru-RU" sz="4400" b="1" dirty="0" smtClean="0">
                <a:solidFill>
                  <a:srgbClr val="C00000"/>
                </a:solidFill>
              </a:rPr>
              <a:t>Задачи </a:t>
            </a:r>
            <a:r>
              <a:rPr lang="ru-RU" sz="4400" b="1" dirty="0">
                <a:solidFill>
                  <a:srgbClr val="C00000"/>
                </a:solidFill>
              </a:rPr>
              <a:t>проекта:</a:t>
            </a:r>
            <a:r>
              <a:rPr lang="ru-RU" sz="4400" dirty="0">
                <a:solidFill>
                  <a:srgbClr val="C00000"/>
                </a:solidFill>
              </a:rPr>
              <a:t/>
            </a:r>
            <a:br>
              <a:rPr lang="ru-RU" sz="4400" dirty="0">
                <a:solidFill>
                  <a:srgbClr val="C00000"/>
                </a:solidFill>
              </a:rPr>
            </a:br>
            <a:endParaRPr lang="ru-RU" sz="4400" dirty="0">
              <a:solidFill>
                <a:srgbClr val="C00000"/>
              </a:solidFill>
            </a:endParaRPr>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lvl="0"/>
            <a:r>
              <a:rPr lang="ru-RU" dirty="0">
                <a:solidFill>
                  <a:srgbClr val="002060"/>
                </a:solidFill>
              </a:rPr>
              <a:t>настольные театры: «Репка», «Курочка Ряба»</a:t>
            </a:r>
          </a:p>
          <a:p>
            <a:pPr lvl="0"/>
            <a:r>
              <a:rPr lang="ru-RU" dirty="0">
                <a:solidFill>
                  <a:srgbClr val="002060"/>
                </a:solidFill>
              </a:rPr>
              <a:t>пальчиковый театр: «Теремок», «Репка»</a:t>
            </a:r>
          </a:p>
          <a:p>
            <a:pPr lvl="0"/>
            <a:r>
              <a:rPr lang="ru-RU" dirty="0">
                <a:solidFill>
                  <a:srgbClr val="002060"/>
                </a:solidFill>
              </a:rPr>
              <a:t>плоскостной театр: «Три медведя»</a:t>
            </a:r>
          </a:p>
          <a:p>
            <a:pPr lvl="0"/>
            <a:r>
              <a:rPr lang="ru-RU" dirty="0">
                <a:solidFill>
                  <a:srgbClr val="002060"/>
                </a:solidFill>
              </a:rPr>
              <a:t>костюмы к </a:t>
            </a:r>
            <a:r>
              <a:rPr lang="ru-RU" dirty="0" err="1">
                <a:solidFill>
                  <a:srgbClr val="002060"/>
                </a:solidFill>
              </a:rPr>
              <a:t>потешке</a:t>
            </a:r>
            <a:r>
              <a:rPr lang="ru-RU" dirty="0">
                <a:solidFill>
                  <a:srgbClr val="002060"/>
                </a:solidFill>
              </a:rPr>
              <a:t> «Два веселых гуся», к сказке «Репка»</a:t>
            </a:r>
          </a:p>
          <a:p>
            <a:pPr lvl="0"/>
            <a:r>
              <a:rPr lang="ru-RU" dirty="0">
                <a:solidFill>
                  <a:srgbClr val="002060"/>
                </a:solidFill>
              </a:rPr>
              <a:t>сюжетные картинки</a:t>
            </a:r>
          </a:p>
          <a:p>
            <a:pPr lvl="0"/>
            <a:r>
              <a:rPr lang="ru-RU" dirty="0">
                <a:solidFill>
                  <a:srgbClr val="002060"/>
                </a:solidFill>
              </a:rPr>
              <a:t>дидактические игры: лото «Сказки», «Мои любимые сказки», раскраски по мотивам сказок «Теремок», «Колобок», «Репка», мозаика «Репка»</a:t>
            </a:r>
          </a:p>
          <a:p>
            <a:pPr lvl="0"/>
            <a:r>
              <a:rPr lang="ru-RU" dirty="0">
                <a:solidFill>
                  <a:srgbClr val="002060"/>
                </a:solidFill>
              </a:rPr>
              <a:t>волшебная палочка</a:t>
            </a:r>
          </a:p>
          <a:p>
            <a:endParaRPr lang="ru-RU" dirty="0">
              <a:solidFill>
                <a:srgbClr val="002060"/>
              </a:solidFill>
            </a:endParaRPr>
          </a:p>
        </p:txBody>
      </p:sp>
      <p:sp>
        <p:nvSpPr>
          <p:cNvPr id="2" name="Заголовок 1"/>
          <p:cNvSpPr>
            <a:spLocks noGrp="1"/>
          </p:cNvSpPr>
          <p:nvPr>
            <p:ph type="title"/>
          </p:nvPr>
        </p:nvSpPr>
        <p:spPr/>
        <p:txBody>
          <a:bodyPr>
            <a:noAutofit/>
          </a:bodyPr>
          <a:lstStyle/>
          <a:p>
            <a:pPr algn="ctr"/>
            <a:r>
              <a:rPr lang="ru-RU" sz="4000" b="1" dirty="0">
                <a:solidFill>
                  <a:srgbClr val="C00000"/>
                </a:solidFill>
              </a:rPr>
              <a:t>Ресурсное обеспечение:</a:t>
            </a:r>
            <a:r>
              <a:rPr lang="ru-RU" sz="4000" dirty="0">
                <a:solidFill>
                  <a:srgbClr val="C00000"/>
                </a:solidFill>
              </a:rPr>
              <a:t/>
            </a:r>
            <a:br>
              <a:rPr lang="ru-RU" sz="4000" dirty="0">
                <a:solidFill>
                  <a:srgbClr val="C00000"/>
                </a:solidFill>
              </a:rPr>
            </a:br>
            <a:endParaRPr lang="ru-RU" sz="4000" dirty="0">
              <a:solidFill>
                <a:srgbClr val="C00000"/>
              </a:solidFill>
            </a:endParaRPr>
          </a:p>
        </p:txBody>
      </p:sp>
    </p:spTree>
  </p:cSld>
  <p:clrMapOvr>
    <a:masterClrMapping/>
  </p:clrMapOvr>
  <p:transition>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dirty="0">
                <a:solidFill>
                  <a:srgbClr val="002060"/>
                </a:solidFill>
              </a:rPr>
              <a:t>воспитатели,</a:t>
            </a:r>
          </a:p>
          <a:p>
            <a:pPr lvl="0"/>
            <a:r>
              <a:rPr lang="ru-RU" dirty="0">
                <a:solidFill>
                  <a:srgbClr val="002060"/>
                </a:solidFill>
              </a:rPr>
              <a:t>дети группы,</a:t>
            </a:r>
          </a:p>
          <a:p>
            <a:pPr lvl="0"/>
            <a:r>
              <a:rPr lang="ru-RU" dirty="0">
                <a:solidFill>
                  <a:srgbClr val="002060"/>
                </a:solidFill>
              </a:rPr>
              <a:t>родители воспитанников.</a:t>
            </a:r>
          </a:p>
          <a:p>
            <a:endParaRPr lang="ru-RU" dirty="0"/>
          </a:p>
        </p:txBody>
      </p:sp>
      <p:sp>
        <p:nvSpPr>
          <p:cNvPr id="2" name="Заголовок 1"/>
          <p:cNvSpPr>
            <a:spLocks noGrp="1"/>
          </p:cNvSpPr>
          <p:nvPr>
            <p:ph type="title"/>
          </p:nvPr>
        </p:nvSpPr>
        <p:spPr/>
        <p:txBody>
          <a:bodyPr>
            <a:normAutofit fontScale="90000"/>
          </a:bodyPr>
          <a:lstStyle/>
          <a:p>
            <a:pPr algn="ctr"/>
            <a:r>
              <a:rPr lang="ru-RU" b="1" dirty="0">
                <a:solidFill>
                  <a:srgbClr val="C00000"/>
                </a:solidFill>
              </a:rPr>
              <a:t>Участники проекта:</a:t>
            </a:r>
            <a:br>
              <a:rPr lang="ru-RU" b="1" dirty="0">
                <a:solidFill>
                  <a:srgbClr val="C00000"/>
                </a:solidFill>
              </a:rPr>
            </a:br>
            <a:endParaRPr lang="ru-RU" b="1" dirty="0">
              <a:solidFill>
                <a:srgbClr val="C00000"/>
              </a:solidFill>
            </a:endParaRPr>
          </a:p>
        </p:txBody>
      </p:sp>
    </p:spTree>
  </p:cSld>
  <p:clrMapOvr>
    <a:masterClrMapping/>
  </p:clrMapOvr>
  <p:transition>
    <p:check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a:r>
              <a:rPr lang="ru-RU" dirty="0" smtClean="0">
                <a:solidFill>
                  <a:srgbClr val="002060"/>
                </a:solidFill>
              </a:rPr>
              <a:t>дети должны научиться пользоваться настольным и пальчиковым театром;</a:t>
            </a:r>
          </a:p>
          <a:p>
            <a:pPr lvl="0"/>
            <a:r>
              <a:rPr lang="ru-RU" dirty="0" smtClean="0">
                <a:solidFill>
                  <a:srgbClr val="002060"/>
                </a:solidFill>
              </a:rPr>
              <a:t>сформировать умение передавать характер персонажа интонационной выразительностью речи, мимикой, жестами;</a:t>
            </a:r>
          </a:p>
          <a:p>
            <a:pPr lvl="0"/>
            <a:r>
              <a:rPr lang="ru-RU" dirty="0" smtClean="0">
                <a:solidFill>
                  <a:srgbClr val="002060"/>
                </a:solidFill>
              </a:rPr>
              <a:t>постановка сказки «Репка», песенки «Два веселых гуся».</a:t>
            </a:r>
          </a:p>
          <a:p>
            <a:endParaRPr lang="ru-RU" dirty="0"/>
          </a:p>
        </p:txBody>
      </p:sp>
      <p:sp>
        <p:nvSpPr>
          <p:cNvPr id="2" name="Заголовок 1"/>
          <p:cNvSpPr>
            <a:spLocks noGrp="1"/>
          </p:cNvSpPr>
          <p:nvPr>
            <p:ph type="title"/>
          </p:nvPr>
        </p:nvSpPr>
        <p:spPr/>
        <p:txBody>
          <a:bodyPr>
            <a:normAutofit fontScale="90000"/>
          </a:bodyPr>
          <a:lstStyle/>
          <a:p>
            <a:r>
              <a:rPr lang="ru-RU" b="1" dirty="0" smtClean="0">
                <a:solidFill>
                  <a:srgbClr val="C00000"/>
                </a:solidFill>
              </a:rPr>
              <a:t>Ожидаемый результат:</a:t>
            </a:r>
            <a:r>
              <a:rPr lang="ru-RU" dirty="0" smtClean="0">
                <a:solidFill>
                  <a:srgbClr val="C00000"/>
                </a:solidFill>
              </a:rPr>
              <a:t/>
            </a:r>
            <a:br>
              <a:rPr lang="ru-RU" dirty="0" smtClean="0">
                <a:solidFill>
                  <a:srgbClr val="C00000"/>
                </a:solidFill>
              </a:rPr>
            </a:br>
            <a:endParaRPr lang="ru-RU" dirty="0">
              <a:solidFill>
                <a:srgbClr val="C00000"/>
              </a:solidFill>
            </a:endParaRPr>
          </a:p>
        </p:txBody>
      </p:sp>
    </p:spTree>
  </p:cSld>
  <p:clrMapOvr>
    <a:masterClrMapping/>
  </p:clrMapOvr>
  <p:transition>
    <p:cover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endParaRPr lang="ru-RU" dirty="0"/>
          </a:p>
        </p:txBody>
      </p:sp>
      <p:sp>
        <p:nvSpPr>
          <p:cNvPr id="2" name="Заголовок 1"/>
          <p:cNvSpPr>
            <a:spLocks noGrp="1"/>
          </p:cNvSpPr>
          <p:nvPr>
            <p:ph type="title"/>
          </p:nvPr>
        </p:nvSpPr>
        <p:spPr/>
        <p:txBody>
          <a:bodyPr>
            <a:normAutofit/>
          </a:bodyPr>
          <a:lstStyle/>
          <a:p>
            <a:pPr algn="ctr"/>
            <a:r>
              <a:rPr lang="ru-RU" sz="7200" b="1" i="1" dirty="0" smtClean="0">
                <a:solidFill>
                  <a:srgbClr val="FFFF00"/>
                </a:solidFill>
              </a:rPr>
              <a:t>Приложение: </a:t>
            </a:r>
            <a:endParaRPr lang="ru-RU" sz="7200" b="1" i="1" dirty="0">
              <a:solidFill>
                <a:srgbClr val="FFFF00"/>
              </a:solidFill>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91</TotalTime>
  <Words>1916</Words>
  <Application>Microsoft Office PowerPoint</Application>
  <PresentationFormat>Экран (4:3)</PresentationFormat>
  <Paragraphs>187</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Бумажная</vt:lpstr>
      <vt:lpstr>Тема проекта:   </vt:lpstr>
      <vt:lpstr>Проект:</vt:lpstr>
      <vt:lpstr> Актуальность проекта: </vt:lpstr>
      <vt:lpstr>Цель проекта: </vt:lpstr>
      <vt:lpstr> Задачи проекта: </vt:lpstr>
      <vt:lpstr>Ресурсное обеспечение: </vt:lpstr>
      <vt:lpstr>Участники проекта: </vt:lpstr>
      <vt:lpstr>Ожидаемый результат: </vt:lpstr>
      <vt:lpstr>Приложение: </vt:lpstr>
      <vt:lpstr>            Сценарий итогового мероприятия по проектной деятельности Театрализованное развлечение совместно с родителями «Поляна сказок»</vt:lpstr>
      <vt:lpstr>Ход праздника </vt:lpstr>
      <vt:lpstr>Слайд 12</vt:lpstr>
      <vt:lpstr>Слайд 13</vt:lpstr>
      <vt:lpstr>                     Сценарий русской народной сказки «Репка» для 2 мл. группы</vt:lpstr>
      <vt:lpstr>Слайд 15</vt:lpstr>
      <vt:lpstr>Слайд 16</vt:lpstr>
      <vt:lpstr>Подвижные игры, гимнастика </vt:lpstr>
      <vt:lpstr>Слайд 18</vt:lpstr>
      <vt:lpstr>Консультация на тему: </vt:lpstr>
      <vt:lpstr>Слайд 20</vt:lpstr>
      <vt:lpstr>Слайд 21</vt:lpstr>
      <vt:lpstr>Консультация на тему: </vt:lpstr>
      <vt:lpstr>Слайд 23</vt:lpstr>
      <vt:lpstr>Слайд 24</vt:lpstr>
      <vt:lpstr>Слайд 25</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проекта: «В гостях у сказки» театрализованная деятельность в младшей группе </dc:title>
  <dc:creator>User</dc:creator>
  <cp:lastModifiedBy>User</cp:lastModifiedBy>
  <cp:revision>10</cp:revision>
  <dcterms:created xsi:type="dcterms:W3CDTF">2014-02-20T14:16:55Z</dcterms:created>
  <dcterms:modified xsi:type="dcterms:W3CDTF">2014-02-20T15:56:39Z</dcterms:modified>
</cp:coreProperties>
</file>