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9"/>
          <c:dPt>
            <c:idx val="0"/>
            <c:explosion val="0"/>
          </c:dPt>
          <c:dLbls>
            <c:dLbl>
              <c:idx val="0"/>
              <c:layout>
                <c:manualLayout>
                  <c:x val="4.1484878834703504E-2"/>
                  <c:y val="9.7638739593350465E-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Контрольная работа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3.2881320955956403E-2"/>
                  <c:y val="-6.9238767459439549E-2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Тест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6.4583333333333368E-2"/>
          <c:y val="0.17926574803149611"/>
          <c:w val="0.80743225065616797"/>
          <c:h val="0.82073425196850402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dLbls>
            <c:dLbl>
              <c:idx val="0"/>
              <c:layout>
                <c:manualLayout>
                  <c:x val="5.3076361548556432E-2"/>
                  <c:y val="-0.16093823818897643"/>
                </c:manualLayout>
              </c:layout>
              <c:tx>
                <c:rich>
                  <a:bodyPr/>
                  <a:lstStyle/>
                  <a:p>
                    <a:r>
                      <a:rPr lang="ru-RU" smtClean="0"/>
                      <a:t>Тест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4.5833333333333344E-2"/>
                  <c:y val="-9.5559547244094545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Контрольная работа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2"/>
                <c:pt idx="0">
                  <c:v>Кв. 1</c:v>
                </c:pt>
                <c:pt idx="1">
                  <c:v>Кв. 2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1">
                  <c:v>3.2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autoTitleDeleted val="1"/>
    <c:view3D>
      <c:rotX val="30"/>
      <c:perspective val="30"/>
    </c:view3D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"/>
          <c:dLbls>
            <c:dLbl>
              <c:idx val="0"/>
              <c:layout>
                <c:manualLayout>
                  <c:x val="8.3027066929133891E-2"/>
                  <c:y val="-1.7926813548033649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Контрольная работа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-3.7369258530183733E-2"/>
                  <c:y val="-5.3036813440611895E-3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тест</a:t>
                    </a:r>
                    <a:endParaRPr lang="en-US" dirty="0"/>
                  </a:p>
                </c:rich>
              </c:tx>
              <c:showVal val="1"/>
            </c:dLbl>
            <c:showVal val="1"/>
          </c:dLbls>
          <c:cat>
            <c:strRef>
              <c:f>Лист1!$A$2:$A$5</c:f>
              <c:strCache>
                <c:ptCount val="3"/>
                <c:pt idx="0">
                  <c:v>Кв. 1</c:v>
                </c:pt>
                <c:pt idx="1">
                  <c:v>Кв. 2</c:v>
                </c:pt>
                <c:pt idx="2">
                  <c:v>Кв. 3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8.2000000000000011</c:v>
                </c:pt>
                <c:pt idx="2">
                  <c:v>1.4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183546C-2739-4C8C-8319-CE8A51BAC2E9}" type="datetimeFigureOut">
              <a:rPr lang="ru-RU" smtClean="0"/>
              <a:pPr/>
              <a:t>27.12.2011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56DEFC49-E804-4817-97BE-B1513ECF8F0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472518" cy="2801030"/>
          </a:xfrm>
        </p:spPr>
        <p:txBody>
          <a:bodyPr/>
          <a:lstStyle/>
          <a:p>
            <a:pPr algn="r"/>
            <a:endParaRPr lang="ru-RU" dirty="0" smtClean="0"/>
          </a:p>
          <a:p>
            <a:pPr algn="r"/>
            <a:endParaRPr lang="ru-RU" dirty="0" smtClean="0"/>
          </a:p>
          <a:p>
            <a:pPr algn="r"/>
            <a:r>
              <a:rPr lang="ru-RU" sz="1800" dirty="0" smtClean="0"/>
              <a:t>Работу выполнила:</a:t>
            </a:r>
          </a:p>
          <a:p>
            <a:pPr algn="r"/>
            <a:r>
              <a:rPr lang="ru-RU" sz="1800" dirty="0" smtClean="0"/>
              <a:t>Бобровская Е.А.</a:t>
            </a:r>
          </a:p>
          <a:p>
            <a:pPr algn="r"/>
            <a:r>
              <a:rPr lang="ru-RU" sz="1800" dirty="0" smtClean="0"/>
              <a:t>Научный руководитель:</a:t>
            </a:r>
          </a:p>
          <a:p>
            <a:pPr algn="r"/>
            <a:r>
              <a:rPr lang="ru-RU" sz="1800" dirty="0" smtClean="0"/>
              <a:t>к.п.н., доцент</a:t>
            </a:r>
          </a:p>
          <a:p>
            <a:pPr algn="r"/>
            <a:r>
              <a:rPr lang="ru-RU" sz="1800" dirty="0" smtClean="0"/>
              <a:t>Воителева Г.В.</a:t>
            </a:r>
            <a:endParaRPr lang="ru-RU" sz="1800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57200" y="285728"/>
            <a:ext cx="8305800" cy="3129204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ТЕСТОВЫЕ ЗАДАНИЯ ПО МАТЕМАТИКЕ И ИХ ИСПОЛЬЗОВАНИЕ В ПРОЦЕССЕ ОБУЧЕНИЯ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00034" y="1500174"/>
            <a:ext cx="4059936" cy="4572000"/>
          </a:xfrm>
        </p:spPr>
        <p:txBody>
          <a:bodyPr/>
          <a:lstStyle/>
          <a:p>
            <a:pPr>
              <a:buNone/>
            </a:pPr>
            <a:r>
              <a:rPr lang="ru-RU" sz="2000" u="sng" dirty="0" smtClean="0"/>
              <a:t>Тест на заполнение пропусков в истинном утверждении</a:t>
            </a:r>
            <a:r>
              <a:rPr lang="ru-RU" sz="2000" dirty="0" smtClean="0"/>
              <a:t> (тест на дополнение). Например. Дополните  предложение:</a:t>
            </a:r>
          </a:p>
          <a:p>
            <a:pPr>
              <a:buNone/>
            </a:pPr>
            <a:r>
              <a:rPr lang="ru-RU" sz="2000" dirty="0" smtClean="0"/>
              <a:t>1. Квадрат это  ______, у которого все стороны равны.</a:t>
            </a:r>
          </a:p>
          <a:p>
            <a:pPr>
              <a:buNone/>
            </a:pPr>
            <a:r>
              <a:rPr lang="ru-RU" sz="2000" dirty="0" smtClean="0"/>
              <a:t>2. Прямоугольник -  это ____, у которого все _____ прямые.</a:t>
            </a: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Соедини стрелками правильный ответ.</a:t>
            </a:r>
          </a:p>
          <a:p>
            <a:pPr>
              <a:buNone/>
            </a:pPr>
            <a:r>
              <a:rPr lang="ru-RU" sz="2000" dirty="0" smtClean="0"/>
              <a:t>85- 41=                   60</a:t>
            </a:r>
          </a:p>
          <a:p>
            <a:pPr>
              <a:buNone/>
            </a:pPr>
            <a:r>
              <a:rPr lang="ru-RU" sz="2000" dirty="0" smtClean="0"/>
              <a:t>80-20=                    30</a:t>
            </a:r>
          </a:p>
          <a:p>
            <a:pPr>
              <a:buNone/>
            </a:pPr>
            <a:r>
              <a:rPr lang="ru-RU" sz="2000" dirty="0" smtClean="0"/>
              <a:t>27+3 =                    44</a:t>
            </a:r>
            <a:endParaRPr lang="ru-RU" sz="20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/>
              <a:t>Опрос учителей</a:t>
            </a:r>
          </a:p>
          <a:p>
            <a:pPr>
              <a:buNone/>
            </a:pPr>
            <a:r>
              <a:rPr lang="ru-RU" dirty="0" smtClean="0"/>
              <a:t>Какой вид  контроля знаний учащихся предпочитаете?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Опытно - экспериментальная работа</a:t>
            </a:r>
            <a:endParaRPr lang="ru-RU" dirty="0">
              <a:solidFill>
                <a:schemeClr val="tx1"/>
              </a:solidFill>
            </a:endParaRPr>
          </a:p>
        </p:txBody>
      </p:sp>
      <p:graphicFrame>
        <p:nvGraphicFramePr>
          <p:cNvPr id="7" name="Диаграмма 6"/>
          <p:cNvGraphicFramePr/>
          <p:nvPr/>
        </p:nvGraphicFramePr>
        <p:xfrm>
          <a:off x="2500298" y="3143248"/>
          <a:ext cx="4429156" cy="3071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Что чаще используете в своей практике: тест или контрольную работу?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71604" y="2571744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Какой вид контроля  по Вашему  мнению, более эффективен?</a:t>
            </a:r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1500166" y="2643182"/>
          <a:ext cx="6096000" cy="3723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endParaRPr lang="en-US" dirty="0"/>
          </a:p>
          <a:p>
            <a:pPr algn="ctr">
              <a:buNone/>
            </a:pPr>
            <a:r>
              <a:rPr lang="ru-RU" b="1" i="1" u="sng" dirty="0" smtClean="0">
                <a:solidFill>
                  <a:srgbClr val="FF0000"/>
                </a:solidFill>
              </a:rPr>
              <a:t>СПАСИБО ЗА ВНИМАНИЕ!</a:t>
            </a:r>
            <a:endParaRPr lang="en-US" b="1" i="1" u="sng" dirty="0" smtClean="0">
              <a:solidFill>
                <a:srgbClr val="FF000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5738834"/>
          </a:xfrm>
        </p:spPr>
        <p:txBody>
          <a:bodyPr>
            <a:normAutofit lnSpcReduction="10000"/>
          </a:bodyPr>
          <a:lstStyle/>
          <a:p>
            <a:r>
              <a:rPr lang="ru-RU" b="1" i="1" u="sng" dirty="0" smtClean="0"/>
              <a:t>Целью исследования </a:t>
            </a:r>
            <a:r>
              <a:rPr lang="ru-RU" dirty="0" smtClean="0"/>
              <a:t>является  использование тестовой технологии для подготовки обучающихся к успешному выполнению тестовых заданий в начальной школе.</a:t>
            </a:r>
          </a:p>
          <a:p>
            <a:r>
              <a:rPr lang="ru-RU" b="1" i="1" u="sng" dirty="0" smtClean="0"/>
              <a:t>Объектом исследования -</a:t>
            </a:r>
            <a:r>
              <a:rPr lang="ru-RU" dirty="0" smtClean="0"/>
              <a:t> процесс обучения математике в начальной школе.</a:t>
            </a:r>
          </a:p>
          <a:p>
            <a:r>
              <a:rPr lang="ru-RU" b="1" i="1" u="sng" dirty="0" smtClean="0"/>
              <a:t>Предметом исследования -</a:t>
            </a:r>
            <a:r>
              <a:rPr lang="ru-RU" dirty="0" smtClean="0"/>
              <a:t> тестовые задания как средство контроля ЗУН у учащихся  в процессе изучения математики.</a:t>
            </a:r>
          </a:p>
          <a:p>
            <a:r>
              <a:rPr lang="ru-RU" b="1" i="1" u="sng" dirty="0" smtClean="0"/>
              <a:t>Гипотеза-  </a:t>
            </a:r>
            <a:r>
              <a:rPr lang="ru-RU" dirty="0" smtClean="0"/>
              <a:t>если тестовые задания использовать на уроках математики  на ряду с другими формами контроля, то это не только позволит получить объективную картину ЗУН учащихся в процессе обучения, но и позволит подготовить их к централизованному тестированию.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 smtClean="0"/>
              <a:t>   Изучить проблему тестирования в трудах педагогов- психологов;</a:t>
            </a:r>
          </a:p>
          <a:p>
            <a:r>
              <a:rPr lang="ru-RU" dirty="0" smtClean="0"/>
              <a:t>Изучение  методологических основ понятия«тест»;</a:t>
            </a:r>
          </a:p>
          <a:p>
            <a:r>
              <a:rPr lang="ru-RU" dirty="0" smtClean="0"/>
              <a:t> Разработать систему тестовых заданий по математике, способствующих формированию основных математических умений и навыков при выполнении  тестовых заданий.</a:t>
            </a:r>
          </a:p>
          <a:p>
            <a:r>
              <a:rPr lang="ru-RU" dirty="0" smtClean="0"/>
              <a:t> Исследовать влияние использования тестовых заданий на уровень  подготовки обучающихся в процессе выполнения тестовых заданий на уроках математики:</a:t>
            </a:r>
          </a:p>
          <a:p>
            <a:r>
              <a:rPr lang="ru-RU" dirty="0" smtClean="0"/>
              <a:t> Изучить  проблему  использования тестовых заданий в практике обучения;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u="sng" dirty="0" smtClean="0">
                <a:solidFill>
                  <a:schemeClr val="tx1"/>
                </a:solidFill>
              </a:rPr>
              <a:t>Задачи исследования:</a:t>
            </a:r>
            <a:r>
              <a:rPr lang="ru-RU" dirty="0" smtClean="0">
                <a:solidFill>
                  <a:schemeClr val="tx1"/>
                </a:solidFill>
              </a:rPr>
              <a:t/>
            </a:r>
            <a:br>
              <a:rPr lang="ru-RU" dirty="0" smtClean="0">
                <a:solidFill>
                  <a:schemeClr val="tx1"/>
                </a:solidFill>
              </a:rPr>
            </a:b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Для решения поставленных задач и проверки</a:t>
            </a:r>
          </a:p>
          <a:p>
            <a:pPr>
              <a:buNone/>
            </a:pPr>
            <a:r>
              <a:rPr lang="ru-RU" dirty="0" smtClean="0"/>
              <a:t>гипотезы использовались теоретические  и эмпирические методы: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системный  анализ педагогической и методической литературы по проблеме исследования;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Наблюдение;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Эксперимент;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Обработка данных, полученных в ходе эксперимента;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i="1" u="sng" dirty="0" smtClean="0">
                <a:solidFill>
                  <a:schemeClr val="tx1"/>
                </a:solidFill>
              </a:rPr>
              <a:t>Методы исследования:</a:t>
            </a:r>
            <a:endParaRPr lang="ru-RU" b="1" i="1" u="sng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sz="1600" dirty="0" smtClean="0"/>
              <a:t>( в переводе с английского </a:t>
            </a:r>
            <a:r>
              <a:rPr lang="en-US" sz="1600" dirty="0" smtClean="0"/>
              <a:t>test </a:t>
            </a:r>
            <a:r>
              <a:rPr lang="ru-RU" sz="1600" dirty="0" smtClean="0"/>
              <a:t>– проверка, испытание)- краткое, стандартизированное, обычно ограниченное  во времени психологическое испытание, предназначенное для установления в сравниваемых величинах межиндивидуальных различий. </a:t>
            </a:r>
            <a:r>
              <a:rPr lang="ru-RU" sz="1600" b="1" dirty="0" smtClean="0"/>
              <a:t>(</a:t>
            </a:r>
            <a:r>
              <a:rPr lang="ru-RU" sz="1600" b="1" dirty="0" err="1" smtClean="0"/>
              <a:t>Психол-ий</a:t>
            </a:r>
            <a:r>
              <a:rPr lang="ru-RU" sz="1600" b="1" dirty="0" smtClean="0"/>
              <a:t> словарь под  </a:t>
            </a:r>
            <a:r>
              <a:rPr lang="ru-RU" sz="1600" b="1" dirty="0" err="1" smtClean="0"/>
              <a:t>ред-ей</a:t>
            </a:r>
            <a:r>
              <a:rPr lang="ru-RU" sz="1600" b="1" dirty="0" smtClean="0"/>
              <a:t> В.В. Давыдова)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 Достаточно краткая стандартизированная проба, испытание, позволяющее в ограниченный период времени получить характеристики индивидуально- психологических особенностей человека по определённым параметрам.</a:t>
            </a:r>
          </a:p>
          <a:p>
            <a:pPr algn="r">
              <a:buNone/>
            </a:pPr>
            <a:r>
              <a:rPr lang="ru-RU" sz="1600" b="1" dirty="0" smtClean="0"/>
              <a:t>( С.Д. Смирнов)</a:t>
            </a:r>
          </a:p>
          <a:p>
            <a:pPr>
              <a:buFont typeface="Wingdings" pitchFamily="2" charset="2"/>
              <a:buChar char="Ø"/>
            </a:pPr>
            <a:r>
              <a:rPr lang="ru-RU" sz="1600" b="1" dirty="0" smtClean="0"/>
              <a:t>  </a:t>
            </a:r>
            <a:r>
              <a:rPr lang="ru-RU" sz="1600" dirty="0" smtClean="0"/>
              <a:t>Система знаний, позволяющая измерить уровень определённого психического качества ( свойства) личности.  </a:t>
            </a:r>
            <a:r>
              <a:rPr lang="ru-RU" sz="1600" b="1" dirty="0" smtClean="0"/>
              <a:t>(А.В. Петровский и М.Г.  Ярошевский)</a:t>
            </a:r>
            <a:r>
              <a:rPr lang="ru-RU" sz="1600" dirty="0" smtClean="0"/>
              <a:t>    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Стандартизированная психологическая методика, направленная на диагностику качеств, состояний и функциональных характеристик личности и их количественную оценку. </a:t>
            </a:r>
            <a:r>
              <a:rPr lang="ru-RU" sz="1600" b="1" dirty="0" smtClean="0"/>
              <a:t>(В.Д. Шадриков)     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Форма контроля знаний, учащихся, обеспечивающую объективную проверку знаний, основанную на  предъявлении большого числа знаний, требующих либо формулировки краткого ответа, либо выбора ответа из числа данных </a:t>
            </a:r>
            <a:r>
              <a:rPr lang="ru-RU" sz="1600" b="1" dirty="0" smtClean="0"/>
              <a:t>(Т.А. Ильина)</a:t>
            </a:r>
          </a:p>
          <a:p>
            <a:pPr>
              <a:buFont typeface="Wingdings" pitchFamily="2" charset="2"/>
              <a:buChar char="Ø"/>
            </a:pPr>
            <a:r>
              <a:rPr lang="ru-RU" sz="1600" dirty="0" smtClean="0"/>
              <a:t>Кратковременное технически просто обставленное испытание, проводимое в равных для всех испытуемых условиях и имеющее вид такого задания, решения которого поддаётся количественному учёту и служит показателем степени развития к данному моменту известной   функции  у данного испытуемого. </a:t>
            </a:r>
            <a:r>
              <a:rPr lang="ru-RU" sz="1600" b="1" dirty="0" smtClean="0"/>
              <a:t>( Е.А. </a:t>
            </a:r>
            <a:r>
              <a:rPr lang="ru-RU" sz="1600" b="1" dirty="0" err="1" smtClean="0"/>
              <a:t>Цатурова</a:t>
            </a:r>
            <a:r>
              <a:rPr lang="ru-RU" sz="1600" b="1" dirty="0" smtClean="0"/>
              <a:t>; С.И. </a:t>
            </a:r>
            <a:r>
              <a:rPr lang="ru-RU" sz="1600" b="1" dirty="0" err="1" smtClean="0"/>
              <a:t>Воскерчьян</a:t>
            </a:r>
            <a:r>
              <a:rPr lang="ru-RU" sz="1600" b="1" dirty="0" smtClean="0"/>
              <a:t>)   </a:t>
            </a:r>
            <a:r>
              <a:rPr lang="ru-RU" sz="1600" dirty="0" smtClean="0"/>
              <a:t>                                                    </a:t>
            </a:r>
            <a:endParaRPr lang="ru-RU" sz="1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tx1"/>
                </a:solidFill>
              </a:rPr>
              <a:t>Тест - это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Текст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По форме</a:t>
            </a:r>
            <a:endParaRPr lang="ru-RU" i="1" dirty="0"/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sz="2000" dirty="0" smtClean="0"/>
              <a:t>Тесты закрытого типа                                 ( задания с выбором верного ответа из набора предлагаемых);</a:t>
            </a:r>
          </a:p>
          <a:p>
            <a:r>
              <a:rPr lang="ru-RU" sz="2000" dirty="0" smtClean="0"/>
              <a:t>Тесты открытого типа ( ввод предполагаемого ответа на задание самим испытуемым);</a:t>
            </a:r>
          </a:p>
          <a:p>
            <a:r>
              <a:rPr lang="ru-RU" sz="2000" dirty="0" smtClean="0"/>
              <a:t>Тесты комбинированного типа      ( задания  с выбором и вводом  правильного ответа);</a:t>
            </a:r>
          </a:p>
          <a:p>
            <a:endParaRPr lang="ru-RU" dirty="0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Первичное закрепление;</a:t>
            </a:r>
          </a:p>
          <a:p>
            <a:r>
              <a:rPr lang="ru-RU" sz="2000" dirty="0" smtClean="0"/>
              <a:t>Контроль ЗУН;</a:t>
            </a:r>
          </a:p>
          <a:p>
            <a:r>
              <a:rPr lang="ru-RU" sz="2000" dirty="0" smtClean="0"/>
              <a:t>Разминка в начале урока;</a:t>
            </a:r>
          </a:p>
          <a:p>
            <a:r>
              <a:rPr lang="ru-RU" sz="2000" dirty="0" smtClean="0"/>
              <a:t>Тренажёр;</a:t>
            </a:r>
            <a:endParaRPr lang="ru-RU" sz="2000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i="1" u="sng" dirty="0" smtClean="0">
                <a:solidFill>
                  <a:schemeClr val="tx1"/>
                </a:solidFill>
              </a:rPr>
              <a:t>Виды тестов:</a:t>
            </a:r>
            <a:endParaRPr lang="ru-RU" b="1" i="1" u="sng" dirty="0">
              <a:solidFill>
                <a:schemeClr val="tx1"/>
              </a:solidFill>
            </a:endParaRPr>
          </a:p>
        </p:txBody>
      </p:sp>
      <p:sp>
        <p:nvSpPr>
          <p:cNvPr id="7" name="Текст 6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i="1" dirty="0" smtClean="0"/>
              <a:t>По цели назначения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По месту использования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000" dirty="0" smtClean="0"/>
              <a:t>Актуализация ЗУН;</a:t>
            </a:r>
          </a:p>
          <a:p>
            <a:r>
              <a:rPr lang="ru-RU" sz="2000" dirty="0" smtClean="0"/>
              <a:t>Первичное закрепление ЗУН;</a:t>
            </a:r>
          </a:p>
          <a:p>
            <a:r>
              <a:rPr lang="ru-RU" sz="2000" dirty="0" smtClean="0"/>
              <a:t>Упражнения;</a:t>
            </a:r>
          </a:p>
          <a:p>
            <a:r>
              <a:rPr lang="ru-RU" sz="2000" dirty="0" smtClean="0"/>
              <a:t>Контроль ЗУН;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Стартовый контроль;</a:t>
            </a:r>
          </a:p>
          <a:p>
            <a:r>
              <a:rPr lang="ru-RU" sz="2000" dirty="0" smtClean="0"/>
              <a:t>Тематические тесты;</a:t>
            </a:r>
          </a:p>
          <a:p>
            <a:r>
              <a:rPr lang="ru-RU" sz="2000" dirty="0" smtClean="0"/>
              <a:t>Итоговый контроль;</a:t>
            </a:r>
          </a:p>
          <a:p>
            <a:r>
              <a:rPr lang="ru-RU" sz="2000" dirty="0" smtClean="0"/>
              <a:t>Промежуточная аттестация;</a:t>
            </a:r>
          </a:p>
          <a:p>
            <a:r>
              <a:rPr lang="ru-RU" sz="2000" dirty="0" smtClean="0"/>
              <a:t>Итоговая аттестация;</a:t>
            </a:r>
            <a:endParaRPr lang="ru-RU" sz="2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i="1" dirty="0" smtClean="0"/>
              <a:t>По объему содержания  и месту проведения</a:t>
            </a:r>
            <a:endParaRPr lang="ru-RU" i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i="1" dirty="0" smtClean="0"/>
              <a:t>По способу предъявления</a:t>
            </a:r>
            <a:endParaRPr lang="ru-RU" i="1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2000" dirty="0" smtClean="0"/>
              <a:t>С предъявлением готового ответа;</a:t>
            </a:r>
          </a:p>
          <a:p>
            <a:r>
              <a:rPr lang="ru-RU" sz="2000" dirty="0" smtClean="0"/>
              <a:t>С предъявлением ответа  в краткой форме;</a:t>
            </a:r>
          </a:p>
          <a:p>
            <a:r>
              <a:rPr lang="ru-RU" sz="2000" dirty="0" smtClean="0"/>
              <a:t>С предъявлением  развёрнутого ответа;</a:t>
            </a:r>
            <a:endParaRPr lang="ru-RU" sz="2000" dirty="0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 Самостоятельная работа;</a:t>
            </a:r>
          </a:p>
          <a:p>
            <a:r>
              <a:rPr lang="ru-RU" dirty="0" smtClean="0"/>
              <a:t>Контрольная работа;</a:t>
            </a:r>
          </a:p>
          <a:p>
            <a:r>
              <a:rPr lang="ru-RU" dirty="0" smtClean="0"/>
              <a:t>Фронтальный устный опрос;</a:t>
            </a:r>
          </a:p>
          <a:p>
            <a:r>
              <a:rPr lang="ru-RU" dirty="0" smtClean="0"/>
              <a:t>Тренировочная работа;</a:t>
            </a:r>
          </a:p>
          <a:p>
            <a:r>
              <a:rPr lang="ru-RU" dirty="0" smtClean="0"/>
              <a:t>Зачётная работа;</a:t>
            </a:r>
          </a:p>
          <a:p>
            <a:r>
              <a:rPr lang="ru-RU" dirty="0" smtClean="0"/>
              <a:t>Индивидуальный опрос по карточкам;</a:t>
            </a:r>
          </a:p>
          <a:p>
            <a:r>
              <a:rPr lang="ru-RU" dirty="0" smtClean="0"/>
              <a:t>Заполнение пропусков;</a:t>
            </a:r>
          </a:p>
          <a:p>
            <a:r>
              <a:rPr lang="ru-RU" dirty="0" smtClean="0"/>
              <a:t>Сопоставление  явления                  ( события) и его характеристики;</a:t>
            </a:r>
          </a:p>
          <a:p>
            <a:r>
              <a:rPr lang="ru-RU" dirty="0" smtClean="0"/>
              <a:t>Распознавание понятия ;</a:t>
            </a:r>
          </a:p>
          <a:p>
            <a:r>
              <a:rPr lang="ru-RU" dirty="0" smtClean="0"/>
              <a:t>Составление последовательности;</a:t>
            </a:r>
            <a:endParaRPr lang="ru-RU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Текст 5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r>
              <a:rPr lang="ru-RU" i="1" dirty="0" smtClean="0"/>
              <a:t>По виду деятельности</a:t>
            </a:r>
            <a:endParaRPr lang="ru-RU" i="1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None/>
            </a:pPr>
            <a:r>
              <a:rPr lang="ru-RU" b="1" i="1" dirty="0" smtClean="0"/>
              <a:t>Например.</a:t>
            </a:r>
            <a:r>
              <a:rPr lang="ru-RU" dirty="0" smtClean="0"/>
              <a:t> </a:t>
            </a:r>
            <a:r>
              <a:rPr lang="ru-RU" sz="2000" dirty="0" smtClean="0"/>
              <a:t>Какие знаки  арифметических действий пропущены в записи 84…32…8= 60?:</a:t>
            </a:r>
          </a:p>
          <a:p>
            <a:pPr>
              <a:buNone/>
            </a:pPr>
            <a:r>
              <a:rPr lang="ru-RU" sz="2000" dirty="0" smtClean="0"/>
              <a:t>1) +,+</a:t>
            </a:r>
          </a:p>
          <a:p>
            <a:pPr>
              <a:buNone/>
            </a:pPr>
            <a:r>
              <a:rPr lang="ru-RU" sz="2000" dirty="0" smtClean="0"/>
              <a:t>2) -,+</a:t>
            </a:r>
          </a:p>
          <a:p>
            <a:pPr>
              <a:buNone/>
            </a:pPr>
            <a:r>
              <a:rPr lang="ru-RU" sz="2000" dirty="0" smtClean="0"/>
              <a:t>3)-,-</a:t>
            </a:r>
          </a:p>
          <a:p>
            <a:endParaRPr lang="ru-RU" sz="2000" dirty="0"/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/>
              <a:t>Тест</a:t>
            </a:r>
            <a:r>
              <a:rPr lang="ru-RU" sz="2000" b="1" dirty="0" smtClean="0"/>
              <a:t> </a:t>
            </a:r>
            <a:r>
              <a:rPr lang="ru-RU" sz="2000" dirty="0" smtClean="0"/>
              <a:t>на установление</a:t>
            </a:r>
            <a:r>
              <a:rPr lang="en-US" sz="2000" dirty="0" smtClean="0"/>
              <a:t> </a:t>
            </a:r>
            <a:r>
              <a:rPr lang="ru-RU" sz="2000" dirty="0" smtClean="0"/>
              <a:t>истинности (ложности) утверждения.</a:t>
            </a:r>
            <a:endParaRPr lang="en-US" sz="2000" dirty="0" smtClean="0"/>
          </a:p>
          <a:p>
            <a:pPr>
              <a:buNone/>
            </a:pPr>
            <a:r>
              <a:rPr lang="en-US" sz="2000" dirty="0" smtClean="0"/>
              <a:t> </a:t>
            </a:r>
          </a:p>
          <a:p>
            <a:pPr>
              <a:buNone/>
            </a:pPr>
            <a:r>
              <a:rPr lang="ru-RU" sz="2000" b="1" i="1" dirty="0" smtClean="0"/>
              <a:t>Верно ли, что у квадрата все стороны равны?</a:t>
            </a:r>
          </a:p>
          <a:p>
            <a:endParaRPr lang="en-US" sz="2000" dirty="0" smtClean="0"/>
          </a:p>
          <a:p>
            <a:pPr>
              <a:buNone/>
            </a:pPr>
            <a:r>
              <a:rPr lang="ru-RU" sz="2000" b="1" i="1" dirty="0" smtClean="0"/>
              <a:t>Верно ли, что  у прямоугольника только один прямой угол</a:t>
            </a:r>
            <a:r>
              <a:rPr lang="ru-RU" sz="2000" dirty="0" smtClean="0"/>
              <a:t>?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</TotalTime>
  <Words>730</Words>
  <Application>Microsoft Office PowerPoint</Application>
  <PresentationFormat>Экран (4:3)</PresentationFormat>
  <Paragraphs>101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ТЕСТОВЫЕ ЗАДАНИЯ ПО МАТЕМАТИКЕ И ИХ ИСПОЛЬЗОВАНИЕ В ПРОЦЕССЕ ОБУЧЕНИЯ</vt:lpstr>
      <vt:lpstr>Слайд 2</vt:lpstr>
      <vt:lpstr>Задачи исследования: </vt:lpstr>
      <vt:lpstr>Методы исследования:</vt:lpstr>
      <vt:lpstr>Тест - это</vt:lpstr>
      <vt:lpstr>Виды тестов:</vt:lpstr>
      <vt:lpstr>Слайд 7</vt:lpstr>
      <vt:lpstr>Слайд 8</vt:lpstr>
      <vt:lpstr>Слайд 9</vt:lpstr>
      <vt:lpstr>Слайд 10</vt:lpstr>
      <vt:lpstr>Опытно - экспериментальная работа</vt:lpstr>
      <vt:lpstr>Слайд 12</vt:lpstr>
      <vt:lpstr>Слайд 13</vt:lpstr>
      <vt:lpstr>Слайд 14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ТЕСТОВЫЕ ЗАДАНИЯ ПО МАТЕМАТИКЕ И ИХ ИСПОЛЬЗОВАНИЕ В ПРОЦЕССЕ ОБУЧЕНИЯ</dc:title>
  <dc:creator>Admin</dc:creator>
  <cp:lastModifiedBy>Admin</cp:lastModifiedBy>
  <cp:revision>16</cp:revision>
  <dcterms:created xsi:type="dcterms:W3CDTF">2011-12-27T14:12:33Z</dcterms:created>
  <dcterms:modified xsi:type="dcterms:W3CDTF">2011-12-27T17:25:39Z</dcterms:modified>
</cp:coreProperties>
</file>