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305" r:id="rId4"/>
    <p:sldId id="306" r:id="rId5"/>
    <p:sldId id="292" r:id="rId6"/>
    <p:sldId id="262" r:id="rId7"/>
    <p:sldId id="293" r:id="rId8"/>
    <p:sldId id="294" r:id="rId9"/>
    <p:sldId id="295" r:id="rId10"/>
    <p:sldId id="296" r:id="rId11"/>
    <p:sldId id="297" r:id="rId12"/>
    <p:sldId id="298" r:id="rId13"/>
    <p:sldId id="301" r:id="rId14"/>
    <p:sldId id="303" r:id="rId15"/>
    <p:sldId id="304" r:id="rId16"/>
    <p:sldId id="265" r:id="rId17"/>
    <p:sldId id="282" r:id="rId18"/>
    <p:sldId id="307" r:id="rId1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9900FF"/>
    <a:srgbClr val="FF9900"/>
    <a:srgbClr val="009900"/>
    <a:srgbClr val="0000FF"/>
    <a:srgbClr val="0066FF"/>
    <a:srgbClr val="FFFF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5" autoAdjust="0"/>
    <p:restoredTop sz="94692" autoAdjust="0"/>
  </p:normalViewPr>
  <p:slideViewPr>
    <p:cSldViewPr>
      <p:cViewPr varScale="1">
        <p:scale>
          <a:sx n="84" d="100"/>
          <a:sy n="84" d="100"/>
        </p:scale>
        <p:origin x="73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FD1CCD-0072-4AB1-A05F-45734133887C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A761E8-F78E-45CE-9DA7-F0D648229A32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Оптимизация режима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6BDF4D-2340-4EE7-8A9B-53992F7A3A02}" type="parTrans" cxnId="{CCC72E9E-78B3-4268-9EA7-EB89E0095EE7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41B224-8499-4142-AF8E-7198DBFBD6B8}" type="sibTrans" cxnId="{CCC72E9E-78B3-4268-9EA7-EB89E0095EE7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3169EE-B6C3-485A-982A-25753045DE33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Развивающая работа с детьми</a:t>
          </a:r>
          <a:endParaRPr lang="ru-RU" sz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EFE7D8-309D-4A87-9FFD-D475918923A0}" type="parTrans" cxnId="{22B52251-9C7F-4D20-821B-C379A40F3CF2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D87AAD-4F09-45ED-A2CA-E717358B0BD3}" type="sibTrans" cxnId="{22B52251-9C7F-4D20-821B-C379A40F3CF2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280348-0605-4F6F-BBB9-B3F3136B6FDF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 закаливания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B9EC10-65C1-411C-A1EC-276BF8C5EB3D}" type="parTrans" cxnId="{708BFAB2-42BC-4609-9FED-64676448318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1C9BA0-5D78-43F8-9231-11143A1BDBDA}" type="sibTrans" cxnId="{708BFAB2-42BC-4609-9FED-64676448318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C90295-9907-4AFF-A4AC-E64A8012CAAF}">
      <dgm:prSet custT="1"/>
      <dgm:spPr/>
      <dgm:t>
        <a:bodyPr/>
        <a:lstStyle/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питания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DEDF98-C9B2-43E1-8247-28CD810E82CC}" type="parTrans" cxnId="{B9C5EE0B-F90B-4E4C-B07D-BC38074FF133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D06331-25F0-499E-8BF3-AE8F93BC3DD7}" type="sibTrans" cxnId="{B9C5EE0B-F90B-4E4C-B07D-BC38074FF133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ABFB2A-D9EE-4119-AF98-BE6B2E40CB33}">
      <dgm:prSet custT="1"/>
      <dgm:spPr/>
      <dgm:t>
        <a:bodyPr/>
        <a:lstStyle/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двигательной деятельности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93195F-EF8C-4A0E-9BF4-919831090C3F}" type="parTrans" cxnId="{BC3BD804-4FD3-4D50-B7DF-BFB42DAD3C63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379909-74E0-4976-A713-81FC00DBB013}" type="sibTrans" cxnId="{BC3BD804-4FD3-4D50-B7DF-BFB42DAD3C63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EE53DD-D873-43AB-B00D-184A76D781CB}">
      <dgm:prSet custT="1"/>
      <dgm:spPr/>
      <dgm:t>
        <a:bodyPr/>
        <a:lstStyle/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Охрана психического здоровья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DCBDF2-35C5-443C-B472-4DC3801C2967}" type="parTrans" cxnId="{0202960E-C215-4D1F-A2D8-BDDE7D3591F4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52CAA7-AFD0-4EEC-A044-B808B7FEA629}" type="sibTrans" cxnId="{0202960E-C215-4D1F-A2D8-BDDE7D3591F4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75BFAE-FB55-4F96-B4C9-B69C269806E6}" type="pres">
      <dgm:prSet presAssocID="{39FD1CCD-0072-4AB1-A05F-45734133887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7B145F-EA9F-44E4-AA6B-D7CA51111AD4}" type="pres">
      <dgm:prSet presAssocID="{39FD1CCD-0072-4AB1-A05F-45734133887C}" presName="wedge1" presStyleLbl="node1" presStyleIdx="0" presStyleCnt="6"/>
      <dgm:spPr/>
      <dgm:t>
        <a:bodyPr/>
        <a:lstStyle/>
        <a:p>
          <a:endParaRPr lang="ru-RU"/>
        </a:p>
      </dgm:t>
    </dgm:pt>
    <dgm:pt modelId="{5BE3D663-2F00-4648-AF43-A8FC3A5DAC52}" type="pres">
      <dgm:prSet presAssocID="{39FD1CCD-0072-4AB1-A05F-45734133887C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61D82-630E-412E-A467-A52F8211DB3D}" type="pres">
      <dgm:prSet presAssocID="{39FD1CCD-0072-4AB1-A05F-45734133887C}" presName="wedge2" presStyleLbl="node1" presStyleIdx="1" presStyleCnt="6"/>
      <dgm:spPr/>
      <dgm:t>
        <a:bodyPr/>
        <a:lstStyle/>
        <a:p>
          <a:endParaRPr lang="ru-RU"/>
        </a:p>
      </dgm:t>
    </dgm:pt>
    <dgm:pt modelId="{D5F3EAA2-003A-4BB7-8883-0BFE8B7CC249}" type="pres">
      <dgm:prSet presAssocID="{39FD1CCD-0072-4AB1-A05F-45734133887C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AAB3C-2D4F-45FF-86F8-EC12B2C00693}" type="pres">
      <dgm:prSet presAssocID="{39FD1CCD-0072-4AB1-A05F-45734133887C}" presName="wedge3" presStyleLbl="node1" presStyleIdx="2" presStyleCnt="6"/>
      <dgm:spPr/>
      <dgm:t>
        <a:bodyPr/>
        <a:lstStyle/>
        <a:p>
          <a:endParaRPr lang="ru-RU"/>
        </a:p>
      </dgm:t>
    </dgm:pt>
    <dgm:pt modelId="{2B1357D2-CB0C-41F5-B17E-DBCAAE0A9B9B}" type="pres">
      <dgm:prSet presAssocID="{39FD1CCD-0072-4AB1-A05F-45734133887C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045BE-3093-42D5-AB7C-BF02250F9990}" type="pres">
      <dgm:prSet presAssocID="{39FD1CCD-0072-4AB1-A05F-45734133887C}" presName="wedge4" presStyleLbl="node1" presStyleIdx="3" presStyleCnt="6"/>
      <dgm:spPr/>
      <dgm:t>
        <a:bodyPr/>
        <a:lstStyle/>
        <a:p>
          <a:endParaRPr lang="ru-RU"/>
        </a:p>
      </dgm:t>
    </dgm:pt>
    <dgm:pt modelId="{46466CAC-0F55-4BC5-8654-2C93E42F7084}" type="pres">
      <dgm:prSet presAssocID="{39FD1CCD-0072-4AB1-A05F-45734133887C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66CCB-E86F-4848-B60D-F6F13E47718D}" type="pres">
      <dgm:prSet presAssocID="{39FD1CCD-0072-4AB1-A05F-45734133887C}" presName="wedge5" presStyleLbl="node1" presStyleIdx="4" presStyleCnt="6"/>
      <dgm:spPr/>
      <dgm:t>
        <a:bodyPr/>
        <a:lstStyle/>
        <a:p>
          <a:endParaRPr lang="ru-RU"/>
        </a:p>
      </dgm:t>
    </dgm:pt>
    <dgm:pt modelId="{4AE746A3-D7CD-4144-A597-D29EBCD9541C}" type="pres">
      <dgm:prSet presAssocID="{39FD1CCD-0072-4AB1-A05F-45734133887C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8FE58-FC26-4B08-81A5-B798E1371795}" type="pres">
      <dgm:prSet presAssocID="{39FD1CCD-0072-4AB1-A05F-45734133887C}" presName="wedge6" presStyleLbl="node1" presStyleIdx="5" presStyleCnt="6"/>
      <dgm:spPr/>
      <dgm:t>
        <a:bodyPr/>
        <a:lstStyle/>
        <a:p>
          <a:endParaRPr lang="ru-RU"/>
        </a:p>
      </dgm:t>
    </dgm:pt>
    <dgm:pt modelId="{25B36AB8-31BA-47BA-B94D-23929F1B89E7}" type="pres">
      <dgm:prSet presAssocID="{39FD1CCD-0072-4AB1-A05F-45734133887C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E4BB4D-B479-4FE9-9D05-CDAE4D46C304}" type="presOf" srcId="{A4280348-0605-4F6F-BBB9-B3F3136B6FDF}" destId="{3ECAAB3C-2D4F-45FF-86F8-EC12B2C00693}" srcOrd="0" destOrd="0" presId="urn:microsoft.com/office/officeart/2005/8/layout/chart3"/>
    <dgm:cxn modelId="{51D900A8-8C18-425A-8822-9DC8C6259C03}" type="presOf" srcId="{EC3169EE-B6C3-485A-982A-25753045DE33}" destId="{AC761D82-630E-412E-A467-A52F8211DB3D}" srcOrd="0" destOrd="0" presId="urn:microsoft.com/office/officeart/2005/8/layout/chart3"/>
    <dgm:cxn modelId="{B9C5EE0B-F90B-4E4C-B07D-BC38074FF133}" srcId="{39FD1CCD-0072-4AB1-A05F-45734133887C}" destId="{77C90295-9907-4AFF-A4AC-E64A8012CAAF}" srcOrd="5" destOrd="0" parTransId="{B5DEDF98-C9B2-43E1-8247-28CD810E82CC}" sibTransId="{CBD06331-25F0-499E-8BF3-AE8F93BC3DD7}"/>
    <dgm:cxn modelId="{CCC72E9E-78B3-4268-9EA7-EB89E0095EE7}" srcId="{39FD1CCD-0072-4AB1-A05F-45734133887C}" destId="{7DA761E8-F78E-45CE-9DA7-F0D648229A32}" srcOrd="0" destOrd="0" parTransId="{4E6BDF4D-2340-4EE7-8A9B-53992F7A3A02}" sibTransId="{9141B224-8499-4142-AF8E-7198DBFBD6B8}"/>
    <dgm:cxn modelId="{A5B9D56D-4CA2-41BD-92AB-49EE956A9234}" type="presOf" srcId="{32EE53DD-D873-43AB-B00D-184A76D781CB}" destId="{46466CAC-0F55-4BC5-8654-2C93E42F7084}" srcOrd="1" destOrd="0" presId="urn:microsoft.com/office/officeart/2005/8/layout/chart3"/>
    <dgm:cxn modelId="{0202960E-C215-4D1F-A2D8-BDDE7D3591F4}" srcId="{39FD1CCD-0072-4AB1-A05F-45734133887C}" destId="{32EE53DD-D873-43AB-B00D-184A76D781CB}" srcOrd="3" destOrd="0" parTransId="{3EDCBDF2-35C5-443C-B472-4DC3801C2967}" sibTransId="{D052CAA7-AFD0-4EEC-A044-B808B7FEA629}"/>
    <dgm:cxn modelId="{7BF2E35F-2437-42CC-BEEA-E1B0D88C2FCB}" type="presOf" srcId="{DDABFB2A-D9EE-4119-AF98-BE6B2E40CB33}" destId="{4AE746A3-D7CD-4144-A597-D29EBCD9541C}" srcOrd="1" destOrd="0" presId="urn:microsoft.com/office/officeart/2005/8/layout/chart3"/>
    <dgm:cxn modelId="{47CC1873-5E26-40E4-8DAE-FE384F93FF8F}" type="presOf" srcId="{32EE53DD-D873-43AB-B00D-184A76D781CB}" destId="{55E045BE-3093-42D5-AB7C-BF02250F9990}" srcOrd="0" destOrd="0" presId="urn:microsoft.com/office/officeart/2005/8/layout/chart3"/>
    <dgm:cxn modelId="{2115B75A-1A18-4B5C-9BE4-BEFFCF7C4E55}" type="presOf" srcId="{7DA761E8-F78E-45CE-9DA7-F0D648229A32}" destId="{9E7B145F-EA9F-44E4-AA6B-D7CA51111AD4}" srcOrd="0" destOrd="0" presId="urn:microsoft.com/office/officeart/2005/8/layout/chart3"/>
    <dgm:cxn modelId="{83559F0C-F3AF-442D-AAE8-50977E876616}" type="presOf" srcId="{A4280348-0605-4F6F-BBB9-B3F3136B6FDF}" destId="{2B1357D2-CB0C-41F5-B17E-DBCAAE0A9B9B}" srcOrd="1" destOrd="0" presId="urn:microsoft.com/office/officeart/2005/8/layout/chart3"/>
    <dgm:cxn modelId="{0AC4F596-575B-43E6-869C-5E0269665903}" type="presOf" srcId="{77C90295-9907-4AFF-A4AC-E64A8012CAAF}" destId="{25B36AB8-31BA-47BA-B94D-23929F1B89E7}" srcOrd="1" destOrd="0" presId="urn:microsoft.com/office/officeart/2005/8/layout/chart3"/>
    <dgm:cxn modelId="{BC3BD804-4FD3-4D50-B7DF-BFB42DAD3C63}" srcId="{39FD1CCD-0072-4AB1-A05F-45734133887C}" destId="{DDABFB2A-D9EE-4119-AF98-BE6B2E40CB33}" srcOrd="4" destOrd="0" parTransId="{2F93195F-EF8C-4A0E-9BF4-919831090C3F}" sibTransId="{7D379909-74E0-4976-A713-81FC00DBB013}"/>
    <dgm:cxn modelId="{708BFAB2-42BC-4609-9FED-646764483188}" srcId="{39FD1CCD-0072-4AB1-A05F-45734133887C}" destId="{A4280348-0605-4F6F-BBB9-B3F3136B6FDF}" srcOrd="2" destOrd="0" parTransId="{FCB9EC10-65C1-411C-A1EC-276BF8C5EB3D}" sibTransId="{451C9BA0-5D78-43F8-9231-11143A1BDBDA}"/>
    <dgm:cxn modelId="{870DEE71-3C74-42E1-AD03-D8DCC2A3E28E}" type="presOf" srcId="{EC3169EE-B6C3-485A-982A-25753045DE33}" destId="{D5F3EAA2-003A-4BB7-8883-0BFE8B7CC249}" srcOrd="1" destOrd="0" presId="urn:microsoft.com/office/officeart/2005/8/layout/chart3"/>
    <dgm:cxn modelId="{BA3BD5A0-CE40-41E1-8196-551F79C716E5}" type="presOf" srcId="{77C90295-9907-4AFF-A4AC-E64A8012CAAF}" destId="{3E28FE58-FC26-4B08-81A5-B798E1371795}" srcOrd="0" destOrd="0" presId="urn:microsoft.com/office/officeart/2005/8/layout/chart3"/>
    <dgm:cxn modelId="{DC88E7F9-ECA5-40E0-82EE-2B1EEDCB47CB}" type="presOf" srcId="{39FD1CCD-0072-4AB1-A05F-45734133887C}" destId="{3575BFAE-FB55-4F96-B4C9-B69C269806E6}" srcOrd="0" destOrd="0" presId="urn:microsoft.com/office/officeart/2005/8/layout/chart3"/>
    <dgm:cxn modelId="{22B52251-9C7F-4D20-821B-C379A40F3CF2}" srcId="{39FD1CCD-0072-4AB1-A05F-45734133887C}" destId="{EC3169EE-B6C3-485A-982A-25753045DE33}" srcOrd="1" destOrd="0" parTransId="{98EFE7D8-309D-4A87-9FFD-D475918923A0}" sibTransId="{6ED87AAD-4F09-45ED-A2CA-E717358B0BD3}"/>
    <dgm:cxn modelId="{8C8008E9-E749-4CCC-BF98-ABB8A0ADD53F}" type="presOf" srcId="{7DA761E8-F78E-45CE-9DA7-F0D648229A32}" destId="{5BE3D663-2F00-4648-AF43-A8FC3A5DAC52}" srcOrd="1" destOrd="0" presId="urn:microsoft.com/office/officeart/2005/8/layout/chart3"/>
    <dgm:cxn modelId="{2E614F07-9808-4211-8DF1-CCB05403D99F}" type="presOf" srcId="{DDABFB2A-D9EE-4119-AF98-BE6B2E40CB33}" destId="{30066CCB-E86F-4848-B60D-F6F13E47718D}" srcOrd="0" destOrd="0" presId="urn:microsoft.com/office/officeart/2005/8/layout/chart3"/>
    <dgm:cxn modelId="{C3045D11-F24F-4F82-A0FA-ADC2C3C0E631}" type="presParOf" srcId="{3575BFAE-FB55-4F96-B4C9-B69C269806E6}" destId="{9E7B145F-EA9F-44E4-AA6B-D7CA51111AD4}" srcOrd="0" destOrd="0" presId="urn:microsoft.com/office/officeart/2005/8/layout/chart3"/>
    <dgm:cxn modelId="{19A4CE7C-02EC-4618-A859-AC6AB86E64E6}" type="presParOf" srcId="{3575BFAE-FB55-4F96-B4C9-B69C269806E6}" destId="{5BE3D663-2F00-4648-AF43-A8FC3A5DAC52}" srcOrd="1" destOrd="0" presId="urn:microsoft.com/office/officeart/2005/8/layout/chart3"/>
    <dgm:cxn modelId="{44D2CB2C-9E57-4676-8203-CE292CC8F72B}" type="presParOf" srcId="{3575BFAE-FB55-4F96-B4C9-B69C269806E6}" destId="{AC761D82-630E-412E-A467-A52F8211DB3D}" srcOrd="2" destOrd="0" presId="urn:microsoft.com/office/officeart/2005/8/layout/chart3"/>
    <dgm:cxn modelId="{0404A920-3D9F-4463-902C-3DC6CF7613C9}" type="presParOf" srcId="{3575BFAE-FB55-4F96-B4C9-B69C269806E6}" destId="{D5F3EAA2-003A-4BB7-8883-0BFE8B7CC249}" srcOrd="3" destOrd="0" presId="urn:microsoft.com/office/officeart/2005/8/layout/chart3"/>
    <dgm:cxn modelId="{35F32D6F-968D-4D80-ADE5-D2D717B79A1E}" type="presParOf" srcId="{3575BFAE-FB55-4F96-B4C9-B69C269806E6}" destId="{3ECAAB3C-2D4F-45FF-86F8-EC12B2C00693}" srcOrd="4" destOrd="0" presId="urn:microsoft.com/office/officeart/2005/8/layout/chart3"/>
    <dgm:cxn modelId="{957B48E8-8FB0-42AB-A3AE-23DD37E3390D}" type="presParOf" srcId="{3575BFAE-FB55-4F96-B4C9-B69C269806E6}" destId="{2B1357D2-CB0C-41F5-B17E-DBCAAE0A9B9B}" srcOrd="5" destOrd="0" presId="urn:microsoft.com/office/officeart/2005/8/layout/chart3"/>
    <dgm:cxn modelId="{13A0CC5C-6370-44BA-8482-C185E4E9A6CA}" type="presParOf" srcId="{3575BFAE-FB55-4F96-B4C9-B69C269806E6}" destId="{55E045BE-3093-42D5-AB7C-BF02250F9990}" srcOrd="6" destOrd="0" presId="urn:microsoft.com/office/officeart/2005/8/layout/chart3"/>
    <dgm:cxn modelId="{F5421BE7-B1C1-4F95-8FA0-F3A5A62F1834}" type="presParOf" srcId="{3575BFAE-FB55-4F96-B4C9-B69C269806E6}" destId="{46466CAC-0F55-4BC5-8654-2C93E42F7084}" srcOrd="7" destOrd="0" presId="urn:microsoft.com/office/officeart/2005/8/layout/chart3"/>
    <dgm:cxn modelId="{2216D29A-0DE5-4A15-86F2-FEB0A06196B3}" type="presParOf" srcId="{3575BFAE-FB55-4F96-B4C9-B69C269806E6}" destId="{30066CCB-E86F-4848-B60D-F6F13E47718D}" srcOrd="8" destOrd="0" presId="urn:microsoft.com/office/officeart/2005/8/layout/chart3"/>
    <dgm:cxn modelId="{2D442D5B-E3AA-4DBE-B89D-8D72DEDBA7FD}" type="presParOf" srcId="{3575BFAE-FB55-4F96-B4C9-B69C269806E6}" destId="{4AE746A3-D7CD-4144-A597-D29EBCD9541C}" srcOrd="9" destOrd="0" presId="urn:microsoft.com/office/officeart/2005/8/layout/chart3"/>
    <dgm:cxn modelId="{F448D4AD-E16B-4304-9D3E-6E08A4863003}" type="presParOf" srcId="{3575BFAE-FB55-4F96-B4C9-B69C269806E6}" destId="{3E28FE58-FC26-4B08-81A5-B798E1371795}" srcOrd="10" destOrd="0" presId="urn:microsoft.com/office/officeart/2005/8/layout/chart3"/>
    <dgm:cxn modelId="{7A35E819-BB8D-4040-885B-D4772B8C7418}" type="presParOf" srcId="{3575BFAE-FB55-4F96-B4C9-B69C269806E6}" destId="{25B36AB8-31BA-47BA-B94D-23929F1B89E7}" srcOrd="11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ED105F-0BE7-4764-941A-FE7D59429437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192E36-2153-4240-8C35-2F91B6401D7C}">
      <dgm:prSet custT="1"/>
      <dgm:spPr/>
      <dgm:t>
        <a:bodyPr/>
        <a:lstStyle/>
        <a:p>
          <a:endParaRPr lang="ru-RU" sz="1200" u="sng" dirty="0" smtClean="0"/>
        </a:p>
        <a:p>
          <a:endParaRPr lang="ru-RU" sz="1200" u="sng" dirty="0" smtClean="0"/>
        </a:p>
        <a:p>
          <a:endParaRPr lang="ru-RU" sz="1200" u="sng" dirty="0" smtClean="0"/>
        </a:p>
        <a:p>
          <a:endParaRPr lang="ru-RU" sz="1200" u="sng" dirty="0" smtClean="0"/>
        </a:p>
        <a:p>
          <a:r>
            <a:rPr lang="ru-RU" sz="1200" u="sng" dirty="0" smtClean="0"/>
            <a:t>Кадровые условия реализации модели:</a:t>
          </a:r>
        </a:p>
        <a:p>
          <a:r>
            <a:rPr lang="ru-RU" sz="1200" u="none" dirty="0" smtClean="0"/>
            <a:t>- Медсестра</a:t>
          </a:r>
        </a:p>
        <a:p>
          <a:r>
            <a:rPr lang="ru-RU" sz="1200" u="none" dirty="0" smtClean="0"/>
            <a:t> -  Инструктор физического  воспитания</a:t>
          </a:r>
        </a:p>
        <a:p>
          <a:r>
            <a:rPr lang="ru-RU" sz="1200" u="none" dirty="0" smtClean="0"/>
            <a:t> - Музыкальный руководитель</a:t>
          </a:r>
        </a:p>
        <a:p>
          <a:endParaRPr lang="ru-RU" sz="1200" u="none" dirty="0" smtClean="0"/>
        </a:p>
        <a:p>
          <a:endParaRPr lang="ru-RU" sz="1200" u="none" dirty="0" smtClean="0"/>
        </a:p>
        <a:p>
          <a:endParaRPr lang="ru-RU" sz="1200" u="none" dirty="0" smtClean="0"/>
        </a:p>
        <a:p>
          <a:endParaRPr lang="ru-RU" sz="1200" u="sng" dirty="0"/>
        </a:p>
      </dgm:t>
    </dgm:pt>
    <dgm:pt modelId="{315DEF9E-D96E-4004-8F2C-D8AD88FA36CE}" type="parTrans" cxnId="{AE7C9183-67F6-40B5-934B-80A3305A2D73}">
      <dgm:prSet/>
      <dgm:spPr/>
      <dgm:t>
        <a:bodyPr/>
        <a:lstStyle/>
        <a:p>
          <a:endParaRPr lang="ru-RU" sz="1200"/>
        </a:p>
      </dgm:t>
    </dgm:pt>
    <dgm:pt modelId="{37D7A10C-C998-415A-B2FA-736347CADF64}" type="sibTrans" cxnId="{AE7C9183-67F6-40B5-934B-80A3305A2D73}">
      <dgm:prSet/>
      <dgm:spPr/>
      <dgm:t>
        <a:bodyPr/>
        <a:lstStyle/>
        <a:p>
          <a:endParaRPr lang="ru-RU" sz="1200"/>
        </a:p>
      </dgm:t>
    </dgm:pt>
    <dgm:pt modelId="{39A7DBAE-DD93-4E13-B816-B6915558021B}">
      <dgm:prSet phldrT="[Текст]" custT="1"/>
      <dgm:spPr/>
      <dgm:t>
        <a:bodyPr/>
        <a:lstStyle/>
        <a:p>
          <a:endParaRPr lang="ru-RU" sz="1200" u="sng" dirty="0" smtClean="0"/>
        </a:p>
        <a:p>
          <a:r>
            <a:rPr lang="ru-RU" sz="1200" u="sng" dirty="0" smtClean="0"/>
            <a:t>Создание комфортной пространственной среды в группах</a:t>
          </a:r>
        </a:p>
        <a:p>
          <a:r>
            <a:rPr lang="ru-RU" sz="1200" dirty="0" smtClean="0"/>
            <a:t>- подбор мебели по росту, правильная рабочая поза</a:t>
          </a:r>
        </a:p>
        <a:p>
          <a:r>
            <a:rPr lang="ru-RU" sz="1200" dirty="0" smtClean="0"/>
            <a:t>-центры и уголки двигательной активности в группах</a:t>
          </a:r>
        </a:p>
        <a:p>
          <a:endParaRPr lang="ru-RU" sz="1200" dirty="0" smtClean="0"/>
        </a:p>
        <a:p>
          <a:endParaRPr lang="ru-RU" sz="1200" dirty="0" smtClean="0"/>
        </a:p>
        <a:p>
          <a:endParaRPr lang="ru-RU" sz="1200" dirty="0" smtClean="0"/>
        </a:p>
      </dgm:t>
    </dgm:pt>
    <dgm:pt modelId="{4C4ECBB3-4B37-4165-9CC1-041DDF65CD0A}" type="sibTrans" cxnId="{2DC67164-952B-4947-A417-12F2A202411B}">
      <dgm:prSet/>
      <dgm:spPr/>
      <dgm:t>
        <a:bodyPr/>
        <a:lstStyle/>
        <a:p>
          <a:endParaRPr lang="ru-RU" sz="1200"/>
        </a:p>
      </dgm:t>
    </dgm:pt>
    <dgm:pt modelId="{6427838E-3AD6-4098-9BA8-78B226E0F4A9}" type="parTrans" cxnId="{2DC67164-952B-4947-A417-12F2A202411B}">
      <dgm:prSet/>
      <dgm:spPr/>
      <dgm:t>
        <a:bodyPr/>
        <a:lstStyle/>
        <a:p>
          <a:endParaRPr lang="ru-RU" sz="1200"/>
        </a:p>
      </dgm:t>
    </dgm:pt>
    <dgm:pt modelId="{54F34720-E347-4564-A1E6-5550218104D9}">
      <dgm:prSet phldrT="[Текст]" custT="1"/>
      <dgm:spPr/>
      <dgm:t>
        <a:bodyPr/>
        <a:lstStyle/>
        <a:p>
          <a:pPr algn="l"/>
          <a:endParaRPr lang="ru-RU" sz="1200" dirty="0" smtClean="0"/>
        </a:p>
        <a:p>
          <a:pPr algn="l"/>
          <a:endParaRPr lang="ru-RU" sz="1200" dirty="0" smtClean="0"/>
        </a:p>
        <a:p>
          <a:pPr algn="l"/>
          <a:endParaRPr lang="ru-RU" sz="1200" dirty="0" smtClean="0"/>
        </a:p>
        <a:p>
          <a:pPr algn="l"/>
          <a:endParaRPr lang="ru-RU" sz="1200" dirty="0" smtClean="0"/>
        </a:p>
        <a:p>
          <a:pPr algn="l"/>
          <a:endParaRPr lang="ru-RU" sz="1200" dirty="0" smtClean="0"/>
        </a:p>
        <a:p>
          <a:pPr algn="l"/>
          <a:r>
            <a:rPr lang="ru-RU" sz="1200" u="sng" dirty="0" smtClean="0"/>
            <a:t>Создание комфортной среды в  детском саду</a:t>
          </a:r>
        </a:p>
        <a:p>
          <a:pPr algn="l"/>
          <a:r>
            <a:rPr lang="ru-RU" sz="1200" dirty="0" smtClean="0"/>
            <a:t>- Спортивный зал</a:t>
          </a:r>
        </a:p>
        <a:p>
          <a:pPr algn="l"/>
          <a:r>
            <a:rPr lang="ru-RU" sz="1200" dirty="0" smtClean="0"/>
            <a:t>- Спортивная площадка на улице</a:t>
          </a:r>
        </a:p>
        <a:p>
          <a:pPr algn="l"/>
          <a:r>
            <a:rPr lang="ru-RU" sz="1200" dirty="0" smtClean="0"/>
            <a:t>- Медицинский кабинет с изолятором</a:t>
          </a:r>
        </a:p>
        <a:p>
          <a:pPr algn="l"/>
          <a:endParaRPr lang="ru-RU" sz="1200" dirty="0" smtClean="0"/>
        </a:p>
        <a:p>
          <a:pPr algn="l"/>
          <a:endParaRPr lang="ru-RU" sz="1200" dirty="0" smtClean="0"/>
        </a:p>
        <a:p>
          <a:pPr algn="l"/>
          <a:endParaRPr lang="ru-RU" sz="1200" dirty="0" smtClean="0"/>
        </a:p>
        <a:p>
          <a:pPr algn="l"/>
          <a:endParaRPr lang="ru-RU" sz="1200" dirty="0"/>
        </a:p>
      </dgm:t>
    </dgm:pt>
    <dgm:pt modelId="{1588B599-F1EA-40BB-81A3-D0DFD2203F09}" type="sibTrans" cxnId="{E73DE875-81C8-45E6-BDC1-F89FD34324F7}">
      <dgm:prSet/>
      <dgm:spPr/>
      <dgm:t>
        <a:bodyPr/>
        <a:lstStyle/>
        <a:p>
          <a:endParaRPr lang="ru-RU" sz="1200"/>
        </a:p>
      </dgm:t>
    </dgm:pt>
    <dgm:pt modelId="{2FB9E170-A586-4719-B24E-84EE7A0265F0}" type="parTrans" cxnId="{E73DE875-81C8-45E6-BDC1-F89FD34324F7}">
      <dgm:prSet/>
      <dgm:spPr/>
      <dgm:t>
        <a:bodyPr/>
        <a:lstStyle/>
        <a:p>
          <a:endParaRPr lang="ru-RU" sz="1200"/>
        </a:p>
      </dgm:t>
    </dgm:pt>
    <dgm:pt modelId="{5828CA31-9C6F-4A46-9C60-9B562377F483}" type="pres">
      <dgm:prSet presAssocID="{5AED105F-0BE7-4764-941A-FE7D5942943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68F9D8-5140-4152-969F-B5FE4A9978CA}" type="pres">
      <dgm:prSet presAssocID="{54F34720-E347-4564-A1E6-5550218104D9}" presName="comp" presStyleCnt="0"/>
      <dgm:spPr/>
    </dgm:pt>
    <dgm:pt modelId="{FC7C46B8-31F3-4766-8224-7628F923578E}" type="pres">
      <dgm:prSet presAssocID="{54F34720-E347-4564-A1E6-5550218104D9}" presName="box" presStyleLbl="node1" presStyleIdx="0" presStyleCnt="3" custScaleY="123781" custLinFactNeighborX="2190" custLinFactNeighborY="-31065"/>
      <dgm:spPr/>
      <dgm:t>
        <a:bodyPr/>
        <a:lstStyle/>
        <a:p>
          <a:endParaRPr lang="ru-RU"/>
        </a:p>
      </dgm:t>
    </dgm:pt>
    <dgm:pt modelId="{9DDC30F5-DD25-4421-A403-E8CCEF98C36E}" type="pres">
      <dgm:prSet presAssocID="{54F34720-E347-4564-A1E6-5550218104D9}" presName="img" presStyleLbl="fgImgPlace1" presStyleIdx="0" presStyleCnt="3" custScaleY="136143" custLinFactNeighborX="-2926" custLinFactNeighborY="236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DC96D35-A671-4B1B-92FF-9D5042C26E77}" type="pres">
      <dgm:prSet presAssocID="{54F34720-E347-4564-A1E6-5550218104D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DD409-FBD1-40F3-9C0B-516A407C989C}" type="pres">
      <dgm:prSet presAssocID="{1588B599-F1EA-40BB-81A3-D0DFD2203F09}" presName="spacer" presStyleCnt="0"/>
      <dgm:spPr/>
    </dgm:pt>
    <dgm:pt modelId="{9E5DDD25-ED79-4F03-B031-4CF92C05E508}" type="pres">
      <dgm:prSet presAssocID="{39A7DBAE-DD93-4E13-B816-B6915558021B}" presName="comp" presStyleCnt="0"/>
      <dgm:spPr/>
    </dgm:pt>
    <dgm:pt modelId="{5F8CEAE3-B86E-49C6-A053-EA1156A3336A}" type="pres">
      <dgm:prSet presAssocID="{39A7DBAE-DD93-4E13-B816-B6915558021B}" presName="box" presStyleLbl="node1" presStyleIdx="1" presStyleCnt="3" custScaleY="113477"/>
      <dgm:spPr/>
      <dgm:t>
        <a:bodyPr/>
        <a:lstStyle/>
        <a:p>
          <a:endParaRPr lang="ru-RU"/>
        </a:p>
      </dgm:t>
    </dgm:pt>
    <dgm:pt modelId="{078CB309-F387-404C-9CEA-36D56DA9BA35}" type="pres">
      <dgm:prSet presAssocID="{39A7DBAE-DD93-4E13-B816-B6915558021B}" presName="img" presStyleLbl="fgImgPlace1" presStyleIdx="1" presStyleCnt="3" custScaleY="12244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E83686-7A3F-49DF-A3A9-DE1A3F2A7364}" type="pres">
      <dgm:prSet presAssocID="{39A7DBAE-DD93-4E13-B816-B6915558021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DD494-33F3-4AB5-B1B2-27D43C09EA87}" type="pres">
      <dgm:prSet presAssocID="{4C4ECBB3-4B37-4165-9CC1-041DDF65CD0A}" presName="spacer" presStyleCnt="0"/>
      <dgm:spPr/>
    </dgm:pt>
    <dgm:pt modelId="{1F07E919-7C0A-462E-8091-4F50E4C2E270}" type="pres">
      <dgm:prSet presAssocID="{63192E36-2153-4240-8C35-2F91B6401D7C}" presName="comp" presStyleCnt="0"/>
      <dgm:spPr/>
    </dgm:pt>
    <dgm:pt modelId="{9EE37E22-A2CA-4708-95CE-8A85974ED06E}" type="pres">
      <dgm:prSet presAssocID="{63192E36-2153-4240-8C35-2F91B6401D7C}" presName="box" presStyleLbl="node1" presStyleIdx="2" presStyleCnt="3" custScaleY="119190"/>
      <dgm:spPr/>
      <dgm:t>
        <a:bodyPr/>
        <a:lstStyle/>
        <a:p>
          <a:endParaRPr lang="ru-RU"/>
        </a:p>
      </dgm:t>
    </dgm:pt>
    <dgm:pt modelId="{68699C5C-00DB-4123-99EE-0DF5A2382731}" type="pres">
      <dgm:prSet presAssocID="{63192E36-2153-4240-8C35-2F91B6401D7C}" presName="img" presStyleLbl="fgImgPlace1" presStyleIdx="2" presStyleCnt="3" custScaleY="11988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A7E63FC-8138-468F-B1E5-BCBD81966EC6}" type="pres">
      <dgm:prSet presAssocID="{63192E36-2153-4240-8C35-2F91B6401D7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1B584E-B8E6-40E5-AAD9-9817B53EF0E4}" type="presOf" srcId="{63192E36-2153-4240-8C35-2F91B6401D7C}" destId="{9A7E63FC-8138-468F-B1E5-BCBD81966EC6}" srcOrd="1" destOrd="0" presId="urn:microsoft.com/office/officeart/2005/8/layout/vList4#1"/>
    <dgm:cxn modelId="{82CDAB87-932C-4EBF-B05B-E0AA702CF638}" type="presOf" srcId="{63192E36-2153-4240-8C35-2F91B6401D7C}" destId="{9EE37E22-A2CA-4708-95CE-8A85974ED06E}" srcOrd="0" destOrd="0" presId="urn:microsoft.com/office/officeart/2005/8/layout/vList4#1"/>
    <dgm:cxn modelId="{2DC67164-952B-4947-A417-12F2A202411B}" srcId="{5AED105F-0BE7-4764-941A-FE7D59429437}" destId="{39A7DBAE-DD93-4E13-B816-B6915558021B}" srcOrd="1" destOrd="0" parTransId="{6427838E-3AD6-4098-9BA8-78B226E0F4A9}" sibTransId="{4C4ECBB3-4B37-4165-9CC1-041DDF65CD0A}"/>
    <dgm:cxn modelId="{CEB64046-4728-412D-8BCE-4CBC97F73880}" type="presOf" srcId="{54F34720-E347-4564-A1E6-5550218104D9}" destId="{3DC96D35-A671-4B1B-92FF-9D5042C26E77}" srcOrd="1" destOrd="0" presId="urn:microsoft.com/office/officeart/2005/8/layout/vList4#1"/>
    <dgm:cxn modelId="{AE7C9183-67F6-40B5-934B-80A3305A2D73}" srcId="{5AED105F-0BE7-4764-941A-FE7D59429437}" destId="{63192E36-2153-4240-8C35-2F91B6401D7C}" srcOrd="2" destOrd="0" parTransId="{315DEF9E-D96E-4004-8F2C-D8AD88FA36CE}" sibTransId="{37D7A10C-C998-415A-B2FA-736347CADF64}"/>
    <dgm:cxn modelId="{22A7607B-9905-46F0-8091-84C5D560ACEB}" type="presOf" srcId="{54F34720-E347-4564-A1E6-5550218104D9}" destId="{FC7C46B8-31F3-4766-8224-7628F923578E}" srcOrd="0" destOrd="0" presId="urn:microsoft.com/office/officeart/2005/8/layout/vList4#1"/>
    <dgm:cxn modelId="{E73DE875-81C8-45E6-BDC1-F89FD34324F7}" srcId="{5AED105F-0BE7-4764-941A-FE7D59429437}" destId="{54F34720-E347-4564-A1E6-5550218104D9}" srcOrd="0" destOrd="0" parTransId="{2FB9E170-A586-4719-B24E-84EE7A0265F0}" sibTransId="{1588B599-F1EA-40BB-81A3-D0DFD2203F09}"/>
    <dgm:cxn modelId="{8498962E-AB1C-4554-AEFE-0D61D7879A47}" type="presOf" srcId="{39A7DBAE-DD93-4E13-B816-B6915558021B}" destId="{5F8CEAE3-B86E-49C6-A053-EA1156A3336A}" srcOrd="0" destOrd="0" presId="urn:microsoft.com/office/officeart/2005/8/layout/vList4#1"/>
    <dgm:cxn modelId="{098410A5-D895-4FAB-9DF8-45E44E51F518}" type="presOf" srcId="{39A7DBAE-DD93-4E13-B816-B6915558021B}" destId="{58E83686-7A3F-49DF-A3A9-DE1A3F2A7364}" srcOrd="1" destOrd="0" presId="urn:microsoft.com/office/officeart/2005/8/layout/vList4#1"/>
    <dgm:cxn modelId="{684C3CA7-2A2D-4742-A431-52ADFD07D0D9}" type="presOf" srcId="{5AED105F-0BE7-4764-941A-FE7D59429437}" destId="{5828CA31-9C6F-4A46-9C60-9B562377F483}" srcOrd="0" destOrd="0" presId="urn:microsoft.com/office/officeart/2005/8/layout/vList4#1"/>
    <dgm:cxn modelId="{B60461C9-E78F-463D-9E70-35686BC5E44A}" type="presParOf" srcId="{5828CA31-9C6F-4A46-9C60-9B562377F483}" destId="{7068F9D8-5140-4152-969F-B5FE4A9978CA}" srcOrd="0" destOrd="0" presId="urn:microsoft.com/office/officeart/2005/8/layout/vList4#1"/>
    <dgm:cxn modelId="{720885CD-B876-450D-A74D-771F1881CC9C}" type="presParOf" srcId="{7068F9D8-5140-4152-969F-B5FE4A9978CA}" destId="{FC7C46B8-31F3-4766-8224-7628F923578E}" srcOrd="0" destOrd="0" presId="urn:microsoft.com/office/officeart/2005/8/layout/vList4#1"/>
    <dgm:cxn modelId="{DC665773-948F-4096-B415-535480C1209D}" type="presParOf" srcId="{7068F9D8-5140-4152-969F-B5FE4A9978CA}" destId="{9DDC30F5-DD25-4421-A403-E8CCEF98C36E}" srcOrd="1" destOrd="0" presId="urn:microsoft.com/office/officeart/2005/8/layout/vList4#1"/>
    <dgm:cxn modelId="{74EC5D27-1D68-4D71-88D1-8201009AA39D}" type="presParOf" srcId="{7068F9D8-5140-4152-969F-B5FE4A9978CA}" destId="{3DC96D35-A671-4B1B-92FF-9D5042C26E77}" srcOrd="2" destOrd="0" presId="urn:microsoft.com/office/officeart/2005/8/layout/vList4#1"/>
    <dgm:cxn modelId="{0D0D6548-C6AB-4141-A570-1E30AE567DAD}" type="presParOf" srcId="{5828CA31-9C6F-4A46-9C60-9B562377F483}" destId="{804DD409-FBD1-40F3-9C0B-516A407C989C}" srcOrd="1" destOrd="0" presId="urn:microsoft.com/office/officeart/2005/8/layout/vList4#1"/>
    <dgm:cxn modelId="{A7CEFD35-11CD-4F0E-A513-F14C7058E160}" type="presParOf" srcId="{5828CA31-9C6F-4A46-9C60-9B562377F483}" destId="{9E5DDD25-ED79-4F03-B031-4CF92C05E508}" srcOrd="2" destOrd="0" presId="urn:microsoft.com/office/officeart/2005/8/layout/vList4#1"/>
    <dgm:cxn modelId="{766DA72F-557C-407C-B2B6-61C33209B016}" type="presParOf" srcId="{9E5DDD25-ED79-4F03-B031-4CF92C05E508}" destId="{5F8CEAE3-B86E-49C6-A053-EA1156A3336A}" srcOrd="0" destOrd="0" presId="urn:microsoft.com/office/officeart/2005/8/layout/vList4#1"/>
    <dgm:cxn modelId="{B9222746-1399-49B8-A756-D698C23B6780}" type="presParOf" srcId="{9E5DDD25-ED79-4F03-B031-4CF92C05E508}" destId="{078CB309-F387-404C-9CEA-36D56DA9BA35}" srcOrd="1" destOrd="0" presId="urn:microsoft.com/office/officeart/2005/8/layout/vList4#1"/>
    <dgm:cxn modelId="{B5A6A330-543B-472C-87BE-806F08707597}" type="presParOf" srcId="{9E5DDD25-ED79-4F03-B031-4CF92C05E508}" destId="{58E83686-7A3F-49DF-A3A9-DE1A3F2A7364}" srcOrd="2" destOrd="0" presId="urn:microsoft.com/office/officeart/2005/8/layout/vList4#1"/>
    <dgm:cxn modelId="{0F6783BE-4F29-4417-B65C-E13652FC782B}" type="presParOf" srcId="{5828CA31-9C6F-4A46-9C60-9B562377F483}" destId="{F70DD494-33F3-4AB5-B1B2-27D43C09EA87}" srcOrd="3" destOrd="0" presId="urn:microsoft.com/office/officeart/2005/8/layout/vList4#1"/>
    <dgm:cxn modelId="{181863A0-174D-4BA1-A6C5-B25E8BF5A594}" type="presParOf" srcId="{5828CA31-9C6F-4A46-9C60-9B562377F483}" destId="{1F07E919-7C0A-462E-8091-4F50E4C2E270}" srcOrd="4" destOrd="0" presId="urn:microsoft.com/office/officeart/2005/8/layout/vList4#1"/>
    <dgm:cxn modelId="{E71F8898-E029-4C84-B04D-E89618CAFC79}" type="presParOf" srcId="{1F07E919-7C0A-462E-8091-4F50E4C2E270}" destId="{9EE37E22-A2CA-4708-95CE-8A85974ED06E}" srcOrd="0" destOrd="0" presId="urn:microsoft.com/office/officeart/2005/8/layout/vList4#1"/>
    <dgm:cxn modelId="{1C5F736C-24FF-47F8-959B-7F488C622D5B}" type="presParOf" srcId="{1F07E919-7C0A-462E-8091-4F50E4C2E270}" destId="{68699C5C-00DB-4123-99EE-0DF5A2382731}" srcOrd="1" destOrd="0" presId="urn:microsoft.com/office/officeart/2005/8/layout/vList4#1"/>
    <dgm:cxn modelId="{50BD9BF0-801B-4B2F-BAEE-3BF0E747F1EE}" type="presParOf" srcId="{1F07E919-7C0A-462E-8091-4F50E4C2E270}" destId="{9A7E63FC-8138-468F-B1E5-BCBD81966EC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B145F-EA9F-44E4-AA6B-D7CA51111AD4}">
      <dsp:nvSpPr>
        <dsp:cNvPr id="0" name=""/>
        <dsp:cNvSpPr/>
      </dsp:nvSpPr>
      <dsp:spPr>
        <a:xfrm>
          <a:off x="1892264" y="244588"/>
          <a:ext cx="3521064" cy="3521064"/>
        </a:xfrm>
        <a:prstGeom prst="pie">
          <a:avLst>
            <a:gd name="adj1" fmla="val 16200000"/>
            <a:gd name="adj2" fmla="val 19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Оптимизация режима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90522" y="621845"/>
        <a:ext cx="1026977" cy="754513"/>
      </dsp:txXfrm>
    </dsp:sp>
    <dsp:sp modelId="{AC761D82-630E-412E-A467-A52F8211DB3D}">
      <dsp:nvSpPr>
        <dsp:cNvPr id="0" name=""/>
        <dsp:cNvSpPr/>
      </dsp:nvSpPr>
      <dsp:spPr>
        <a:xfrm>
          <a:off x="1787470" y="426090"/>
          <a:ext cx="3521064" cy="3521064"/>
        </a:xfrm>
        <a:prstGeom prst="pie">
          <a:avLst>
            <a:gd name="adj1" fmla="val 198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Развивающая работа с детьми</a:t>
          </a:r>
          <a:endParaRPr lang="ru-RU" sz="12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7723" y="1830325"/>
        <a:ext cx="1064702" cy="712596"/>
      </dsp:txXfrm>
    </dsp:sp>
    <dsp:sp modelId="{3ECAAB3C-2D4F-45FF-86F8-EC12B2C00693}">
      <dsp:nvSpPr>
        <dsp:cNvPr id="0" name=""/>
        <dsp:cNvSpPr/>
      </dsp:nvSpPr>
      <dsp:spPr>
        <a:xfrm>
          <a:off x="1787470" y="426090"/>
          <a:ext cx="3521064" cy="3521064"/>
        </a:xfrm>
        <a:prstGeom prst="pie">
          <a:avLst>
            <a:gd name="adj1" fmla="val 18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 закаливания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85728" y="2815384"/>
        <a:ext cx="1026977" cy="754513"/>
      </dsp:txXfrm>
    </dsp:sp>
    <dsp:sp modelId="{55E045BE-3093-42D5-AB7C-BF02250F9990}">
      <dsp:nvSpPr>
        <dsp:cNvPr id="0" name=""/>
        <dsp:cNvSpPr/>
      </dsp:nvSpPr>
      <dsp:spPr>
        <a:xfrm>
          <a:off x="1787470" y="426090"/>
          <a:ext cx="3521064" cy="3521064"/>
        </a:xfrm>
        <a:prstGeom prst="pie">
          <a:avLst>
            <a:gd name="adj1" fmla="val 54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Охрана психического здоровья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83300" y="2815384"/>
        <a:ext cx="1026977" cy="754513"/>
      </dsp:txXfrm>
    </dsp:sp>
    <dsp:sp modelId="{30066CCB-E86F-4848-B60D-F6F13E47718D}">
      <dsp:nvSpPr>
        <dsp:cNvPr id="0" name=""/>
        <dsp:cNvSpPr/>
      </dsp:nvSpPr>
      <dsp:spPr>
        <a:xfrm>
          <a:off x="1787470" y="426090"/>
          <a:ext cx="3521064" cy="3521064"/>
        </a:xfrm>
        <a:prstGeom prst="pie">
          <a:avLst>
            <a:gd name="adj1" fmla="val 9000000"/>
            <a:gd name="adj2" fmla="val 126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двигательной деятельности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1963" y="1830325"/>
        <a:ext cx="1064702" cy="712596"/>
      </dsp:txXfrm>
    </dsp:sp>
    <dsp:sp modelId="{3E28FE58-FC26-4B08-81A5-B798E1371795}">
      <dsp:nvSpPr>
        <dsp:cNvPr id="0" name=""/>
        <dsp:cNvSpPr/>
      </dsp:nvSpPr>
      <dsp:spPr>
        <a:xfrm>
          <a:off x="1787470" y="426090"/>
          <a:ext cx="3521064" cy="3521064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питания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83300" y="803347"/>
        <a:ext cx="1026977" cy="754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C46B8-31F3-4766-8224-7628F923578E}">
      <dsp:nvSpPr>
        <dsp:cNvPr id="0" name=""/>
        <dsp:cNvSpPr/>
      </dsp:nvSpPr>
      <dsp:spPr>
        <a:xfrm>
          <a:off x="0" y="0"/>
          <a:ext cx="5472608" cy="1420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sng" kern="1200" dirty="0" smtClean="0"/>
            <a:t>Создание комфортной среды в  детском саду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Спортивный зал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Спортивная площадка на улице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Медицинский кабинет с изолятором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209284" y="0"/>
        <a:ext cx="4263323" cy="1420544"/>
      </dsp:txXfrm>
    </dsp:sp>
    <dsp:sp modelId="{9DDC30F5-DD25-4421-A403-E8CCEF98C36E}">
      <dsp:nvSpPr>
        <dsp:cNvPr id="0" name=""/>
        <dsp:cNvSpPr/>
      </dsp:nvSpPr>
      <dsp:spPr>
        <a:xfrm>
          <a:off x="82737" y="106973"/>
          <a:ext cx="1094521" cy="12499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CEAE3-B86E-49C6-A053-EA1156A3336A}">
      <dsp:nvSpPr>
        <dsp:cNvPr id="0" name=""/>
        <dsp:cNvSpPr/>
      </dsp:nvSpPr>
      <dsp:spPr>
        <a:xfrm>
          <a:off x="0" y="1535307"/>
          <a:ext cx="5472608" cy="1302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u="sng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sng" kern="1200" dirty="0" smtClean="0"/>
            <a:t>Создание комфортной пространственной среды в группах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подбор мебели по росту, правильная рабочая поза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-центры и уголки двигательной активности в группах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</dsp:txBody>
      <dsp:txXfrm>
        <a:off x="1209284" y="1535307"/>
        <a:ext cx="4263323" cy="1302293"/>
      </dsp:txXfrm>
    </dsp:sp>
    <dsp:sp modelId="{078CB309-F387-404C-9CEA-36D56DA9BA35}">
      <dsp:nvSpPr>
        <dsp:cNvPr id="0" name=""/>
        <dsp:cNvSpPr/>
      </dsp:nvSpPr>
      <dsp:spPr>
        <a:xfrm>
          <a:off x="114762" y="1624378"/>
          <a:ext cx="1094521" cy="11241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E37E22-A2CA-4708-95CE-8A85974ED06E}">
      <dsp:nvSpPr>
        <dsp:cNvPr id="0" name=""/>
        <dsp:cNvSpPr/>
      </dsp:nvSpPr>
      <dsp:spPr>
        <a:xfrm>
          <a:off x="0" y="2952363"/>
          <a:ext cx="5472608" cy="1367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u="sng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u="sng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u="sng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u="sng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sng" kern="1200" dirty="0" smtClean="0"/>
            <a:t>Кадровые условия реализации модели: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none" kern="1200" dirty="0" smtClean="0"/>
            <a:t>- Медсестра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none" kern="1200" dirty="0" smtClean="0"/>
            <a:t> -  Инструктор физического  воспитания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none" kern="1200" dirty="0" smtClean="0"/>
            <a:t> - Музыкальный руководитель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u="none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u="none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u="none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u="sng" kern="1200" dirty="0"/>
        </a:p>
      </dsp:txBody>
      <dsp:txXfrm>
        <a:off x="1209284" y="2952363"/>
        <a:ext cx="4263323" cy="1367857"/>
      </dsp:txXfrm>
    </dsp:sp>
    <dsp:sp modelId="{68699C5C-00DB-4123-99EE-0DF5A2382731}">
      <dsp:nvSpPr>
        <dsp:cNvPr id="0" name=""/>
        <dsp:cNvSpPr/>
      </dsp:nvSpPr>
      <dsp:spPr>
        <a:xfrm>
          <a:off x="114762" y="3085954"/>
          <a:ext cx="1094521" cy="11006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" y="0"/>
            <a:ext cx="9166102" cy="6957391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4" name="Прямоугольник 3"/>
          <p:cNvSpPr/>
          <p:nvPr/>
        </p:nvSpPr>
        <p:spPr>
          <a:xfrm>
            <a:off x="818938" y="1268760"/>
            <a:ext cx="6840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8938" y="2835803"/>
            <a:ext cx="75187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cap="none" spc="0" dirty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4800" b="1" cap="none" spc="0" dirty="0" smtClean="0">
              <a:ln/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cap="none" spc="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cap="none" spc="0" dirty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Расти здоровым малыш»</a:t>
            </a:r>
            <a:endParaRPr lang="ru-RU" sz="48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03014" y="1093711"/>
            <a:ext cx="5472608" cy="93487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«Дошкольное образовательное учреждение детский сад общеразвивающего вида с приоритетным осуществлением физического развития детей №4 «Родничок» 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Радужный Ханты-Мансийского автономного округа – Югры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4715002"/>
            <a:ext cx="6096000" cy="83869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96240" algn="ctr">
              <a:lnSpc>
                <a:spcPts val="3935"/>
              </a:lnSpc>
              <a:spcAft>
                <a:spcPts val="0"/>
              </a:spcAft>
            </a:pPr>
            <a:r>
              <a:rPr lang="ru-RU" sz="16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Непеляк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Мария Ивановна,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1163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Текст 2"/>
          <p:cNvSpPr>
            <a:spLocks noGrp="1"/>
          </p:cNvSpPr>
          <p:nvPr>
            <p:ph type="body" idx="2"/>
          </p:nvPr>
        </p:nvSpPr>
        <p:spPr>
          <a:xfrm>
            <a:off x="874735" y="2285992"/>
            <a:ext cx="3008313" cy="46910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Игра!!!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Уважительный стиль общения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эмоциональный фон в группе и коллективе сотрудников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моторной плотности занятий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Чередование и интеграция видов детской деятельности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приемов релаксации ( минута тишины, музыкальные паузы)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Физкультминутки, динамические паузы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0068" y="2996952"/>
            <a:ext cx="3018066" cy="2727184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7569" y="692696"/>
            <a:ext cx="55210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психического здоровья</a:t>
            </a:r>
            <a:endParaRPr lang="ru-RU" sz="40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8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Текст 2"/>
          <p:cNvSpPr>
            <a:spLocks noGrp="1"/>
          </p:cNvSpPr>
          <p:nvPr>
            <p:ph type="body" idx="2"/>
          </p:nvPr>
        </p:nvSpPr>
        <p:spPr>
          <a:xfrm>
            <a:off x="1259632" y="1785938"/>
            <a:ext cx="2743200" cy="4462462"/>
          </a:xfrm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Утренний прием на улице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Облегченная форма одежды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Воздушные ванны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водой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Умывание рук и лица прохладной водой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Полоскание рта водой комнатной температуры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профилактики нарушения осанки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профилактики плоскостопия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Босохождение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(летом)</a:t>
            </a:r>
          </a:p>
        </p:txBody>
      </p:sp>
      <p:pic>
        <p:nvPicPr>
          <p:cNvPr id="6" name="Содержимое 5" descr="058e47eaaa592038d5f2cc9414512a75_ful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51920" y="2674272"/>
            <a:ext cx="3577224" cy="2685794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pic>
      <p:sp>
        <p:nvSpPr>
          <p:cNvPr id="3" name="Прямоугольник 2"/>
          <p:cNvSpPr/>
          <p:nvPr/>
        </p:nvSpPr>
        <p:spPr>
          <a:xfrm>
            <a:off x="1813596" y="862608"/>
            <a:ext cx="52834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закаливания</a:t>
            </a:r>
            <a:endParaRPr lang="ru-RU" sz="40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821779"/>
              </p:ext>
            </p:extLst>
          </p:nvPr>
        </p:nvGraphicFramePr>
        <p:xfrm>
          <a:off x="1763688" y="1916832"/>
          <a:ext cx="547260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59632" y="692696"/>
            <a:ext cx="53614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 реализации 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в детском саду</a:t>
            </a:r>
            <a:endParaRPr lang="ru-RU" sz="40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63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Содержимое 2"/>
          <p:cNvSpPr>
            <a:spLocks noGrp="1"/>
          </p:cNvSpPr>
          <p:nvPr>
            <p:ph idx="1"/>
          </p:nvPr>
        </p:nvSpPr>
        <p:spPr>
          <a:xfrm>
            <a:off x="827584" y="2060848"/>
            <a:ext cx="7488832" cy="3934306"/>
          </a:xfrm>
        </p:spPr>
        <p:txBody>
          <a:bodyPr>
            <a:normAutofit/>
          </a:bodyPr>
          <a:lstStyle/>
          <a:p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активны, накапливается резерв здоровья</a:t>
            </a:r>
          </a:p>
          <a:p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результатах мониторинга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ценностей здорового образа жизни у воспитанников наблюдается положительная динамика</a:t>
            </a:r>
          </a:p>
          <a:p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означает, что у детей формируются ценности здорового образа жизни и как результат, происходит воспитание целеустремленной личности, компетентной в области собственного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 детей с задержкой речевого и психического развития происходит естественно и не содействует выработке стереотипов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19869" y="620688"/>
            <a:ext cx="47007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</a:t>
            </a:r>
          </a:p>
          <a:p>
            <a:pPr algn="ctr"/>
            <a:r>
              <a:rPr lang="ru-RU" sz="4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b="1" cap="none" spc="0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еализации модели</a:t>
            </a:r>
            <a:endParaRPr lang="ru-RU" sz="40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48" y="4437112"/>
            <a:ext cx="249555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546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134055"/>
            <a:ext cx="5520655" cy="792088"/>
          </a:xfrm>
          <a:noFill/>
          <a:ln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формированию у  детей ценности здорового образа жизни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8557" y="806088"/>
            <a:ext cx="42035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 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564904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 к проблеме оздоровления детей</a:t>
            </a: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в планирование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оздоровительных мероприятий </a:t>
            </a: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активного семейного отдыха</a:t>
            </a:r>
          </a:p>
          <a:p>
            <a:pPr>
              <a:buFont typeface="Wingdings" pitchFamily="2" charset="2"/>
              <a:buChar char="§"/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29000"/>
            <a:ext cx="2863478" cy="296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0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352" y="762349"/>
            <a:ext cx="5956199" cy="739829"/>
          </a:xfrm>
          <a:noFill/>
          <a:ln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родителями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3000375"/>
            <a:ext cx="2791968" cy="2804889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chemeClr val="tx1"/>
                </a:solidFill>
              </a:rPr>
              <a:t>Родительские собрания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chemeClr val="tx1"/>
                </a:solidFill>
              </a:rPr>
              <a:t>Открытые занятия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chemeClr val="tx1"/>
                </a:solidFill>
              </a:rPr>
              <a:t>«Дни открытых дверей»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chemeClr val="tx1"/>
                </a:solidFill>
              </a:rPr>
              <a:t>Консультации специалистов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chemeClr val="tx1"/>
                </a:solidFill>
              </a:rPr>
              <a:t>Информационный бюллетень </a:t>
            </a:r>
            <a:r>
              <a:rPr lang="ru-RU" sz="1200" dirty="0" smtClean="0">
                <a:solidFill>
                  <a:schemeClr val="tx1"/>
                </a:solidFill>
              </a:rPr>
              <a:t>«Здоровье</a:t>
            </a:r>
            <a:r>
              <a:rPr lang="ru-RU" sz="1200" dirty="0">
                <a:solidFill>
                  <a:schemeClr val="tx1"/>
                </a:solidFill>
              </a:rPr>
              <a:t>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chemeClr val="tx1"/>
                </a:solidFill>
              </a:rPr>
              <a:t>Анкетирование и др.</a:t>
            </a:r>
          </a:p>
          <a:p>
            <a:pPr>
              <a:buFont typeface="Wingdings" pitchFamily="2" charset="2"/>
              <a:buChar char="§"/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11960" y="2980859"/>
            <a:ext cx="2895375" cy="2743914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chemeClr val="tx1"/>
                </a:solidFill>
              </a:rPr>
              <a:t>Совместные детско-родительские народные и календарные праздники, досуги в том числе, фольклорные, включающие в себя народные игры и развлечения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chemeClr val="tx1"/>
                </a:solidFill>
              </a:rPr>
              <a:t>Спортивные праздники « Папа, мама, я спортивная семья»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chemeClr val="tx1"/>
                </a:solidFill>
              </a:rPr>
              <a:t>Дни здоровья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chemeClr val="tx1"/>
                </a:solidFill>
              </a:rPr>
              <a:t>Мастер-классы</a:t>
            </a:r>
          </a:p>
          <a:p>
            <a:pPr>
              <a:buFont typeface="Wingdings" pitchFamily="2" charset="2"/>
              <a:buChar char="§"/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§"/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139952" y="1785938"/>
            <a:ext cx="2533453" cy="853662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Нетрадиционные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 (интерактивные)</a:t>
            </a:r>
          </a:p>
        </p:txBody>
      </p:sp>
      <p:sp>
        <p:nvSpPr>
          <p:cNvPr id="9" name="Овал 8"/>
          <p:cNvSpPr/>
          <p:nvPr/>
        </p:nvSpPr>
        <p:spPr>
          <a:xfrm>
            <a:off x="945403" y="1785938"/>
            <a:ext cx="2636859" cy="914637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Традиционные</a:t>
            </a:r>
          </a:p>
        </p:txBody>
      </p:sp>
    </p:spTree>
    <p:extLst>
      <p:ext uri="{BB962C8B-B14F-4D97-AF65-F5344CB8AC3E}">
        <p14:creationId xmlns:p14="http://schemas.microsoft.com/office/powerpoint/2010/main" val="21867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079"/>
            <a:ext cx="9166102" cy="6957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272808" cy="4709120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 детей группы возрастной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владение навыками здорового образа жизни, формирование основных движений, физических качеств,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накапливаемость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резерва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возможности активного и постоянного участия во всех мероприятиях общеобразовательного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высоких результатов мониторинга по снижению заболеваемости, двигательной активности и физической подготовленности, формирование личных качеств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элементарных представлений о пользе занятий физической культурой, освоение культурно-гигиенических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узнают большое количество упражнений, много подвижных игр, пальчиковых, дыхательных, зрительных, артикуляционных гимнастик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эффект в реализации проекта  будет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 комплексным подходом к оздоровительной работе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97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4" y="-23976"/>
            <a:ext cx="9166102" cy="6957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576064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7272808" cy="504056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воспитания в ДОУ /Т.С.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Яколева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2006 г 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оздоровления /В.Т. Кудрявцева, Б.Б. Егоров – М.,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Линка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-пресс, 2000 г./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оздоровления детей дошкольного возраста в условиях ДОУ /Л.В. Кочеткова – М, МДО, 1999 г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развития и оздоровления детей дошкольников: методическое пособие /Н.Н. Ефименко – М,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Линка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-пресс, 1999 г./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ребенка-дошкольника: развитого, организованного, самостоятельного, инициативного, коммуникативного.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Расту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здоровым [текс] программ. Методическое пособие для дошкольников образовательных учреждений /В.И.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Зимонина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М, ВЛАДОС, 2003 г./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ребенка в детском саду: пособие для педагогов ДУ /М.А.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Рунова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М, Мозаика-Синтез, 2000 г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 ДОУ» Л.В.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Гаврючина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«Игры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лечат» Е.А.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Бабенкова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«Зеленый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огонек здоровья» М.Ю.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Картушина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физкультминуток для дошкольников» В.И. Ковалько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896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564904"/>
            <a:ext cx="682642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НОВОЕ ПОКОЛЕНИЕ </a:t>
            </a:r>
          </a:p>
          <a:p>
            <a:pPr algn="ctr"/>
            <a:r>
              <a:rPr lang="ru-RU" sz="4800" b="1" cap="none" spc="0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ВЫБИРАЕТ </a:t>
            </a:r>
          </a:p>
          <a:p>
            <a:pPr algn="ctr"/>
            <a:r>
              <a:rPr lang="ru-RU" sz="4800" b="1" cap="none" spc="0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</a:t>
            </a:r>
            <a:br>
              <a:rPr lang="ru-RU" sz="4800" b="1" cap="none" spc="0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spc="0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ОБРАЗ ЖИЗНИ!</a:t>
            </a:r>
            <a:endParaRPr lang="ru-RU" sz="48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4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079"/>
            <a:ext cx="9166102" cy="695739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29388"/>
            <a:ext cx="7000924" cy="41044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600" b="1" dirty="0" smtClean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охрана и здоровье детей, формирование основы культуры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здоровья.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укрепление физического и психического здоровья детей;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культурно-гигиенических навыков;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начальных представлений о здоровом образе жизни.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8369" y="836712"/>
            <a:ext cx="5490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проекта</a:t>
            </a:r>
            <a:endParaRPr lang="ru-RU" sz="4000" b="1" cap="none" spc="0" dirty="0">
              <a:ln/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179" y="3717032"/>
            <a:ext cx="3189734" cy="234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19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079"/>
            <a:ext cx="9166102" cy="6957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842" y="1484784"/>
            <a:ext cx="6984776" cy="6978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</a:t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564904"/>
            <a:ext cx="7027714" cy="4205064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организованная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другими образовательными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областями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семьей по оптимизации физкультурно-оздоровительной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специалистами ДОУ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формы работы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 двигательную активность детей</a:t>
            </a:r>
          </a:p>
          <a:p>
            <a:pPr algn="ctr">
              <a:buFont typeface="+mj-lt"/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042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079"/>
            <a:ext cx="9166102" cy="6957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6768752" cy="792088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технологии: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255143"/>
            <a:ext cx="6480720" cy="3528391"/>
          </a:xfrm>
        </p:spPr>
        <p:txBody>
          <a:bodyPr numCol="2">
            <a:normAutofit/>
          </a:bodyPr>
          <a:lstStyle/>
          <a:p>
            <a:pPr marL="0" lv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игры, подвижные игры, спортивные игры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игровые задания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коррегирующая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для глаз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динамическая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пауза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Релаксация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бодрящая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работа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свободная двигательная активность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9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229600" cy="1000132"/>
          </a:xfrm>
          <a:noFill/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здоровья 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749854"/>
              </p:ext>
            </p:extLst>
          </p:nvPr>
        </p:nvGraphicFramePr>
        <p:xfrm>
          <a:off x="899592" y="2132856"/>
          <a:ext cx="7200800" cy="4191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326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6912768" cy="48403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индивидуальности;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цикличности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систематичности;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оздоровительный;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принцип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взаимосвязи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семьей;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ответственности сотрудников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соблюдения прав человека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обеспечения равных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проекта оздоровления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активности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8663" y="692696"/>
            <a:ext cx="5046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 проекта:</a:t>
            </a:r>
            <a:endParaRPr lang="ru-RU" sz="4000" b="1" cap="none" spc="0" dirty="0">
              <a:ln/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269" y="3861048"/>
            <a:ext cx="2761507" cy="2040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291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259632" y="1694914"/>
            <a:ext cx="3312368" cy="39290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индивидуальности и возрастных особенностей детей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жизни детей в адаптационный период, создание комфортного режима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оптимальной индивидуальной образовательной нагрузки на ребенка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 щадящего режима дня для детей ( по показаниям врача)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двигательной нагрузки в течение дня</a:t>
            </a:r>
          </a:p>
          <a:p>
            <a:pPr eaLnBrk="1" hangingPunct="1"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118" r="4118"/>
          <a:stretch>
            <a:fillRect/>
          </a:stretch>
        </p:blipFill>
        <p:spPr>
          <a:xfrm>
            <a:off x="4712576" y="3689157"/>
            <a:ext cx="2922712" cy="2192034"/>
          </a:xfrm>
          <a:prstGeom prst="roundRect">
            <a:avLst>
              <a:gd name="adj" fmla="val 1639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115616" y="987028"/>
            <a:ext cx="53107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режима</a:t>
            </a:r>
            <a:endParaRPr lang="ru-RU" sz="4000" b="1" cap="none" spc="0" dirty="0">
              <a:ln/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52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Содержимое 3"/>
          <p:cNvSpPr>
            <a:spLocks noGrp="1"/>
          </p:cNvSpPr>
          <p:nvPr>
            <p:ph sz="half" idx="2"/>
          </p:nvPr>
        </p:nvSpPr>
        <p:spPr>
          <a:xfrm>
            <a:off x="4176836" y="2852936"/>
            <a:ext cx="4038600" cy="443388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по 20-ти дневному меню</a:t>
            </a:r>
          </a:p>
          <a:p>
            <a:pPr eaLnBrk="1" hangingPunct="1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второго завтрака ( соки, фрукты)</a:t>
            </a:r>
          </a:p>
          <a:p>
            <a:pPr eaLnBrk="1" hangingPunct="1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овощей и фруктов в обед и полдник</a:t>
            </a:r>
          </a:p>
          <a:p>
            <a:pPr eaLnBrk="1" hangingPunct="1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продуктов для детей аллергиков</a:t>
            </a:r>
          </a:p>
          <a:p>
            <a:pPr eaLnBrk="1" hangingPunct="1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Витаминизация пищи витамином «С»</a:t>
            </a:r>
          </a:p>
          <a:p>
            <a:pPr eaLnBrk="1" hangingPunct="1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Строгое соблюдение питьевого режима</a:t>
            </a:r>
          </a:p>
          <a:p>
            <a:pPr eaLnBrk="1" hangingPunct="1"/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2" name="Picture 8" descr="C:\Documents and Settings\1\Рабочий стол\Для КИТ 2\Летний спортивный праздник\pitanie-v-detckom-cady-ili-adaptaziiarebemka-k-novoi-piz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5296" y="2833504"/>
            <a:ext cx="2991540" cy="2963339"/>
          </a:xfrm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36562" y="1196752"/>
            <a:ext cx="52805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000" b="1" cap="none" spc="0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r>
              <a:rPr lang="ru-RU" sz="4000" b="1" cap="none" spc="0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 питания</a:t>
            </a:r>
            <a:endParaRPr lang="ru-RU" sz="40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Текст 2"/>
          <p:cNvSpPr>
            <a:spLocks noGrp="1"/>
          </p:cNvSpPr>
          <p:nvPr>
            <p:ph type="body" idx="2"/>
          </p:nvPr>
        </p:nvSpPr>
        <p:spPr>
          <a:xfrm>
            <a:off x="971600" y="2195497"/>
            <a:ext cx="3008313" cy="46910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/>
              <a:t>Утренняя гимнастика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/>
              <a:t>Артикуляционная гимнастика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/>
              <a:t>Прием детей на улице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/>
              <a:t>Физкультурные занятия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/>
              <a:t>Музыкально-ритмические занятия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/>
              <a:t>Физкультура на улице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/>
              <a:t>Бодрящая гимнастика после сна, постепенное пробуждение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/>
              <a:t>Физкультминутки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/>
              <a:t>Подвижные игры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/>
              <a:t>Спортивные досуги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/>
              <a:t>Дни здоровья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/>
              <a:t>Индивидуальная работа с детьми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1431802">
            <a:off x="3915796" y="2794782"/>
            <a:ext cx="3577269" cy="2699635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00380" y="692696"/>
            <a:ext cx="66347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 деятельности</a:t>
            </a:r>
            <a:endParaRPr lang="ru-RU" sz="40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67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907</Words>
  <Application>Microsoft Office PowerPoint</Application>
  <PresentationFormat>Экран (4:3)</PresentationFormat>
  <Paragraphs>204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Формы   реализации проекта: </vt:lpstr>
      <vt:lpstr>Здоровьесберегающие  технологии:</vt:lpstr>
      <vt:lpstr>Модель формирования  культуры здоровья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Цель: формированию у  детей ценности здорового образа жизни  </vt:lpstr>
      <vt:lpstr>Формы работы с родителями</vt:lpstr>
      <vt:lpstr>Результативность </vt:lpstr>
      <vt:lpstr>Литература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Маркова Наталья</cp:lastModifiedBy>
  <cp:revision>67</cp:revision>
  <dcterms:modified xsi:type="dcterms:W3CDTF">2015-03-21T00:39:05Z</dcterms:modified>
</cp:coreProperties>
</file>