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q=%d1%84%d0%be%d1%82%d0%be+%d0%bc%d0%bb%d0%b0%d0%b4%d0%b5%d0%bd%d1%86%d0%b5%d0%b2&amp;qpvt=%d1%84%d0%be%d1%82%d0%be+%d0%bc%d0%bb%d0%b0%d0%b4%d0%b5%d0%bd%d1%86%d0%b5%d0%b2&amp;FORM=IGR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q=%d1%84%d0%be%d1%82%d0%be+%d0%b4%d0%b5%d1%82%d0%b5%d0%b9+%d1%81+%d1%80%d0%be%d0%b4%d0%b8%d1%82%d0%b5%d0%bb%d1%8f%d0%bc%d0%b8+%d1%81%d0%b5%d0%bc%d1%8c%d1%8f&amp;qpvt=%d1%84%d0%be%d1%82%d0%be+%d0%b4%d0%b5%d1%82%d0%b5%d0%b9+%d1%81+%d1%80%d0%be%d0%b4%d0%b8%d1%82%d0%b5%d0%bb%d1%8f%d0%bc%d0%b8+%d1%81%d0%b5%d0%bc%d1%8c%d1%8f&amp;FORM=IGR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q=%d1%84%d0%be%d1%82%d0%be+%d1%88%d0%ba%d0%be%d0%bb%d1%8c%d0%bd%d0%b8%d0%ba%d0%be%d0%b2+%d0%b8+%d0%b4%d0%be%d1%88%d0%ba%d0%be%d0%bb%d1%8c%d0%bd%d0%b8%d0%ba%d0%be%d0%b2&amp;qpvt=%d1%84%d0%be%d1%82%d0%be+%d1%88%d0%ba%d0%be%d0%bb%d1%8c%d0%bd%d0%b8%d0%ba%d0%be%d0%b2+%d0%b8+%d0%b4%d0%be%d1%88%d0%ba%d0%be%d0%bb%d1%8c%d0%bd%d0%b8%d0%ba%d0%be%d0%b2&amp;FORM=IGR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q=%d1%84%d0%be%d1%82%d0%be+%d1%88%d0%ba%d0%be%d0%bb%d1%8c%d0%bd%d0%b8%d0%ba%d0%be%d0%b2+%d0%b8+%d0%b4%d0%be%d1%88%d0%ba%d0%be%d0%bb%d1%8c%d0%bd%d0%b8%d0%ba%d0%be%d0%b2&amp;qpvt=%d1%84%d0%be%d1%82%d0%be+%d1%88%d0%ba%d0%be%d0%bb%d1%8c%d0%bd%d0%b8%d0%ba%d0%be%d0%b2+%d0%b8+%d0%b4%d0%be%d1%88%d0%ba%d0%be%d0%bb%d1%8c%d0%bd%d0%b8%d0%ba%d0%be%d0%b2&amp;FORM=IGR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40312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67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Предшкольная</a:t>
            </a:r>
            <a:r>
              <a:rPr lang="ru-RU" sz="6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br>
              <a:rPr lang="ru-RU" sz="6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6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подготовка</a:t>
            </a:r>
            <a:br>
              <a:rPr lang="ru-RU" sz="6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6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как связующее звено </a:t>
            </a:r>
            <a:br>
              <a:rPr lang="ru-RU" sz="6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6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между дошкольным образованием </a:t>
            </a:r>
            <a:br>
              <a:rPr lang="ru-RU" sz="6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6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обучением </a:t>
            </a:r>
            <a:br>
              <a:rPr lang="ru-RU" sz="6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6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начальной школе</a:t>
            </a:r>
            <a:br>
              <a:rPr lang="ru-RU" sz="6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6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4643446"/>
            <a:ext cx="4038600" cy="1482717"/>
          </a:xfrm>
        </p:spPr>
        <p:txBody>
          <a:bodyPr>
            <a:normAutofit fontScale="92500"/>
          </a:bodyPr>
          <a:lstStyle/>
          <a:p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Орехова И. В.</a:t>
            </a:r>
          </a:p>
          <a:p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Учитель начальных классов МБОУ СОШ № 5</a:t>
            </a: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На занятиях по </a:t>
            </a:r>
            <a:r>
              <a:rPr lang="ru-RU" sz="4000" dirty="0" err="1" smtClean="0">
                <a:solidFill>
                  <a:srgbClr val="FF0000"/>
                </a:solidFill>
              </a:rPr>
              <a:t>предшкольной</a:t>
            </a:r>
            <a:r>
              <a:rPr lang="ru-RU" sz="4000" dirty="0" smtClean="0">
                <a:solidFill>
                  <a:srgbClr val="FF0000"/>
                </a:solidFill>
              </a:rPr>
              <a:t> подготовке используются следующие технологии: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43227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8597" y="2071678"/>
            <a:ext cx="4286279" cy="405448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/>
              <a:t>Информационно-коммуникационные;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/>
              <a:t>Игровые;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err="1" smtClean="0"/>
              <a:t>Здоровьесберегающие</a:t>
            </a:r>
            <a:r>
              <a:rPr lang="ru-RU" sz="3200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/>
              <a:t>Личностно-ориентированные;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/>
              <a:t>Развивающего и опережающего обучения.</a:t>
            </a:r>
            <a:endParaRPr lang="ru-RU" sz="3200" dirty="0"/>
          </a:p>
        </p:txBody>
      </p:sp>
      <p:pic>
        <p:nvPicPr>
          <p:cNvPr id="8" name="Рисунок 7" descr="F:\DCIM\100PHOTO\SAM_04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643050"/>
            <a:ext cx="350046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F:\DCIM\100PHOTO\SAM_037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143380"/>
            <a:ext cx="349091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solidFill>
                  <a:srgbClr val="FF0000"/>
                </a:solidFill>
              </a:rPr>
              <a:t>КИНЕЗИОЛОГИЯ </a:t>
            </a:r>
            <a:r>
              <a:rPr lang="ru-RU" sz="4000" b="1" dirty="0" smtClean="0">
                <a:solidFill>
                  <a:srgbClr val="0070C0"/>
                </a:solidFill>
              </a:rPr>
              <a:t>– это наука о развитии умственных способностей и физического здоровья через определенные двигательные упражнения.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7363"/>
            <a:ext cx="4040188" cy="317511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фото ШКОЛА 023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643182"/>
            <a:ext cx="5477466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Использование </a:t>
            </a:r>
            <a:r>
              <a:rPr lang="ru-RU" sz="3200" b="1" dirty="0" err="1" smtClean="0"/>
              <a:t>кинезиологических</a:t>
            </a:r>
            <a:r>
              <a:rPr lang="ru-RU" sz="3200" b="1" dirty="0" smtClean="0"/>
              <a:t> упражнения с «живыми» мешочками на занятиях в качестве </a:t>
            </a:r>
            <a:r>
              <a:rPr lang="ru-RU" sz="3200" b="1" dirty="0" err="1" smtClean="0"/>
              <a:t>физминуток</a:t>
            </a:r>
            <a:r>
              <a:rPr lang="ru-RU" sz="3200" b="1" dirty="0" smtClean="0"/>
              <a:t> позволяет достичь одновременно как </a:t>
            </a:r>
            <a:r>
              <a:rPr lang="ru-RU" sz="3200" b="1" dirty="0" err="1" smtClean="0"/>
              <a:t>здоровьесберегающего</a:t>
            </a:r>
            <a:r>
              <a:rPr lang="ru-RU" sz="3200" b="1" dirty="0" smtClean="0"/>
              <a:t> так и развивающего эффекта.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фото ШКОЛА 025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357562"/>
            <a:ext cx="514353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Применение </a:t>
            </a:r>
            <a:r>
              <a:rPr lang="ru-RU" dirty="0" err="1" smtClean="0">
                <a:solidFill>
                  <a:srgbClr val="FF0000"/>
                </a:solidFill>
              </a:rPr>
              <a:t>кинезиологических</a:t>
            </a:r>
            <a:r>
              <a:rPr lang="ru-RU" dirty="0" smtClean="0">
                <a:solidFill>
                  <a:srgbClr val="FF0000"/>
                </a:solidFill>
              </a:rPr>
              <a:t> упражнений: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57225" y="1571612"/>
            <a:ext cx="7829576" cy="4554551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Февраль 2010 г. – май 2010 г. – </a:t>
            </a:r>
            <a:r>
              <a:rPr lang="ru-RU" sz="3200" b="1" i="1" dirty="0" err="1" smtClean="0">
                <a:solidFill>
                  <a:schemeClr val="accent1">
                    <a:lumMod val="75000"/>
                  </a:schemeClr>
                </a:solidFill>
              </a:rPr>
              <a:t>предшкольная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 подготовка;</a:t>
            </a:r>
          </a:p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Сентябрь 2010 г. – май 2011 г. –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 класс;</a:t>
            </a:r>
          </a:p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Сентябрь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2011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г. – май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2012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г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. – 2 класс;</a:t>
            </a:r>
          </a:p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Сентябрь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2012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г. – май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2013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г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. – 3 класс.</a:t>
            </a:r>
          </a:p>
          <a:p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Результаты диагностики: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71473" y="1357298"/>
            <a:ext cx="8115328" cy="476886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1 класс – 100% адаптация учащихся в школе;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2 класс – показатель уровня школьной мотивации – выше среднего;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3 класс – уровень сплоченности экспериментального коллектива (индекс сплоченности) – 0, 008 ; в контрольных классах: 1) 0, 005; 2) 0, 002;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3 класс – потребность в общении  (индекс экспансивности) – 0, 23; в контрольных классах: 1) 0, 12; 2) 0, 04.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http://ts3.mm.bing.net/th?id=H.4835210942811466&amp;w=216&amp;h=154&amp;c=7&amp;rs=1&amp;pid=1.7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8604"/>
            <a:ext cx="8501122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ts4.mm.bing.net/th?id=H.4844737208059347&amp;w=224&amp;h=146&amp;c=7&amp;rs=1&amp;pid=1.7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28604"/>
            <a:ext cx="7786742" cy="5643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Этапы всеобщего обязательного образования: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предшкольное</a:t>
            </a:r>
            <a:r>
              <a:rPr lang="ru-RU" dirty="0" smtClean="0"/>
              <a:t> образование;</a:t>
            </a:r>
            <a:br>
              <a:rPr lang="ru-RU" dirty="0" smtClean="0"/>
            </a:br>
            <a:r>
              <a:rPr lang="ru-RU" dirty="0" smtClean="0"/>
              <a:t>- начальное образование;</a:t>
            </a:r>
            <a:br>
              <a:rPr lang="ru-RU" dirty="0" smtClean="0"/>
            </a:br>
            <a:r>
              <a:rPr lang="ru-RU" dirty="0" smtClean="0"/>
              <a:t>- среднее образование.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885828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Выпускники ДОУ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http://ts2.mm.bing.net/th?id=H.4975974201231197&amp;w=189&amp;h=145&amp;c=7&amp;rs=1&amp;pid=1.7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928802"/>
            <a:ext cx="411482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http://ts3.mm.bing.net/th?id=H.4666508948408398&amp;w=190&amp;h=137&amp;c=7&amp;rs=1&amp;pid=1.7">
            <a:hlinkClick r:id="rId3"/>
          </p:cNvPr>
          <p:cNvPicPr>
            <a:picLocks noGrp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429000"/>
            <a:ext cx="3811623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258285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Группы по </a:t>
            </a:r>
            <a:r>
              <a:rPr lang="ru-RU" sz="3200" b="1" dirty="0" err="1" smtClean="0"/>
              <a:t>предшкольной</a:t>
            </a:r>
            <a:r>
              <a:rPr lang="ru-RU" sz="3200" b="1" dirty="0" smtClean="0"/>
              <a:t> подготовке для детей, не посещающих ДОУ, рекомендованы как эффективный способ выравнивания стартовых возможностей будущих первоклассников.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http://ts3.mm.bing.net/th?id=H.4742319380104510&amp;w=191&amp;h=137&amp;c=7&amp;rs=1&amp;pid=1.7">
            <a:hlinkClick r:id="rId3"/>
          </p:cNvPr>
          <p:cNvPicPr>
            <a:picLocks noGrp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857356" y="3000372"/>
            <a:ext cx="542928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Введение в ФГОС нового поколения требует нового подхода к организации, содержанию и реализации </a:t>
            </a:r>
            <a:r>
              <a:rPr lang="ru-RU" sz="3600" b="1" dirty="0" err="1" smtClean="0"/>
              <a:t>предшкольной</a:t>
            </a:r>
            <a:r>
              <a:rPr lang="ru-RU" sz="3600" b="1" dirty="0" smtClean="0"/>
              <a:t> подготовки.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4876" y="2786058"/>
            <a:ext cx="3429024" cy="3500461"/>
          </a:xfrm>
        </p:spPr>
        <p:txBody>
          <a:bodyPr>
            <a:normAutofit fontScale="55000" lnSpcReduction="20000"/>
          </a:bodyPr>
          <a:lstStyle/>
          <a:p>
            <a:pPr algn="ctr">
              <a:defRPr/>
            </a:pPr>
            <a:r>
              <a:rPr lang="ru-RU" sz="3600" b="1" dirty="0" smtClean="0">
                <a:ln w="11430"/>
                <a:solidFill>
                  <a:srgbClr val="0000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Федеральный государственный образовательный стандарт (ФГОС)  основного общего образования</a:t>
            </a:r>
          </a:p>
          <a:p>
            <a:pPr algn="ctr">
              <a:defRPr/>
            </a:pPr>
            <a:endParaRPr lang="ru-RU" dirty="0" smtClean="0">
              <a:ln w="11430"/>
              <a:solidFill>
                <a:srgbClr val="00007D"/>
              </a:solidFill>
            </a:endParaRPr>
          </a:p>
          <a:p>
            <a:pPr algn="ctr">
              <a:defRPr/>
            </a:pPr>
            <a:r>
              <a:rPr lang="ru-RU" b="1" dirty="0" smtClean="0">
                <a:ln w="11430"/>
                <a:solidFill>
                  <a:srgbClr val="00007D"/>
                </a:solidFill>
              </a:rPr>
              <a:t>Утвержден</a:t>
            </a:r>
            <a:r>
              <a:rPr lang="ru-RU" dirty="0" smtClean="0">
                <a:ln w="11430"/>
                <a:solidFill>
                  <a:srgbClr val="00007D"/>
                </a:solidFill>
              </a:rPr>
              <a:t> приказом </a:t>
            </a:r>
          </a:p>
          <a:p>
            <a:pPr algn="ctr">
              <a:defRPr/>
            </a:pPr>
            <a:r>
              <a:rPr lang="ru-RU" dirty="0" err="1" smtClean="0">
                <a:ln w="11430"/>
                <a:solidFill>
                  <a:srgbClr val="00007D"/>
                </a:solidFill>
              </a:rPr>
              <a:t>Минобрнауки</a:t>
            </a:r>
            <a:r>
              <a:rPr lang="ru-RU" dirty="0" smtClean="0">
                <a:ln w="11430"/>
                <a:solidFill>
                  <a:srgbClr val="00007D"/>
                </a:solidFill>
              </a:rPr>
              <a:t> России</a:t>
            </a:r>
          </a:p>
          <a:p>
            <a:pPr algn="ctr">
              <a:defRPr/>
            </a:pPr>
            <a:r>
              <a:rPr lang="ru-RU" dirty="0" smtClean="0">
                <a:ln w="11430"/>
                <a:solidFill>
                  <a:srgbClr val="00007D"/>
                </a:solidFill>
              </a:rPr>
              <a:t>от 17 декабря 2010 г. №1897</a:t>
            </a:r>
          </a:p>
          <a:p>
            <a:pPr algn="ctr">
              <a:defRPr/>
            </a:pPr>
            <a:endParaRPr lang="ru-RU" dirty="0" smtClean="0">
              <a:ln w="11430"/>
              <a:solidFill>
                <a:srgbClr val="00007D"/>
              </a:solidFill>
            </a:endParaRPr>
          </a:p>
          <a:p>
            <a:pPr algn="ctr">
              <a:defRPr/>
            </a:pPr>
            <a:r>
              <a:rPr lang="ru-RU" b="1" dirty="0" smtClean="0">
                <a:ln w="11430"/>
                <a:solidFill>
                  <a:srgbClr val="00007D"/>
                </a:solidFill>
              </a:rPr>
              <a:t>Зарегистрирован</a:t>
            </a:r>
            <a:r>
              <a:rPr lang="ru-RU" dirty="0" smtClean="0">
                <a:ln w="11430"/>
                <a:solidFill>
                  <a:srgbClr val="00007D"/>
                </a:solidFill>
              </a:rPr>
              <a:t> </a:t>
            </a:r>
          </a:p>
          <a:p>
            <a:pPr algn="ctr">
              <a:defRPr/>
            </a:pPr>
            <a:r>
              <a:rPr lang="ru-RU" dirty="0" smtClean="0">
                <a:ln w="11430"/>
                <a:solidFill>
                  <a:srgbClr val="00007D"/>
                </a:solidFill>
              </a:rPr>
              <a:t>Минюстом России </a:t>
            </a:r>
          </a:p>
          <a:p>
            <a:pPr algn="ctr">
              <a:defRPr/>
            </a:pPr>
            <a:r>
              <a:rPr lang="ru-RU" dirty="0" smtClean="0">
                <a:ln w="11430"/>
                <a:solidFill>
                  <a:srgbClr val="00007D"/>
                </a:solidFill>
              </a:rPr>
              <a:t>№19644 от 01 февраля 2011 г.</a:t>
            </a:r>
          </a:p>
          <a:p>
            <a:pPr algn="ctr">
              <a:defRPr/>
            </a:pPr>
            <a:endParaRPr lang="ru-RU" sz="2800" b="1" dirty="0" smtClean="0">
              <a:ln w="11430"/>
              <a:solidFill>
                <a:srgbClr val="0000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714349" y="2631958"/>
            <a:ext cx="3000396" cy="394360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Под содержанием </a:t>
            </a:r>
            <a:r>
              <a:rPr lang="ru-RU" sz="3200" b="1" dirty="0" err="1" smtClean="0"/>
              <a:t>предшкольного</a:t>
            </a:r>
            <a:r>
              <a:rPr lang="ru-RU" sz="3200" b="1" dirty="0" smtClean="0"/>
              <a:t> образования понимают сферы деятельности, которые в том или ином объеме усваиваются старшими дошкольниками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F:\DCIM\100PHOTO\SAM_02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571744"/>
            <a:ext cx="328614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F:\DCIM\100PHOTO\SAM_0375.JPG"/>
          <p:cNvPicPr/>
          <p:nvPr/>
        </p:nvPicPr>
        <p:blipFill>
          <a:blip r:embed="rId4" cstate="print"/>
          <a:srcRect l="14063"/>
          <a:stretch>
            <a:fillRect/>
          </a:stretch>
        </p:blipFill>
        <p:spPr bwMode="auto">
          <a:xfrm rot="5400000">
            <a:off x="3091649" y="3694905"/>
            <a:ext cx="3127372" cy="2738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F:\DCIM\100PHOTO\SAM_037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500306"/>
            <a:ext cx="328614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442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	</a:t>
            </a:r>
            <a:r>
              <a:rPr lang="ru-RU" sz="2800" b="1" dirty="0" smtClean="0"/>
              <a:t>Исследования доктора медицинских наук Кольцовой Л.А. показали взаимосвязь развития моторики руки с уровнем развития речи у детей.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	На сегодняшний день есть такие упражнения, которые влияют на развитие мозга, улучшают память, координацию движения, графические навыки.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2571736" y="1214421"/>
            <a:ext cx="1925652" cy="32069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143900" y="2174875"/>
            <a:ext cx="542900" cy="254000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 descr="фото ШКОЛА 02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571876"/>
            <a:ext cx="3857652" cy="3084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282</Words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Предшкольная  подготовка  как связующее звено  между дошкольным образованием  и обучением  в начальной школе </vt:lpstr>
      <vt:lpstr>Слайд 2</vt:lpstr>
      <vt:lpstr>Слайд 3</vt:lpstr>
      <vt:lpstr>Этапы всеобщего обязательного образования: - предшкольное образование; - начальное образование; - среднее образование.  </vt:lpstr>
      <vt:lpstr>Выпускники ДОУ</vt:lpstr>
      <vt:lpstr> Группы по предшкольной подготовке для детей, не посещающих ДОУ, рекомендованы как эффективный способ выравнивания стартовых возможностей будущих первоклассников. </vt:lpstr>
      <vt:lpstr>Введение в ФГОС нового поколения требует нового подхода к организации, содержанию и реализации предшкольной подготовки.</vt:lpstr>
      <vt:lpstr>Под содержанием предшкольного образования понимают сферы деятельности, которые в том или ином объеме усваиваются старшими дошкольниками.</vt:lpstr>
      <vt:lpstr> Исследования доктора медицинских наук Кольцовой Л.А. показали взаимосвязь развития моторики руки с уровнем развития речи у детей.   На сегодняшний день есть такие упражнения, которые влияют на развитие мозга, улучшают память, координацию движения, графические навыки.</vt:lpstr>
      <vt:lpstr> На занятиях по предшкольной подготовке используются следующие технологии: </vt:lpstr>
      <vt:lpstr>КИНЕЗИОЛОГИЯ – это наука о развитии умственных способностей и физического здоровья через определенные двигательные упражнения.</vt:lpstr>
      <vt:lpstr>Использование кинезиологических упражнения с «живыми» мешочками на занятиях в качестве физминуток позволяет достичь одновременно как здоровьесберегающего так и развивающего эффекта.</vt:lpstr>
      <vt:lpstr>Применение кинезиологических упражнений:</vt:lpstr>
      <vt:lpstr>Результаты диагностики: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Предшкольная подготовка как связующее звено между дошкольным образованием и обучением в начальной школе</dc:title>
  <dc:creator>школа</dc:creator>
  <cp:lastModifiedBy>школа</cp:lastModifiedBy>
  <cp:revision>32</cp:revision>
  <dcterms:created xsi:type="dcterms:W3CDTF">2013-11-22T10:51:11Z</dcterms:created>
  <dcterms:modified xsi:type="dcterms:W3CDTF">2013-11-24T10:19:32Z</dcterms:modified>
</cp:coreProperties>
</file>