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64" r:id="rId4"/>
    <p:sldId id="259" r:id="rId5"/>
    <p:sldId id="267" r:id="rId6"/>
    <p:sldId id="260" r:id="rId7"/>
    <p:sldId id="261" r:id="rId8"/>
    <p:sldId id="268" r:id="rId9"/>
    <p:sldId id="266" r:id="rId10"/>
    <p:sldId id="269" r:id="rId11"/>
    <p:sldId id="265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F6FF"/>
    <a:srgbClr val="B7E7FD"/>
    <a:srgbClr val="ACBD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728" autoAdjust="0"/>
  </p:normalViewPr>
  <p:slideViewPr>
    <p:cSldViewPr>
      <p:cViewPr varScale="1">
        <p:scale>
          <a:sx n="75" d="100"/>
          <a:sy n="75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EBFACC-1736-4154-9E05-E5776E7AC841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A5F1F1A-7BC8-41D6-92D2-8F7C3DF76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68FD42-9166-4A49-8918-4867A8C82ACC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379E7-75F4-48FF-BA86-5F344DEBEBCA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BF891-2650-411B-9E9E-03A101168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D30AA-4F4E-4589-9793-715D2B4D9580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01F52-8D50-4459-8BC8-07F8F3CD3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87EC5-EDBA-455A-ABD6-FA923F8B585C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EF2DB-0517-453A-BB7B-27042FD48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2F45ACC-A99A-41DA-97A3-4508188EAADC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CA725F-F5CD-452F-9813-5BB9F077A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557CF-A24D-43A3-B180-5CC31BAE5371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C0147-FAC6-46AC-A0DD-574A93E92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1FBE8-33B4-4F70-A7C5-69857792E8A1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0FF15-58E9-4CBB-BF3D-DA190ACB5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84A6-4C7F-4BFF-8724-109A11535C6F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A9B0E-F7B2-4DE8-9D6D-9D7CB3822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2DC49C5-2A4C-4802-BCC9-A239495E71F1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270ECE7-454F-4FD9-81FC-3D6019C1F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F981-D220-4010-8C62-B749114D8495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7DE9C-5CAD-42F8-92B4-7FD6AEDCA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5007344-362F-4BB4-B361-2A0E0F977D42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7E5EFE-F80D-4009-A828-5B585FC7C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202DA18-DDFC-499A-8007-7AFC71D79958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B00E561-1010-4095-A8ED-93981BF4F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40000">
              <a:schemeClr val="accent6">
                <a:lumMod val="40000"/>
                <a:lumOff val="60000"/>
              </a:schemeClr>
            </a:gs>
            <a:gs pos="100000">
              <a:schemeClr val="bg2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5FC2C78-5F6F-40B5-AD45-C3B01A78CD0A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A03A734-25F2-46E8-9C49-D44451EDD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15" r:id="rId4"/>
    <p:sldLayoutId id="2147483716" r:id="rId5"/>
    <p:sldLayoutId id="2147483723" r:id="rId6"/>
    <p:sldLayoutId id="2147483717" r:id="rId7"/>
    <p:sldLayoutId id="2147483724" r:id="rId8"/>
    <p:sldLayoutId id="2147483725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fizkultura-vsem.ru/%D0%BF%D0%BE%D0%B4%D0%B2%D0%B8%D0%B6%D0%BD%D1%8B%D0%B5-%D0%B8%D0%B3%D1%80%D1%8B-%C2%AB%D1%81%D0%BE%D0%B2%D1%83%D1%88%D0%BA%D0%B0%C2%BB-%C2%AB%D0%B4%D0%B2%D0%B0-%D0%BC%D0%BE%D1%80%D0%BE%D0%B7%D0%B0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5"/>
          <p:cNvSpPr>
            <a:spLocks noGrp="1"/>
          </p:cNvSpPr>
          <p:nvPr>
            <p:ph type="ctrTitle"/>
          </p:nvPr>
        </p:nvSpPr>
        <p:spPr bwMode="auto">
          <a:xfrm>
            <a:off x="2214563" y="1928813"/>
            <a:ext cx="6172200" cy="18938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6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ВЛИЯНИЕ  ПОДВИЖНЫХ ИГР НА ФИЗИЧЕСКУЮ ПОДГОТОВЛЕННОСТЬ ДЕТЕЙ МЛАДШЕГО ШКОЛЬНОГО ВОЗРАСТА</a:t>
            </a:r>
          </a:p>
        </p:txBody>
      </p:sp>
      <p:sp>
        <p:nvSpPr>
          <p:cNvPr id="14338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500563" y="5084763"/>
            <a:ext cx="6172200" cy="1371600"/>
          </a:xfrm>
        </p:spPr>
        <p:txBody>
          <a:bodyPr/>
          <a:lstStyle/>
          <a:p>
            <a:pPr eaLnBrk="1" hangingPunct="1"/>
            <a:endParaRPr lang="ru-RU" smtClean="0">
              <a:solidFill>
                <a:schemeClr val="bg1"/>
              </a:solidFill>
            </a:endParaRP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Учитель физической культуры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МАОУ «Гимназия им. Н.В.Пушкова»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Полянская Галина</a:t>
            </a:r>
            <a:r>
              <a:rPr lang="ru-RU" smtClean="0"/>
              <a:t> </a:t>
            </a:r>
            <a:r>
              <a:rPr lang="ru-RU" smtClean="0">
                <a:solidFill>
                  <a:schemeClr val="bg1"/>
                </a:solidFill>
              </a:rPr>
              <a:t>Викторовна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cap="none" smtClean="0">
                <a:solidFill>
                  <a:schemeClr val="bg1"/>
                </a:solidFill>
                <a:latin typeface="Times New Roman" pitchFamily="18" charset="0"/>
              </a:rPr>
              <a:t>Результаты тестирования на начало и конец года</a:t>
            </a:r>
            <a:br>
              <a:rPr lang="ru-RU" sz="2400" b="1" cap="none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b="1" cap="none" smtClean="0">
                <a:solidFill>
                  <a:schemeClr val="bg1"/>
                </a:solidFill>
                <a:latin typeface="Times New Roman" pitchFamily="18" charset="0"/>
              </a:rPr>
              <a:t> (прыжок в длину с места (см.))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5604" name="Диаграмма 6"/>
          <p:cNvGraphicFramePr>
            <a:graphicFrameLocks/>
          </p:cNvGraphicFramePr>
          <p:nvPr/>
        </p:nvGraphicFramePr>
        <p:xfrm>
          <a:off x="971550" y="1844675"/>
          <a:ext cx="7345363" cy="4392613"/>
        </p:xfrm>
        <a:graphic>
          <a:graphicData uri="http://schemas.openxmlformats.org/presentationml/2006/ole">
            <p:oleObj spid="_x0000_s25604" name="Диаграмма" r:id="rId3" imgW="5505165" imgH="320677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12"/>
          <p:cNvSpPr>
            <a:spLocks noChangeArrowheads="1"/>
          </p:cNvSpPr>
          <p:nvPr/>
        </p:nvSpPr>
        <p:spPr bwMode="auto">
          <a:xfrm>
            <a:off x="611188" y="531813"/>
            <a:ext cx="7705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Результаты тестирования на начало  и конец года (прыжки со скакалкой, кол-во раз за 30 сек.)</a:t>
            </a:r>
            <a:r>
              <a:rPr lang="ru-RU" sz="1800"/>
              <a:t> </a:t>
            </a:r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4580" name="Диаграмма 3"/>
          <p:cNvGraphicFramePr>
            <a:graphicFrameLocks/>
          </p:cNvGraphicFramePr>
          <p:nvPr/>
        </p:nvGraphicFramePr>
        <p:xfrm>
          <a:off x="1042988" y="1484313"/>
          <a:ext cx="7416800" cy="4392612"/>
        </p:xfrm>
        <a:graphic>
          <a:graphicData uri="http://schemas.openxmlformats.org/presentationml/2006/ole">
            <p:oleObj spid="_x0000_s24580" name="Диаграмма" r:id="rId3" imgW="5505165" imgH="320677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467600" cy="5619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chemeClr val="bg1"/>
                </a:solidFill>
                <a:latin typeface="Times New Roman" pitchFamily="18" charset="0"/>
              </a:rPr>
              <a:t>ВЫВОДЫ: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08050"/>
            <a:ext cx="7467600" cy="5565775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Анализ научно-методической  литературы показал, что в профессионально-педагогической деятельности учителей физической культуры применение игрового метода в начальной школе ограничивается использованием элементарных подвижных игр, что связано, в частности, со слабой ориентацией на использование игрового метода в полной мере в различных его формах.</a:t>
            </a:r>
          </a:p>
          <a:p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Результаты исследования позволили выявить удовлетворительный уровень физической подготовленности учащихся. </a:t>
            </a:r>
          </a:p>
          <a:p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В работе с учащимися младших классов необходим выбор средств и методов с использованием подвижных игр различной направленности.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1350546806_ig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92150"/>
            <a:ext cx="7273925" cy="5256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 bwMode="auto">
          <a:xfrm>
            <a:off x="1979613" y="260350"/>
            <a:ext cx="5873750" cy="6334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b="1" cap="none" smtClean="0">
                <a:solidFill>
                  <a:schemeClr val="bg1"/>
                </a:solidFill>
                <a:latin typeface="Times New Roman" pitchFamily="18" charset="0"/>
              </a:rPr>
              <a:t>АКТУАЛЬНОСТЬ: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sz="quarter" idx="1"/>
          </p:nvPr>
        </p:nvSpPr>
        <p:spPr>
          <a:xfrm>
            <a:off x="611188" y="765175"/>
            <a:ext cx="7467600" cy="48736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Развитие физических качеств эта одна из важных сторон физического воспитания младших школьников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Изучение особенностей воспитания двигательных качеств младших школьников на основе использования подвижных  игр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chemeClr val="bg1"/>
                </a:solidFill>
                <a:latin typeface="Times New Roman" pitchFamily="18" charset="0"/>
              </a:rPr>
              <a:t>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</a:rPr>
              <a:t>          </a:t>
            </a: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</a:rPr>
              <a:t>ПРЕДПОЛОЖЕНИЕ</a:t>
            </a: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    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    Применение методики занятий подвижными играми различной направленности позволит повысить уровень физической подготовленности.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6387" name="Picture 17" descr="C:\Users\user\AppData\Local\Microsoft\Windows\Temporary Internet Files\Content.IE5\MO7CN8UL\MP90044248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2708275"/>
            <a:ext cx="29352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C:\Users\user\AppData\Local\Microsoft\Windows\Temporary Internet Files\Content.IE5\3AOQRRX4\MC90027967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986088"/>
            <a:ext cx="4572000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1428750"/>
            <a:ext cx="7500938" cy="19288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tx2"/>
                </a:solidFill>
                <a:latin typeface="Times New Roman" pitchFamily="18" charset="0"/>
              </a:rPr>
              <a:t>   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Организация и проведение подвижных игр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на уроках физической культуры, как фактор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повышения физических качеств учащихся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младших классов.</a:t>
            </a:r>
          </a:p>
          <a:p>
            <a:pPr eaLnBrk="1" hangingPunct="1"/>
            <a:endParaRPr lang="ru-RU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 bwMode="auto">
          <a:xfrm>
            <a:off x="1116013" y="620713"/>
            <a:ext cx="7324725" cy="6429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b="1" cap="none" smtClean="0">
                <a:solidFill>
                  <a:schemeClr val="bg1"/>
                </a:solidFill>
                <a:latin typeface="Times New Roman" pitchFamily="18" charset="0"/>
              </a:rPr>
              <a:t>ЦЕЛЬ:</a:t>
            </a:r>
          </a:p>
        </p:txBody>
      </p:sp>
      <p:pic>
        <p:nvPicPr>
          <p:cNvPr id="17412" name="Picture 2" descr="C:\Users\user\Desktop\IMG_2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8313" y="1643063"/>
            <a:ext cx="2500312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188913"/>
            <a:ext cx="8229600" cy="6194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Младший школьный возраст является наиболее благоприятным для развития физических качеств и координации движения. Практикой физического воспитания подтверждается, что успешное развитие двигательных качеств у младших школьников вызывает у них интерес к выполнению различных упражнений, поэтому необходимо как можно больше разнообразить средства, методы и формы этой работы. В связи с этим на мой взгляд, весьма эффективным средством комплексного совершенствования двигательных качеств являются подвижные игры.</a:t>
            </a:r>
            <a:r>
              <a:rPr lang="ru-RU" smtClean="0">
                <a:solidFill>
                  <a:schemeClr val="tx2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mtClean="0">
              <a:solidFill>
                <a:schemeClr val="tx2"/>
              </a:solidFill>
            </a:endParaRPr>
          </a:p>
        </p:txBody>
      </p:sp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5795963" y="57340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B58900"/>
                </a:solidFill>
              </a:rPr>
              <a:t/>
            </a:r>
            <a:br>
              <a:rPr lang="ru-RU" sz="1800">
                <a:solidFill>
                  <a:srgbClr val="B58900"/>
                </a:solidFill>
              </a:rPr>
            </a:br>
            <a:endParaRPr lang="ru-RU" sz="1800"/>
          </a:p>
        </p:txBody>
      </p:sp>
      <p:pic>
        <p:nvPicPr>
          <p:cNvPr id="18435" name="Picture 10" descr="games_00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-6859" b="3430"/>
          <a:stretch>
            <a:fillRect/>
          </a:stretch>
        </p:blipFill>
        <p:spPr bwMode="auto">
          <a:xfrm>
            <a:off x="3059113" y="3860800"/>
            <a:ext cx="56165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467600" cy="9937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>
                <a:solidFill>
                  <a:schemeClr val="bg1"/>
                </a:solidFill>
                <a:latin typeface="Arial" charset="0"/>
              </a:rPr>
              <a:t>                           </a:t>
            </a:r>
            <a:r>
              <a:rPr lang="ru-RU" sz="2800" b="1" cap="none" smtClean="0">
                <a:solidFill>
                  <a:schemeClr val="bg1"/>
                </a:solidFill>
                <a:latin typeface="Times New Roman" pitchFamily="18" charset="0"/>
              </a:rPr>
              <a:t>ЗАДАЧИ: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На основе анализа литературных источников создать представление о целесообразности проведения подвижных игр на уроках. </a:t>
            </a:r>
          </a:p>
          <a:p>
            <a:pPr eaLnBrk="1" hangingPunct="1"/>
            <a:endParaRPr lang="ru-RU" smtClean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Разработать педагогические рекомендации по применению подвижных игр на уроках физической культуры младших школьников.</a:t>
            </a:r>
          </a:p>
          <a:p>
            <a:pPr eaLnBrk="1" hangingPunct="1"/>
            <a:endParaRPr lang="ru-RU" smtClean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Обосновать эффективность предложенных педагогических рекомендаций по применению подвижных игр различной направленности.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user\Desktop\IMG_3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428750"/>
            <a:ext cx="71437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/>
        </p:nvSpPr>
        <p:spPr bwMode="auto">
          <a:xfrm>
            <a:off x="785813" y="500063"/>
            <a:ext cx="73247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КАРУСЕЛЬ</a:t>
            </a:r>
            <a:r>
              <a:rPr lang="ru-RU" sz="3000" b="1">
                <a:solidFill>
                  <a:schemeClr val="bg1"/>
                </a:solidFill>
                <a:latin typeface="Century Schoolbook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sz="quarter" idx="1"/>
          </p:nvPr>
        </p:nvSpPr>
        <p:spPr>
          <a:xfrm>
            <a:off x="900113" y="333375"/>
            <a:ext cx="7396162" cy="207168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Уровень развития двигательных качеств в настоящее время находится на невысоком уровне. Поэтому, данная проблема весьма актуальна и требует дальнейшего совершенствования</a:t>
            </a:r>
          </a:p>
        </p:txBody>
      </p:sp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2"/>
          <a:srcRect l="33063" t="24185" r="30701" b="45215"/>
          <a:stretch>
            <a:fillRect/>
          </a:stretch>
        </p:blipFill>
        <p:spPr bwMode="auto">
          <a:xfrm>
            <a:off x="1258888" y="2349500"/>
            <a:ext cx="6121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1676400" y="0"/>
            <a:ext cx="7467600" cy="7651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chemeClr val="bg1"/>
                </a:solidFill>
                <a:latin typeface="Times New Roman" pitchFamily="18" charset="0"/>
              </a:rPr>
              <a:t>МЕТОДЫ ИССЛЕДОВАНИЯ:</a:t>
            </a:r>
          </a:p>
        </p:txBody>
      </p:sp>
      <p:sp>
        <p:nvSpPr>
          <p:cNvPr id="22530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8313" y="692150"/>
            <a:ext cx="3944937" cy="5781675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Изучение и анализ научно - методической литературы.</a:t>
            </a:r>
          </a:p>
          <a:p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Анализ передового и личного опыта работы по физическому воспитанию с младшими школьниками</a:t>
            </a:r>
          </a:p>
          <a:p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Педагогические наблюдения на уроках физической культуры (анкетирование).</a:t>
            </a:r>
          </a:p>
          <a:p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Тестирование</a:t>
            </a: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r>
              <a:rPr lang="ru-RU" smtClean="0">
                <a:latin typeface="Times New Roman" pitchFamily="18" charset="0"/>
              </a:rPr>
              <a:t> </a:t>
            </a:r>
          </a:p>
          <a:p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Метод математической статистики</a:t>
            </a:r>
          </a:p>
        </p:txBody>
      </p:sp>
      <p:pic>
        <p:nvPicPr>
          <p:cNvPr id="22531" name="Picture 2" descr="C:\Users\user\Desktop\IMG_2975.JP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1125538"/>
            <a:ext cx="3889375" cy="5399087"/>
          </a:xfrm>
        </p:spPr>
      </p:pic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-1201738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b="1" cap="none" smtClean="0">
                <a:solidFill>
                  <a:schemeClr val="bg1"/>
                </a:solidFill>
                <a:latin typeface="Times New Roman" pitchFamily="18" charset="0"/>
              </a:rPr>
              <a:t>ЭСТАФЕТА</a:t>
            </a:r>
          </a:p>
        </p:txBody>
      </p:sp>
      <p:pic>
        <p:nvPicPr>
          <p:cNvPr id="23554" name="Picture 2" descr="C:\Users\user\Desktop\IMG_3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571625"/>
            <a:ext cx="67151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473</TotalTime>
  <Words>326</Words>
  <PresentationFormat>Экран (4:3)</PresentationFormat>
  <Paragraphs>42</Paragraphs>
  <Slides>13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7" baseType="lpstr">
      <vt:lpstr>Times New Roman</vt:lpstr>
      <vt:lpstr>Arial</vt:lpstr>
      <vt:lpstr>Century Schoolbook</vt:lpstr>
      <vt:lpstr>Wingdings</vt:lpstr>
      <vt:lpstr>Wingdings 2</vt:lpstr>
      <vt:lpstr>Calibri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Диаграмма</vt:lpstr>
      <vt:lpstr>ВЛИЯНИЕ  ПОДВИЖНЫХ ИГР НА ФИЗИЧЕСКУЮ ПОДГОТОВЛЕННОСТЬ ДЕТЕЙ МЛАДШЕГО ШКОЛЬНОГО ВОЗРАСТА</vt:lpstr>
      <vt:lpstr>АКТУАЛЬНОСТЬ:</vt:lpstr>
      <vt:lpstr>ЦЕЛЬ:</vt:lpstr>
      <vt:lpstr>Слайд 4</vt:lpstr>
      <vt:lpstr>                           ЗАДАЧИ:</vt:lpstr>
      <vt:lpstr>Слайд 6</vt:lpstr>
      <vt:lpstr>Слайд 7</vt:lpstr>
      <vt:lpstr>МЕТОДЫ ИССЛЕДОВАНИЯ:</vt:lpstr>
      <vt:lpstr>ЭСТАФЕТА</vt:lpstr>
      <vt:lpstr>Результаты тестирования на начало и конец года  (прыжок в длину с места (см.))</vt:lpstr>
      <vt:lpstr>Слайд 11</vt:lpstr>
      <vt:lpstr>ВЫВОДЫ: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 подвижных игр на физическую подготовленность детей младшего школьного возраста</dc:title>
  <dc:creator>user</dc:creator>
  <cp:lastModifiedBy>Музыка</cp:lastModifiedBy>
  <cp:revision>27</cp:revision>
  <dcterms:created xsi:type="dcterms:W3CDTF">2013-10-13T10:47:22Z</dcterms:created>
  <dcterms:modified xsi:type="dcterms:W3CDTF">2013-12-06T14:39:53Z</dcterms:modified>
</cp:coreProperties>
</file>