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57" r:id="rId3"/>
    <p:sldId id="267" r:id="rId4"/>
    <p:sldId id="256" r:id="rId5"/>
    <p:sldId id="258" r:id="rId6"/>
    <p:sldId id="260" r:id="rId7"/>
    <p:sldId id="259" r:id="rId8"/>
    <p:sldId id="265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246A8-191E-43CC-A5E6-3989172CFFC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811A9-F3B8-42AF-83EF-4E5ED4207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811A9-F3B8-42AF-83EF-4E5ED42070B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D903D-D4B3-40BE-9E24-DAA4E16D67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85852" y="1285860"/>
            <a:ext cx="6643734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 ОБУЧЕНИЯ ГРАМОТЕ 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ФГОС</a:t>
            </a:r>
          </a:p>
          <a:p>
            <a:pPr algn="ctr"/>
            <a:endParaRPr lang="ru-RU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5" descr="MCj04234770000[1]"/>
          <p:cNvPicPr>
            <a:picLocks noChangeAspect="1" noChangeArrowheads="1"/>
          </p:cNvPicPr>
          <p:nvPr/>
        </p:nvPicPr>
        <p:blipFill>
          <a:blip r:embed="rId2"/>
          <a:srcRect b="19493"/>
          <a:stretch>
            <a:fillRect/>
          </a:stretch>
        </p:blipFill>
        <p:spPr bwMode="auto">
          <a:xfrm>
            <a:off x="3143240" y="4429132"/>
            <a:ext cx="264317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5590" y="142852"/>
            <a:ext cx="1678410" cy="500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6500858" cy="48756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3-tub-ru.yandex.net/i?id=95768202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857364"/>
            <a:ext cx="2571768" cy="214314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</p:pic>
      <p:pic>
        <p:nvPicPr>
          <p:cNvPr id="8" name="Picture 2" descr="http://im6-tub-ru.yandex.net/i?id=470428084-1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857496"/>
            <a:ext cx="2214578" cy="192882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</p:pic>
      <p:pic>
        <p:nvPicPr>
          <p:cNvPr id="9" name="Picture 2" descr="http://im3-tub-ru.yandex.net/i?id=681786334-4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365104"/>
            <a:ext cx="2238378" cy="20717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42910" y="357166"/>
            <a:ext cx="7500990" cy="1225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sng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Подведем итоги </a:t>
            </a:r>
            <a:endParaRPr kumimoji="0" lang="ru-RU" sz="4400" b="0" i="0" u="sng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eb3da81f3c5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992" y="2000240"/>
            <a:ext cx="1884231" cy="2428892"/>
          </a:xfrm>
          <a:prstGeom prst="rect">
            <a:avLst/>
          </a:prstGeom>
        </p:spPr>
      </p:pic>
      <p:pic>
        <p:nvPicPr>
          <p:cNvPr id="3" name="Рисунок 2" descr="508272070d05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714356"/>
            <a:ext cx="2286016" cy="1785950"/>
          </a:xfrm>
          <a:prstGeom prst="rect">
            <a:avLst/>
          </a:prstGeom>
        </p:spPr>
      </p:pic>
      <p:pic>
        <p:nvPicPr>
          <p:cNvPr id="4" name="Рисунок 3" descr="33167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0756" y="4071918"/>
            <a:ext cx="3143244" cy="2786082"/>
          </a:xfrm>
          <a:prstGeom prst="rect">
            <a:avLst/>
          </a:prstGeom>
        </p:spPr>
      </p:pic>
      <p:pic>
        <p:nvPicPr>
          <p:cNvPr id="5" name="Рисунок 4" descr="b0f13a866051.jpg"/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357562"/>
            <a:ext cx="2074279" cy="1785926"/>
          </a:xfrm>
          <a:prstGeom prst="rect">
            <a:avLst/>
          </a:prstGeom>
        </p:spPr>
      </p:pic>
      <p:pic>
        <p:nvPicPr>
          <p:cNvPr id="6" name="Рисунок 5" descr="7dbf222e73ab.jpg"/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43702" y="1500174"/>
            <a:ext cx="2152260" cy="2328812"/>
          </a:xfrm>
          <a:prstGeom prst="rect">
            <a:avLst/>
          </a:prstGeom>
        </p:spPr>
      </p:pic>
      <p:pic>
        <p:nvPicPr>
          <p:cNvPr id="7" name="Рисунок 6" descr="59fa85d210bc.jpg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56" y="4429108"/>
            <a:ext cx="2857520" cy="2428892"/>
          </a:xfrm>
          <a:prstGeom prst="rect">
            <a:avLst/>
          </a:prstGeom>
        </p:spPr>
      </p:pic>
      <p:pic>
        <p:nvPicPr>
          <p:cNvPr id="8" name="Рисунок 7" descr="010351661183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57752" y="0"/>
            <a:ext cx="2593589" cy="27860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85786" y="1071546"/>
            <a:ext cx="7429552" cy="47149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</a:rPr>
              <a:t>ТЕМА УРОКА:</a:t>
            </a:r>
          </a:p>
          <a:p>
            <a:pPr algn="ctr">
              <a:lnSpc>
                <a:spcPct val="150000"/>
              </a:lnSpc>
            </a:pPr>
            <a:r>
              <a:rPr lang="ru-RU" sz="3600" b="1" i="1" dirty="0" smtClean="0">
                <a:solidFill>
                  <a:schemeClr val="tx1"/>
                </a:solidFill>
              </a:rPr>
              <a:t>«Звук </a:t>
            </a:r>
            <a:r>
              <a:rPr lang="en-US" sz="3600" b="1" i="1" dirty="0" smtClean="0">
                <a:solidFill>
                  <a:schemeClr val="tx1"/>
                </a:solidFill>
              </a:rPr>
              <a:t>[</a:t>
            </a:r>
            <a:r>
              <a:rPr lang="ru-RU" sz="3600" b="1" i="1" dirty="0" smtClean="0">
                <a:solidFill>
                  <a:schemeClr val="tx1"/>
                </a:solidFill>
              </a:rPr>
              <a:t>ч</a:t>
            </a:r>
            <a:r>
              <a:rPr lang="en-US" sz="3600" b="1" i="1" dirty="0" smtClean="0">
                <a:solidFill>
                  <a:schemeClr val="tx1"/>
                </a:solidFill>
              </a:rPr>
              <a:t>]  </a:t>
            </a:r>
            <a:endParaRPr lang="en-US" sz="3600" b="1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600" b="1" i="1" dirty="0" smtClean="0">
                <a:solidFill>
                  <a:schemeClr val="tx1"/>
                </a:solidFill>
              </a:rPr>
              <a:t>и буква, которая его обозначает»</a:t>
            </a:r>
            <a:endParaRPr lang="ru-RU" sz="3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1285860"/>
            <a:ext cx="5651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3200" dirty="0" smtClean="0"/>
              <a:t>---Я хочу познакомиться с………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2500306"/>
            <a:ext cx="5506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-----</a:t>
            </a:r>
            <a:r>
              <a:rPr lang="ru-RU" sz="3200" dirty="0" smtClean="0"/>
              <a:t>Я буду учиться отличать………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3714752"/>
            <a:ext cx="5129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-----</a:t>
            </a:r>
            <a:r>
              <a:rPr lang="ru-RU" sz="3200" dirty="0" smtClean="0"/>
              <a:t>Я буду учиться читать………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14480" y="4857760"/>
            <a:ext cx="5527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-----</a:t>
            </a:r>
            <a:r>
              <a:rPr lang="ru-RU" sz="3200" dirty="0" smtClean="0"/>
              <a:t>Я хочу научиться писать……..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785918" y="6072206"/>
            <a:ext cx="3508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-----</a:t>
            </a:r>
            <a:r>
              <a:rPr lang="ru-RU" sz="3200" dirty="0" smtClean="0"/>
              <a:t>Я хочу узнать…….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1979712" y="0"/>
            <a:ext cx="48098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b="1" u="sng" dirty="0">
                <a:solidFill>
                  <a:srgbClr val="7030A0"/>
                </a:solidFill>
                <a:latin typeface="Times New Roman" pitchFamily="18" charset="0"/>
              </a:rPr>
              <a:t>Обучение</a:t>
            </a:r>
            <a:r>
              <a:rPr lang="ru-RU" sz="4400" b="1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</a:rPr>
              <a:t>грамоте</a:t>
            </a:r>
            <a:endParaRPr lang="ru-RU" sz="44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16573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2924175"/>
            <a:ext cx="160337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0"/>
          <p:cNvSpPr>
            <a:spLocks noChangeArrowheads="1" noChangeShapeType="1" noTextEdit="1"/>
          </p:cNvSpPr>
          <p:nvPr/>
        </p:nvSpPr>
        <p:spPr bwMode="auto">
          <a:xfrm>
            <a:off x="1187625" y="4941167"/>
            <a:ext cx="2088976" cy="5753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 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 В</a:t>
            </a:r>
          </a:p>
        </p:txBody>
      </p:sp>
      <p:pic>
        <p:nvPicPr>
          <p:cNvPr id="2057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7050" y="188913"/>
            <a:ext cx="20510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WordArt 12"/>
          <p:cNvSpPr>
            <a:spLocks noChangeArrowheads="1" noChangeShapeType="1" noTextEdit="1"/>
          </p:cNvSpPr>
          <p:nvPr/>
        </p:nvSpPr>
        <p:spPr bwMode="auto">
          <a:xfrm>
            <a:off x="323850" y="1412875"/>
            <a:ext cx="503238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1.</a:t>
            </a:r>
          </a:p>
        </p:txBody>
      </p:sp>
      <p:sp>
        <p:nvSpPr>
          <p:cNvPr id="2059" name="WordArt 13"/>
          <p:cNvSpPr>
            <a:spLocks noChangeArrowheads="1" noChangeShapeType="1" noTextEdit="1"/>
          </p:cNvSpPr>
          <p:nvPr/>
        </p:nvSpPr>
        <p:spPr bwMode="auto">
          <a:xfrm>
            <a:off x="323850" y="2997200"/>
            <a:ext cx="5048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2.</a:t>
            </a:r>
          </a:p>
        </p:txBody>
      </p:sp>
      <p:sp>
        <p:nvSpPr>
          <p:cNvPr id="2060" name="WordArt 14"/>
          <p:cNvSpPr>
            <a:spLocks noChangeArrowheads="1" noChangeShapeType="1" noTextEdit="1"/>
          </p:cNvSpPr>
          <p:nvPr/>
        </p:nvSpPr>
        <p:spPr bwMode="auto">
          <a:xfrm>
            <a:off x="395288" y="4724400"/>
            <a:ext cx="4318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 rot="10800000" flipV="1">
            <a:off x="3851275" y="1285861"/>
            <a:ext cx="5040313" cy="12003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</a:rPr>
              <a:t>учимся</a:t>
            </a:r>
            <a:r>
              <a:rPr lang="ru-RU" sz="3600" b="1" dirty="0">
                <a:latin typeface="Times New Roman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грамотно</a:t>
            </a:r>
            <a:r>
              <a:rPr lang="ru-RU" sz="3600" b="1" dirty="0">
                <a:latin typeface="Times New Roman" pitchFamily="18" charset="0"/>
              </a:rPr>
              <a:t>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</a:rPr>
              <a:t>говорить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995936" y="2924944"/>
            <a:ext cx="475252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</a:rPr>
              <a:t>учимся</a:t>
            </a:r>
            <a:r>
              <a:rPr lang="ru-RU" sz="3600" b="1" dirty="0">
                <a:latin typeface="Times New Roman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грамотно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</a:rPr>
              <a:t>читать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929058" y="4724400"/>
            <a:ext cx="471490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</a:rPr>
              <a:t>Учимся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грамотно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</a:rPr>
              <a:t>писать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6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pic>
        <p:nvPicPr>
          <p:cNvPr id="16" name="Picture 2" descr="karanda16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9591371" flipH="1">
            <a:off x="1299184" y="5720895"/>
            <a:ext cx="2482196" cy="252406"/>
          </a:xfrm>
          <a:prstGeom prst="rect">
            <a:avLst/>
          </a:prstGeom>
          <a:noFill/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  <p:bldP spid="6160" grpId="0"/>
      <p:bldP spid="6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785794"/>
            <a:ext cx="8358246" cy="585791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[     ]  </a:t>
            </a: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[     ]</a:t>
            </a: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endParaRPr lang="en-US" b="1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      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        </a:t>
            </a:r>
            <a:r>
              <a:rPr lang="ru-RU" b="1" dirty="0" smtClean="0">
                <a:solidFill>
                  <a:schemeClr val="tx1"/>
                </a:solidFill>
              </a:rPr>
              <a:t>Т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 flipV="1">
            <a:off x="714348" y="2214554"/>
            <a:ext cx="1214446" cy="571504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 flipV="1">
            <a:off x="2143108" y="2214554"/>
            <a:ext cx="1000132" cy="571504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071810"/>
            <a:ext cx="571504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3071810"/>
            <a:ext cx="642942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3071810"/>
            <a:ext cx="500066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3857628"/>
            <a:ext cx="571504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3857628"/>
            <a:ext cx="571504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3857628"/>
            <a:ext cx="571504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642910" y="3571876"/>
            <a:ext cx="45719" cy="6429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857224" y="5715016"/>
            <a:ext cx="642942" cy="428628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714884"/>
            <a:ext cx="771361" cy="59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214678" y="928670"/>
            <a:ext cx="4067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Знакомство с новым звуком.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286116" y="1714488"/>
            <a:ext cx="5382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Хар-ка</a:t>
            </a:r>
            <a:r>
              <a:rPr lang="ru-RU" sz="2400" dirty="0" smtClean="0"/>
              <a:t> звука</a:t>
            </a:r>
            <a:r>
              <a:rPr lang="ru-RU" sz="2400" dirty="0" smtClean="0"/>
              <a:t>, какой </a:t>
            </a:r>
            <a:r>
              <a:rPr lang="ru-RU" sz="2400" dirty="0" smtClean="0"/>
              <a:t>буквой обозначен.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2500306"/>
            <a:ext cx="204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Читаем слоги.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28992" y="3286124"/>
            <a:ext cx="2093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Читаем слова.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357554" y="3929066"/>
            <a:ext cx="3840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Читаем </a:t>
            </a:r>
            <a:r>
              <a:rPr lang="ru-RU" sz="2400" dirty="0" err="1" smtClean="0"/>
              <a:t>предложения.Текст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571868" y="5000636"/>
            <a:ext cx="2192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Учимся писать.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714744" y="5643578"/>
            <a:ext cx="1537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Шкатулка.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Рисунок 24" descr="мяч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28604"/>
            <a:ext cx="3214700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согласный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4572000"/>
            <a:ext cx="13525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гласный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4572000"/>
            <a:ext cx="13525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согласный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4572000"/>
            <a:ext cx="13525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143125" y="4502150"/>
            <a:ext cx="471489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м    я   ч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571480"/>
            <a:ext cx="3274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   Звук [ч’]          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571612"/>
            <a:ext cx="2857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с</a:t>
            </a:r>
            <a:r>
              <a:rPr lang="ru-RU" sz="4000" dirty="0" smtClean="0"/>
              <a:t>огласный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глухой </a:t>
            </a:r>
            <a:br>
              <a:rPr lang="ru-RU" sz="4000" dirty="0" smtClean="0"/>
            </a:br>
            <a:r>
              <a:rPr lang="ru-RU" sz="4000" dirty="0" smtClean="0"/>
              <a:t>мягкий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WordArt 3"/>
          <p:cNvSpPr>
            <a:spLocks noChangeArrowheads="1" noChangeShapeType="1" noTextEdit="1"/>
          </p:cNvSpPr>
          <p:nvPr/>
        </p:nvSpPr>
        <p:spPr bwMode="auto">
          <a:xfrm>
            <a:off x="6000760" y="2428868"/>
            <a:ext cx="3143240" cy="40005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475"/>
              </a:avLst>
            </a:prstTxWarp>
          </a:bodyPr>
          <a:lstStyle/>
          <a:p>
            <a:r>
              <a:rPr lang="ru-RU" sz="3600" b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"/>
                <a:cs typeface="Arial"/>
              </a:rPr>
              <a:t>Ч  </a:t>
            </a:r>
            <a:r>
              <a:rPr lang="ru-RU" sz="3600" b="1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"/>
                <a:cs typeface="Arial"/>
              </a:rPr>
              <a:t>ч</a:t>
            </a:r>
            <a:r>
              <a:rPr lang="ru-RU" sz="3600" b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"/>
                <a:cs typeface="Arial"/>
              </a:rPr>
              <a:t> </a:t>
            </a:r>
            <a:endParaRPr lang="ru-RU" sz="3600" b="1" kern="10" dirty="0">
              <a:ln w="9525">
                <a:solidFill>
                  <a:srgbClr val="CC0000"/>
                </a:solidFill>
                <a:round/>
                <a:headEnd/>
                <a:tailEnd/>
              </a:ln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ча</a:t>
            </a:r>
            <a:r>
              <a:rPr lang="ru-RU" dirty="0" smtClean="0"/>
              <a:t>       </a:t>
            </a:r>
            <a:r>
              <a:rPr lang="ru-RU" dirty="0" err="1" smtClean="0"/>
              <a:t>чо</a:t>
            </a:r>
            <a:r>
              <a:rPr lang="ru-RU" dirty="0" smtClean="0"/>
              <a:t>     </a:t>
            </a:r>
            <a:r>
              <a:rPr lang="ru-RU" dirty="0" err="1" smtClean="0"/>
              <a:t>че</a:t>
            </a:r>
            <a:r>
              <a:rPr lang="ru-RU" dirty="0" smtClean="0"/>
              <a:t>      чу     </a:t>
            </a:r>
            <a:r>
              <a:rPr lang="ru-RU" dirty="0" err="1" smtClean="0"/>
              <a:t>чи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00430" y="1600200"/>
            <a:ext cx="242889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часы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час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чудо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ученик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ученики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учение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чтение</a:t>
            </a:r>
          </a:p>
          <a:p>
            <a:pPr>
              <a:buNone/>
            </a:pPr>
            <a:endParaRPr lang="ru-RU" sz="4000" dirty="0" smtClean="0">
              <a:solidFill>
                <a:srgbClr val="002060"/>
              </a:solidFill>
            </a:endParaRPr>
          </a:p>
        </p:txBody>
      </p:sp>
      <p:pic>
        <p:nvPicPr>
          <p:cNvPr id="7" name="Picture 19" descr="1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3000372"/>
            <a:ext cx="2357453" cy="3086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2428860" y="1500174"/>
            <a:ext cx="914400" cy="92869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3286116" y="1500174"/>
            <a:ext cx="914400" cy="9286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3786190"/>
            <a:ext cx="928694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786190"/>
            <a:ext cx="857256" cy="9286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1928802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4357694"/>
            <a:ext cx="452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</TotalTime>
  <Words>134</Words>
  <PresentationFormat>Экран (4:3)</PresentationFormat>
  <Paragraphs>61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ча       чо     че      чу     чи 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Your User Name</cp:lastModifiedBy>
  <cp:revision>23</cp:revision>
  <dcterms:modified xsi:type="dcterms:W3CDTF">2013-12-10T04:35:08Z</dcterms:modified>
</cp:coreProperties>
</file>