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7" r:id="rId2"/>
    <p:sldId id="287" r:id="rId3"/>
    <p:sldId id="307" r:id="rId4"/>
    <p:sldId id="288" r:id="rId5"/>
    <p:sldId id="274" r:id="rId6"/>
    <p:sldId id="306" r:id="rId7"/>
    <p:sldId id="290" r:id="rId8"/>
    <p:sldId id="292" r:id="rId9"/>
    <p:sldId id="308" r:id="rId10"/>
    <p:sldId id="310" r:id="rId11"/>
    <p:sldId id="312" r:id="rId12"/>
    <p:sldId id="301" r:id="rId13"/>
    <p:sldId id="294" r:id="rId14"/>
    <p:sldId id="295" r:id="rId15"/>
    <p:sldId id="303" r:id="rId16"/>
    <p:sldId id="296" r:id="rId17"/>
    <p:sldId id="304" r:id="rId18"/>
    <p:sldId id="305" r:id="rId19"/>
    <p:sldId id="313" r:id="rId20"/>
    <p:sldId id="282" r:id="rId21"/>
    <p:sldId id="283" r:id="rId22"/>
    <p:sldId id="284" r:id="rId23"/>
    <p:sldId id="285" r:id="rId24"/>
    <p:sldId id="286" r:id="rId25"/>
    <p:sldId id="314" r:id="rId26"/>
    <p:sldId id="302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1EAFF"/>
    <a:srgbClr val="0033CC"/>
    <a:srgbClr val="006699"/>
    <a:srgbClr val="4126A6"/>
    <a:srgbClr val="CC6600"/>
    <a:srgbClr val="660AC2"/>
    <a:srgbClr val="FFFFFF"/>
    <a:srgbClr val="E4F3FC"/>
    <a:srgbClr val="0099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67" autoAdjust="0"/>
    <p:restoredTop sz="86409" autoAdjust="0"/>
  </p:normalViewPr>
  <p:slideViewPr>
    <p:cSldViewPr>
      <p:cViewPr>
        <p:scale>
          <a:sx n="77" d="100"/>
          <a:sy n="77" d="100"/>
        </p:scale>
        <p:origin x="-164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7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A0F2F-F245-43FE-AAD1-C7A49EA77F98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DA75E-E190-4438-9B1F-32A92BB5D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1EAFF"/>
            </a:gs>
            <a:gs pos="50000">
              <a:schemeClr val="bg1"/>
            </a:gs>
            <a:gs pos="100000">
              <a:srgbClr val="B9E8F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6800" y="838200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latin typeface="Times New Roman" pitchFamily="18" charset="0"/>
                <a:cs typeface="Times New Roman" pitchFamily="18" charset="0"/>
              </a:rPr>
              <a:t>1 класс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126A6"/>
              </a:solidFill>
            </a:endParaRPr>
          </a:p>
        </p:txBody>
      </p:sp>
      <p:pic>
        <p:nvPicPr>
          <p:cNvPr id="8" name="Picture 2" descr="D:\Мои документы\Мама\Презентации по русскому языку\Азбука от А до Я\1.Алфавит\5.У\Читаем буква У\Рисунок1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2438400"/>
            <a:ext cx="6477000" cy="3657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357188"/>
            <a:ext cx="7391400" cy="84931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mtClean="0">
                <a:solidFill>
                  <a:schemeClr val="tx1"/>
                </a:solidFill>
              </a:rPr>
              <a:t>Покажите цифрами алфавитный порядок слов.</a:t>
            </a:r>
            <a:endParaRPr lang="en-US" smtClean="0">
              <a:solidFill>
                <a:schemeClr val="tx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90600" y="1524000"/>
            <a:ext cx="6862763" cy="4157663"/>
            <a:chOff x="765" y="1077"/>
            <a:chExt cx="4323" cy="2619"/>
          </a:xfrm>
        </p:grpSpPr>
        <p:sp>
          <p:nvSpPr>
            <p:cNvPr id="64516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7" name="Oval 5"/>
            <p:cNvSpPr>
              <a:spLocks noChangeArrowheads="1"/>
            </p:cNvSpPr>
            <p:nvPr/>
          </p:nvSpPr>
          <p:spPr bwMode="gray">
            <a:xfrm rot="-1543677">
              <a:off x="2736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8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9" name="Oval 7"/>
            <p:cNvSpPr>
              <a:spLocks noChangeArrowheads="1"/>
            </p:cNvSpPr>
            <p:nvPr/>
          </p:nvSpPr>
          <p:spPr bwMode="gray">
            <a:xfrm rot="-1543677">
              <a:off x="1824" y="35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0" name="Oval 8"/>
            <p:cNvSpPr>
              <a:spLocks noChangeArrowheads="1"/>
            </p:cNvSpPr>
            <p:nvPr/>
          </p:nvSpPr>
          <p:spPr bwMode="gray">
            <a:xfrm rot="-1543677">
              <a:off x="3456" y="312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1" name="Oval 9"/>
            <p:cNvSpPr>
              <a:spLocks noChangeArrowheads="1"/>
            </p:cNvSpPr>
            <p:nvPr/>
          </p:nvSpPr>
          <p:spPr bwMode="gray">
            <a:xfrm rot="-1543677">
              <a:off x="1296" y="2592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4" name="Oval 13"/>
            <p:cNvSpPr>
              <a:spLocks noChangeArrowheads="1"/>
            </p:cNvSpPr>
            <p:nvPr/>
          </p:nvSpPr>
          <p:spPr bwMode="gray">
            <a:xfrm>
              <a:off x="1773" y="2340"/>
              <a:ext cx="2880" cy="1163"/>
            </a:xfrm>
            <a:prstGeom prst="ellipse">
              <a:avLst/>
            </a:prstGeom>
            <a:solidFill>
              <a:srgbClr val="E8D1F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165" name="Oval 14"/>
            <p:cNvSpPr>
              <a:spLocks noChangeArrowheads="1"/>
            </p:cNvSpPr>
            <p:nvPr/>
          </p:nvSpPr>
          <p:spPr bwMode="gray">
            <a:xfrm>
              <a:off x="1293" y="1077"/>
              <a:ext cx="2736" cy="1145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6166" name="Text Box 15"/>
            <p:cNvSpPr txBox="1">
              <a:spLocks noChangeArrowheads="1"/>
            </p:cNvSpPr>
            <p:nvPr/>
          </p:nvSpPr>
          <p:spPr bwMode="gray">
            <a:xfrm>
              <a:off x="1127" y="2375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1"/>
                  </a:solidFill>
                  <a:latin typeface="Verdana" pitchFamily="34" charset="0"/>
                </a:rPr>
                <a:t>Text</a:t>
              </a:r>
            </a:p>
          </p:txBody>
        </p:sp>
        <p:sp>
          <p:nvSpPr>
            <p:cNvPr id="6167" name="Text Box 16"/>
            <p:cNvSpPr txBox="1">
              <a:spLocks noChangeArrowheads="1"/>
            </p:cNvSpPr>
            <p:nvPr/>
          </p:nvSpPr>
          <p:spPr bwMode="gray">
            <a:xfrm>
              <a:off x="765" y="1440"/>
              <a:ext cx="1935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5400" b="1" dirty="0">
                <a:latin typeface="Verdana" pitchFamily="34" charset="0"/>
              </a:endParaRPr>
            </a:p>
          </p:txBody>
        </p:sp>
      </p:grpSp>
      <p:sp>
        <p:nvSpPr>
          <p:cNvPr id="6149" name="Text Box 16"/>
          <p:cNvSpPr txBox="1">
            <a:spLocks noChangeArrowheads="1"/>
          </p:cNvSpPr>
          <p:nvPr/>
        </p:nvSpPr>
        <p:spPr bwMode="gray">
          <a:xfrm>
            <a:off x="2819401" y="4000500"/>
            <a:ext cx="3886199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5400" b="1" dirty="0" smtClean="0">
                <a:latin typeface="Verdana" pitchFamily="34" charset="0"/>
              </a:rPr>
              <a:t>Воронин</a:t>
            </a:r>
            <a:endParaRPr lang="en-US" sz="5400" b="1" dirty="0">
              <a:latin typeface="Verdana" pitchFamily="34" charset="0"/>
            </a:endParaRPr>
          </a:p>
        </p:txBody>
      </p:sp>
      <p:sp>
        <p:nvSpPr>
          <p:cNvPr id="6150" name="Text Box 16"/>
          <p:cNvSpPr txBox="1">
            <a:spLocks noChangeArrowheads="1"/>
          </p:cNvSpPr>
          <p:nvPr/>
        </p:nvSpPr>
        <p:spPr bwMode="gray">
          <a:xfrm>
            <a:off x="2133600" y="1752600"/>
            <a:ext cx="350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5400" b="1" dirty="0" smtClean="0">
                <a:latin typeface="Verdana" pitchFamily="34" charset="0"/>
              </a:rPr>
              <a:t>Васин</a:t>
            </a:r>
            <a:endParaRPr lang="en-US" sz="5400" b="1" dirty="0">
              <a:latin typeface="Verdana" pitchFamily="34" charset="0"/>
            </a:endParaRPr>
          </a:p>
        </p:txBody>
      </p:sp>
      <p:pic>
        <p:nvPicPr>
          <p:cNvPr id="6151" name="Picture 24" descr="C:\Users\Администратор\AppData\Local\Microsoft\Windows\Temporary Internet Files\Content.IE5\BX0RETHU\MC9002920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142875"/>
            <a:ext cx="12906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214942" y="1571612"/>
            <a:ext cx="50006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3429000"/>
            <a:ext cx="50006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1538" y="1571612"/>
            <a:ext cx="50006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034" y="4286256"/>
            <a:ext cx="50006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259081"/>
            <a:ext cx="7391400" cy="45719"/>
          </a:xfrm>
        </p:spPr>
        <p:txBody>
          <a:bodyPr>
            <a:normAutofit fontScale="90000"/>
          </a:bodyPr>
          <a:lstStyle/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85800"/>
            <a:ext cx="9144001" cy="6172201"/>
            <a:chOff x="-45" y="1125"/>
            <a:chExt cx="5760" cy="3285"/>
          </a:xfrm>
        </p:grpSpPr>
        <p:sp>
          <p:nvSpPr>
            <p:cNvPr id="7184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8" name="Oval 11"/>
            <p:cNvSpPr>
              <a:spLocks noChangeArrowheads="1"/>
            </p:cNvSpPr>
            <p:nvPr/>
          </p:nvSpPr>
          <p:spPr bwMode="gray">
            <a:xfrm>
              <a:off x="-45" y="1170"/>
              <a:ext cx="2304" cy="928"/>
            </a:xfrm>
            <a:prstGeom prst="ellipse">
              <a:avLst/>
            </a:prstGeom>
            <a:solidFill>
              <a:srgbClr val="FDDBF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189" name="Oval 12"/>
            <p:cNvSpPr>
              <a:spLocks noChangeArrowheads="1"/>
            </p:cNvSpPr>
            <p:nvPr/>
          </p:nvSpPr>
          <p:spPr bwMode="gray">
            <a:xfrm>
              <a:off x="180" y="3315"/>
              <a:ext cx="2367" cy="1095"/>
            </a:xfrm>
            <a:prstGeom prst="ellipse">
              <a:avLst/>
            </a:pr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190" name="Oval 13"/>
            <p:cNvSpPr>
              <a:spLocks noChangeArrowheads="1"/>
            </p:cNvSpPr>
            <p:nvPr/>
          </p:nvSpPr>
          <p:spPr bwMode="gray">
            <a:xfrm>
              <a:off x="3555" y="2340"/>
              <a:ext cx="2160" cy="1163"/>
            </a:xfrm>
            <a:prstGeom prst="ellipse">
              <a:avLst/>
            </a:prstGeom>
            <a:solidFill>
              <a:srgbClr val="E8D1F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191" name="Oval 14"/>
            <p:cNvSpPr>
              <a:spLocks noChangeArrowheads="1"/>
            </p:cNvSpPr>
            <p:nvPr/>
          </p:nvSpPr>
          <p:spPr bwMode="gray">
            <a:xfrm>
              <a:off x="3651" y="1125"/>
              <a:ext cx="2064" cy="1145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7192" name="Text Box 15"/>
            <p:cNvSpPr txBox="1">
              <a:spLocks noChangeArrowheads="1"/>
            </p:cNvSpPr>
            <p:nvPr/>
          </p:nvSpPr>
          <p:spPr bwMode="gray">
            <a:xfrm>
              <a:off x="1127" y="2375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chemeClr val="bg1"/>
                  </a:solidFill>
                  <a:latin typeface="Verdana" pitchFamily="34" charset="0"/>
                </a:rPr>
                <a:t>Text</a:t>
              </a:r>
            </a:p>
          </p:txBody>
        </p:sp>
        <p:sp>
          <p:nvSpPr>
            <p:cNvPr id="7193" name="Text Box 16"/>
            <p:cNvSpPr txBox="1">
              <a:spLocks noChangeArrowheads="1"/>
            </p:cNvSpPr>
            <p:nvPr/>
          </p:nvSpPr>
          <p:spPr bwMode="gray">
            <a:xfrm>
              <a:off x="195" y="1440"/>
              <a:ext cx="1968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4400" b="1" dirty="0" smtClean="0">
                  <a:latin typeface="Verdana" pitchFamily="34" charset="0"/>
                </a:rPr>
                <a:t>Андрей</a:t>
              </a:r>
              <a:endParaRPr lang="en-US" sz="4400" b="1" dirty="0">
                <a:latin typeface="Verdana" pitchFamily="34" charset="0"/>
              </a:endParaRPr>
            </a:p>
          </p:txBody>
        </p:sp>
      </p:grpSp>
      <p:sp>
        <p:nvSpPr>
          <p:cNvPr id="7172" name="Text Box 16"/>
          <p:cNvSpPr txBox="1">
            <a:spLocks noChangeArrowheads="1"/>
          </p:cNvSpPr>
          <p:nvPr/>
        </p:nvSpPr>
        <p:spPr bwMode="gray">
          <a:xfrm>
            <a:off x="571500" y="5410200"/>
            <a:ext cx="32385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4400" b="1" dirty="0" smtClean="0">
                <a:latin typeface="Verdana" pitchFamily="34" charset="0"/>
              </a:rPr>
              <a:t>Анна</a:t>
            </a:r>
            <a:endParaRPr lang="en-US" sz="4400" b="1" dirty="0">
              <a:latin typeface="Verdana" pitchFamily="34" charset="0"/>
            </a:endParaRPr>
          </a:p>
        </p:txBody>
      </p:sp>
      <p:sp>
        <p:nvSpPr>
          <p:cNvPr id="7173" name="Text Box 16"/>
          <p:cNvSpPr txBox="1">
            <a:spLocks noChangeArrowheads="1"/>
          </p:cNvSpPr>
          <p:nvPr/>
        </p:nvSpPr>
        <p:spPr bwMode="gray">
          <a:xfrm>
            <a:off x="5410200" y="3733800"/>
            <a:ext cx="3733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4400" b="1" dirty="0" smtClean="0">
                <a:latin typeface="Verdana" pitchFamily="34" charset="0"/>
              </a:rPr>
              <a:t>Ангелина</a:t>
            </a:r>
            <a:endParaRPr lang="en-US" sz="4400" b="1" dirty="0">
              <a:latin typeface="Verdana" pitchFamily="34" charset="0"/>
            </a:endParaRPr>
          </a:p>
        </p:txBody>
      </p:sp>
      <p:sp>
        <p:nvSpPr>
          <p:cNvPr id="7174" name="Text Box 16"/>
          <p:cNvSpPr txBox="1">
            <a:spLocks noChangeArrowheads="1"/>
          </p:cNvSpPr>
          <p:nvPr/>
        </p:nvSpPr>
        <p:spPr bwMode="gray">
          <a:xfrm>
            <a:off x="5562600" y="1447801"/>
            <a:ext cx="3581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4400" b="1" dirty="0" smtClean="0">
                <a:latin typeface="Verdana" pitchFamily="34" charset="0"/>
              </a:rPr>
              <a:t>Анастасия</a:t>
            </a:r>
            <a:endParaRPr lang="en-US" sz="4400" b="1" dirty="0">
              <a:latin typeface="Verdana" pitchFamily="34" charset="0"/>
            </a:endParaRPr>
          </a:p>
        </p:txBody>
      </p:sp>
      <p:pic>
        <p:nvPicPr>
          <p:cNvPr id="7175" name="Picture 24" descr="C:\Users\Администратор\AppData\Local\Microsoft\Windows\Temporary Internet Files\Content.IE5\BX0RETHU\MC9002920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142875"/>
            <a:ext cx="12906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934200" y="838200"/>
            <a:ext cx="609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86600" y="3429000"/>
            <a:ext cx="381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1538" y="1571612"/>
            <a:ext cx="50006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034" y="4286256"/>
            <a:ext cx="50006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685800"/>
            <a:ext cx="533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3000" y="4876800"/>
            <a:ext cx="533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</p:txBody>
      </p:sp>
      <p:sp>
        <p:nvSpPr>
          <p:cNvPr id="31" name="Овал 30"/>
          <p:cNvSpPr/>
          <p:nvPr/>
        </p:nvSpPr>
        <p:spPr>
          <a:xfrm>
            <a:off x="0" y="2667000"/>
            <a:ext cx="4343400" cy="1600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Verdana" pitchFamily="34" charset="0"/>
              </a:rPr>
              <a:t>Арсений</a:t>
            </a:r>
            <a:endParaRPr lang="ru-RU" sz="4400" b="1" dirty="0">
              <a:latin typeface="Verdana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953000" y="5334000"/>
            <a:ext cx="32004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Verdana" pitchFamily="34" charset="0"/>
              </a:rPr>
              <a:t>Антон</a:t>
            </a:r>
            <a:endParaRPr lang="ru-RU" sz="44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81600" y="5105400"/>
            <a:ext cx="533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400" y="2667000"/>
            <a:ext cx="533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657600" y="2286000"/>
            <a:ext cx="3352800" cy="1219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Verdana" pitchFamily="34" charset="0"/>
              </a:rPr>
              <a:t>Артём</a:t>
            </a:r>
            <a:endParaRPr lang="ru-RU" sz="4400" b="1" dirty="0">
              <a:latin typeface="Verdana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67200" y="1752600"/>
            <a:ext cx="53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/>
      <p:bldP spid="26" grpId="0"/>
      <p:bldP spid="27" grpId="1"/>
      <p:bldP spid="2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14313" y="215900"/>
            <a:ext cx="8631237" cy="6356350"/>
            <a:chOff x="2208" y="1072"/>
            <a:chExt cx="1363" cy="2218"/>
          </a:xfrm>
        </p:grpSpPr>
        <p:sp>
          <p:nvSpPr>
            <p:cNvPr id="16388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89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D8F8D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0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solidFill>
              <a:srgbClr val="D8F8D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1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solidFill>
              <a:srgbClr val="D8F8D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2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6393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6394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6395" name="Oval 26"/>
            <p:cNvSpPr>
              <a:spLocks noChangeArrowheads="1"/>
            </p:cNvSpPr>
            <p:nvPr/>
          </p:nvSpPr>
          <p:spPr bwMode="gray">
            <a:xfrm>
              <a:off x="2690" y="1072"/>
              <a:ext cx="364" cy="59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6396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6397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9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Если первые буквы одинаковы, то слова располагаются по второй. Если и она одинаковая, то по третьей.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387" name="Picture 2" descr="C:\Users\Администратор\AppData\Local\Microsoft\Windows\Temporary Internet Files\Content.IE5\8F491969\MP90043049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500063"/>
            <a:ext cx="13573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642938"/>
            <a:ext cx="73914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chemeClr val="tx1"/>
                </a:solidFill>
              </a:rPr>
              <a:t>Групповая работа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285875"/>
            <a:ext cx="9144000" cy="5572125"/>
            <a:chOff x="720" y="1296"/>
            <a:chExt cx="1363" cy="1994"/>
          </a:xfrm>
        </p:grpSpPr>
        <p:sp>
          <p:nvSpPr>
            <p:cNvPr id="62468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69" name="AutoShape 5"/>
            <p:cNvSpPr>
              <a:spLocks noChangeArrowheads="1"/>
            </p:cNvSpPr>
            <p:nvPr/>
          </p:nvSpPr>
          <p:spPr bwMode="gray">
            <a:xfrm>
              <a:off x="741" y="1424"/>
              <a:ext cx="1322" cy="176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75" name="Oval 11"/>
            <p:cNvSpPr>
              <a:spLocks noChangeArrowheads="1"/>
            </p:cNvSpPr>
            <p:nvPr/>
          </p:nvSpPr>
          <p:spPr bwMode="gray">
            <a:xfrm>
              <a:off x="1189" y="1296"/>
              <a:ext cx="405" cy="43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4000" b="1" dirty="0"/>
                <a:t>1</a:t>
              </a:r>
            </a:p>
          </p:txBody>
        </p:sp>
        <p:sp>
          <p:nvSpPr>
            <p:cNvPr id="62481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38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ru-RU" sz="3200" dirty="0">
                  <a:solidFill>
                    <a:srgbClr val="000000"/>
                  </a:solidFill>
                  <a:latin typeface="Verdana" pitchFamily="34" charset="0"/>
                </a:rPr>
                <a:t>Расположить в порядке алфавита </a:t>
              </a:r>
              <a:r>
                <a:rPr lang="ru-RU" sz="3200" dirty="0" smtClean="0">
                  <a:solidFill>
                    <a:srgbClr val="000000"/>
                  </a:solidFill>
                  <a:latin typeface="Verdana" pitchFamily="34" charset="0"/>
                </a:rPr>
                <a:t>фамилии </a:t>
              </a:r>
              <a:r>
                <a:rPr lang="ru-RU" sz="3200" dirty="0">
                  <a:solidFill>
                    <a:srgbClr val="000000"/>
                  </a:solidFill>
                  <a:latin typeface="Verdana" pitchFamily="34" charset="0"/>
                </a:rPr>
                <a:t>детей своей группы</a:t>
              </a:r>
              <a:r>
                <a:rPr lang="ru-RU" sz="1400" dirty="0">
                  <a:solidFill>
                    <a:srgbClr val="000000"/>
                  </a:solidFill>
                  <a:latin typeface="Verdana" pitchFamily="34" charset="0"/>
                </a:rPr>
                <a:t>.</a:t>
              </a:r>
              <a:endParaRPr lang="en-US" dirty="0"/>
            </a:p>
          </p:txBody>
        </p:sp>
        <p:sp>
          <p:nvSpPr>
            <p:cNvPr id="36" name="Oval 11"/>
            <p:cNvSpPr>
              <a:spLocks noChangeArrowheads="1"/>
            </p:cNvSpPr>
            <p:nvPr/>
          </p:nvSpPr>
          <p:spPr bwMode="gray">
            <a:xfrm>
              <a:off x="1199" y="1296"/>
              <a:ext cx="405" cy="43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4000" b="1" dirty="0"/>
                <a:t>1</a:t>
              </a:r>
            </a:p>
          </p:txBody>
        </p:sp>
      </p:grpSp>
      <p:pic>
        <p:nvPicPr>
          <p:cNvPr id="9220" name="Picture 3" descr="C:\Users\Администратор\AppData\Local\Microsoft\Windows\Temporary Internet Files\Content.IE5\IUWCV38M\MP9004386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5163" y="0"/>
            <a:ext cx="21288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Oval 11"/>
          <p:cNvSpPr>
            <a:spLocks noChangeArrowheads="1"/>
          </p:cNvSpPr>
          <p:nvPr/>
        </p:nvSpPr>
        <p:spPr bwMode="gray">
          <a:xfrm>
            <a:off x="285750" y="4143375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222" name="Oval 16"/>
          <p:cNvSpPr>
            <a:spLocks noChangeArrowheads="1"/>
          </p:cNvSpPr>
          <p:nvPr/>
        </p:nvSpPr>
        <p:spPr bwMode="gray">
          <a:xfrm>
            <a:off x="500063" y="4357688"/>
            <a:ext cx="1636712" cy="1636712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223" name="Oval 17"/>
          <p:cNvSpPr>
            <a:spLocks noChangeArrowheads="1"/>
          </p:cNvSpPr>
          <p:nvPr/>
        </p:nvSpPr>
        <p:spPr bwMode="gray">
          <a:xfrm>
            <a:off x="520700" y="4367213"/>
            <a:ext cx="1597025" cy="1595437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224" name="Oval 18"/>
          <p:cNvSpPr>
            <a:spLocks noChangeArrowheads="1"/>
          </p:cNvSpPr>
          <p:nvPr/>
        </p:nvSpPr>
        <p:spPr bwMode="gray">
          <a:xfrm>
            <a:off x="538163" y="4383088"/>
            <a:ext cx="1519237" cy="1490662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225" name="Oval 19"/>
          <p:cNvSpPr>
            <a:spLocks noChangeArrowheads="1"/>
          </p:cNvSpPr>
          <p:nvPr/>
        </p:nvSpPr>
        <p:spPr bwMode="gray">
          <a:xfrm>
            <a:off x="627063" y="4424363"/>
            <a:ext cx="1350962" cy="12112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55" name="Oval 11"/>
          <p:cNvSpPr>
            <a:spLocks noChangeArrowheads="1"/>
          </p:cNvSpPr>
          <p:nvPr/>
        </p:nvSpPr>
        <p:spPr bwMode="gray">
          <a:xfrm>
            <a:off x="2500313" y="4143375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6" name="Oval 11"/>
          <p:cNvSpPr>
            <a:spLocks noChangeArrowheads="1"/>
          </p:cNvSpPr>
          <p:nvPr/>
        </p:nvSpPr>
        <p:spPr bwMode="gray">
          <a:xfrm>
            <a:off x="4643438" y="4143375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7" name="Oval 11"/>
          <p:cNvSpPr>
            <a:spLocks noChangeArrowheads="1"/>
          </p:cNvSpPr>
          <p:nvPr/>
        </p:nvSpPr>
        <p:spPr bwMode="gray">
          <a:xfrm>
            <a:off x="6786563" y="4143375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786063" y="4357688"/>
            <a:ext cx="1636712" cy="1636712"/>
            <a:chOff x="4166" y="1706"/>
            <a:chExt cx="1252" cy="1252"/>
          </a:xfrm>
        </p:grpSpPr>
        <p:sp>
          <p:nvSpPr>
            <p:cNvPr id="9244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245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246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247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929188" y="4429125"/>
            <a:ext cx="1636712" cy="1636713"/>
            <a:chOff x="4166" y="1706"/>
            <a:chExt cx="1252" cy="1252"/>
          </a:xfrm>
        </p:grpSpPr>
        <p:sp>
          <p:nvSpPr>
            <p:cNvPr id="9240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241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242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243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072313" y="4429125"/>
            <a:ext cx="1636712" cy="1636713"/>
            <a:chOff x="4166" y="1706"/>
            <a:chExt cx="1252" cy="1252"/>
          </a:xfrm>
        </p:grpSpPr>
        <p:sp>
          <p:nvSpPr>
            <p:cNvPr id="9236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237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238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239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3" name="Text Box 38"/>
          <p:cNvSpPr txBox="1">
            <a:spLocks noChangeArrowheads="1"/>
          </p:cNvSpPr>
          <p:nvPr/>
        </p:nvSpPr>
        <p:spPr bwMode="gray">
          <a:xfrm>
            <a:off x="390943" y="4857750"/>
            <a:ext cx="187718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</a:rPr>
              <a:t>Коновалов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4" name="Text Box 38"/>
          <p:cNvSpPr txBox="1">
            <a:spLocks noChangeArrowheads="1"/>
          </p:cNvSpPr>
          <p:nvPr/>
        </p:nvSpPr>
        <p:spPr bwMode="gray">
          <a:xfrm>
            <a:off x="2286000" y="4857751"/>
            <a:ext cx="2667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</a:rPr>
              <a:t>Ленинградская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5" name="Text Box 38"/>
          <p:cNvSpPr txBox="1">
            <a:spLocks noChangeArrowheads="1"/>
          </p:cNvSpPr>
          <p:nvPr/>
        </p:nvSpPr>
        <p:spPr bwMode="gray">
          <a:xfrm>
            <a:off x="4808923" y="4857750"/>
            <a:ext cx="185820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err="1" smtClean="0">
                <a:solidFill>
                  <a:srgbClr val="000000"/>
                </a:solidFill>
              </a:rPr>
              <a:t>Ованесова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6" name="Text Box 38"/>
          <p:cNvSpPr txBox="1">
            <a:spLocks noChangeArrowheads="1"/>
          </p:cNvSpPr>
          <p:nvPr/>
        </p:nvSpPr>
        <p:spPr bwMode="gray">
          <a:xfrm>
            <a:off x="7267742" y="4929188"/>
            <a:ext cx="134427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</a:rPr>
              <a:t>Оленев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5" grpId="0" animBg="1"/>
      <p:bldP spid="56" grpId="0" animBg="1"/>
      <p:bldP spid="57" grpId="0" animBg="1"/>
      <p:bldP spid="73" grpId="0"/>
      <p:bldP spid="74" grpId="0"/>
      <p:bldP spid="75" grpId="0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642938"/>
            <a:ext cx="73914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Групповая работа</a:t>
            </a:r>
            <a:endParaRPr lang="en-US" sz="2400" smtClean="0">
              <a:solidFill>
                <a:schemeClr val="tx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285875"/>
            <a:ext cx="9144000" cy="5572125"/>
            <a:chOff x="720" y="1296"/>
            <a:chExt cx="1363" cy="1994"/>
          </a:xfrm>
        </p:grpSpPr>
        <p:sp>
          <p:nvSpPr>
            <p:cNvPr id="62468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69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75" name="Oval 11"/>
            <p:cNvSpPr>
              <a:spLocks noChangeArrowheads="1"/>
            </p:cNvSpPr>
            <p:nvPr/>
          </p:nvSpPr>
          <p:spPr bwMode="gray">
            <a:xfrm>
              <a:off x="1189" y="1296"/>
              <a:ext cx="405" cy="356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4000" b="1" dirty="0"/>
                <a:t>2</a:t>
              </a:r>
            </a:p>
          </p:txBody>
        </p:sp>
        <p:sp>
          <p:nvSpPr>
            <p:cNvPr id="62481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38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ru-RU" sz="3200" dirty="0">
                  <a:solidFill>
                    <a:srgbClr val="000000"/>
                  </a:solidFill>
                  <a:latin typeface="Verdana" pitchFamily="34" charset="0"/>
                </a:rPr>
                <a:t>Расположить в порядке алфавита </a:t>
              </a:r>
              <a:r>
                <a:rPr lang="ru-RU" sz="3200" dirty="0" smtClean="0">
                  <a:solidFill>
                    <a:srgbClr val="000000"/>
                  </a:solidFill>
                  <a:latin typeface="Verdana" pitchFamily="34" charset="0"/>
                </a:rPr>
                <a:t>имена </a:t>
              </a:r>
              <a:r>
                <a:rPr lang="ru-RU" sz="3200" dirty="0">
                  <a:solidFill>
                    <a:srgbClr val="000000"/>
                  </a:solidFill>
                  <a:latin typeface="Verdana" pitchFamily="34" charset="0"/>
                </a:rPr>
                <a:t>детей своей группы</a:t>
              </a:r>
              <a:r>
                <a:rPr lang="ru-RU" sz="1400" dirty="0">
                  <a:solidFill>
                    <a:srgbClr val="000000"/>
                  </a:solidFill>
                  <a:latin typeface="Verdana" pitchFamily="34" charset="0"/>
                </a:rPr>
                <a:t>.</a:t>
              </a:r>
              <a:endParaRPr lang="en-US" dirty="0"/>
            </a:p>
          </p:txBody>
        </p:sp>
      </p:grpSp>
      <p:pic>
        <p:nvPicPr>
          <p:cNvPr id="10244" name="Picture 3" descr="C:\Users\Администратор\AppData\Local\Microsoft\Windows\Temporary Internet Files\Content.IE5\IUWCV38M\MP9004386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5163" y="0"/>
            <a:ext cx="21288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Oval 11"/>
          <p:cNvSpPr>
            <a:spLocks noChangeArrowheads="1"/>
          </p:cNvSpPr>
          <p:nvPr/>
        </p:nvSpPr>
        <p:spPr bwMode="gray">
          <a:xfrm>
            <a:off x="285750" y="4143375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246" name="Oval 16"/>
          <p:cNvSpPr>
            <a:spLocks noChangeArrowheads="1"/>
          </p:cNvSpPr>
          <p:nvPr/>
        </p:nvSpPr>
        <p:spPr bwMode="gray">
          <a:xfrm>
            <a:off x="500063" y="4357688"/>
            <a:ext cx="1636712" cy="1636712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247" name="Oval 17"/>
          <p:cNvSpPr>
            <a:spLocks noChangeArrowheads="1"/>
          </p:cNvSpPr>
          <p:nvPr/>
        </p:nvSpPr>
        <p:spPr bwMode="gray">
          <a:xfrm>
            <a:off x="520700" y="4367213"/>
            <a:ext cx="1597025" cy="1595437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248" name="Oval 18"/>
          <p:cNvSpPr>
            <a:spLocks noChangeArrowheads="1"/>
          </p:cNvSpPr>
          <p:nvPr/>
        </p:nvSpPr>
        <p:spPr bwMode="gray">
          <a:xfrm>
            <a:off x="538163" y="4383088"/>
            <a:ext cx="1519237" cy="1490662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249" name="Oval 19"/>
          <p:cNvSpPr>
            <a:spLocks noChangeArrowheads="1"/>
          </p:cNvSpPr>
          <p:nvPr/>
        </p:nvSpPr>
        <p:spPr bwMode="gray">
          <a:xfrm>
            <a:off x="627063" y="4424363"/>
            <a:ext cx="1350962" cy="12112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55" name="Oval 11"/>
          <p:cNvSpPr>
            <a:spLocks noChangeArrowheads="1"/>
          </p:cNvSpPr>
          <p:nvPr/>
        </p:nvSpPr>
        <p:spPr bwMode="gray">
          <a:xfrm>
            <a:off x="2500313" y="4143375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6" name="Oval 11"/>
          <p:cNvSpPr>
            <a:spLocks noChangeArrowheads="1"/>
          </p:cNvSpPr>
          <p:nvPr/>
        </p:nvSpPr>
        <p:spPr bwMode="gray">
          <a:xfrm>
            <a:off x="4643438" y="4143375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7" name="Oval 11"/>
          <p:cNvSpPr>
            <a:spLocks noChangeArrowheads="1"/>
          </p:cNvSpPr>
          <p:nvPr/>
        </p:nvSpPr>
        <p:spPr bwMode="gray">
          <a:xfrm>
            <a:off x="6786563" y="4143375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786063" y="4357688"/>
            <a:ext cx="1636712" cy="1636712"/>
            <a:chOff x="4166" y="1706"/>
            <a:chExt cx="1252" cy="1252"/>
          </a:xfrm>
        </p:grpSpPr>
        <p:sp>
          <p:nvSpPr>
            <p:cNvPr id="10268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9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70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71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929188" y="4429125"/>
            <a:ext cx="1636712" cy="1636713"/>
            <a:chOff x="4166" y="1706"/>
            <a:chExt cx="1252" cy="1252"/>
          </a:xfrm>
        </p:grpSpPr>
        <p:sp>
          <p:nvSpPr>
            <p:cNvPr id="10264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5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6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7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072313" y="4429125"/>
            <a:ext cx="1636712" cy="1636713"/>
            <a:chOff x="4166" y="1706"/>
            <a:chExt cx="1252" cy="1252"/>
          </a:xfrm>
        </p:grpSpPr>
        <p:sp>
          <p:nvSpPr>
            <p:cNvPr id="10260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1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2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3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3" name="Text Box 38"/>
          <p:cNvSpPr txBox="1">
            <a:spLocks noChangeArrowheads="1"/>
          </p:cNvSpPr>
          <p:nvPr/>
        </p:nvSpPr>
        <p:spPr bwMode="gray">
          <a:xfrm>
            <a:off x="709924" y="4857750"/>
            <a:ext cx="138050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</a:rPr>
              <a:t>Андрей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4" name="Text Box 38"/>
          <p:cNvSpPr txBox="1">
            <a:spLocks noChangeArrowheads="1"/>
          </p:cNvSpPr>
          <p:nvPr/>
        </p:nvSpPr>
        <p:spPr bwMode="gray">
          <a:xfrm>
            <a:off x="2714625" y="4857750"/>
            <a:ext cx="18573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</a:rPr>
              <a:t>Ксения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5" name="Text Box 38"/>
          <p:cNvSpPr txBox="1">
            <a:spLocks noChangeArrowheads="1"/>
          </p:cNvSpPr>
          <p:nvPr/>
        </p:nvSpPr>
        <p:spPr bwMode="gray">
          <a:xfrm>
            <a:off x="5084253" y="4929188"/>
            <a:ext cx="135992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</a:rPr>
              <a:t>Полина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6" name="Text Box 38"/>
          <p:cNvSpPr txBox="1">
            <a:spLocks noChangeArrowheads="1"/>
          </p:cNvSpPr>
          <p:nvPr/>
        </p:nvSpPr>
        <p:spPr bwMode="gray">
          <a:xfrm>
            <a:off x="7080325" y="4929188"/>
            <a:ext cx="175086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</a:rPr>
              <a:t>Ростислав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5" grpId="0" animBg="1"/>
      <p:bldP spid="56" grpId="0" animBg="1"/>
      <p:bldP spid="57" grpId="0" animBg="1"/>
      <p:bldP spid="73" grpId="0"/>
      <p:bldP spid="74" grpId="0"/>
      <p:bldP spid="75" grpId="0"/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642938"/>
            <a:ext cx="73914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Групповая работа</a:t>
            </a:r>
            <a:endParaRPr lang="en-US" sz="2400" smtClean="0">
              <a:solidFill>
                <a:schemeClr val="tx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285875"/>
            <a:ext cx="9144000" cy="5572125"/>
            <a:chOff x="720" y="1296"/>
            <a:chExt cx="1363" cy="1994"/>
          </a:xfrm>
        </p:grpSpPr>
        <p:sp>
          <p:nvSpPr>
            <p:cNvPr id="62468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69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75" name="Oval 11"/>
            <p:cNvSpPr>
              <a:spLocks noChangeArrowheads="1"/>
            </p:cNvSpPr>
            <p:nvPr/>
          </p:nvSpPr>
          <p:spPr bwMode="gray">
            <a:xfrm>
              <a:off x="1189" y="1296"/>
              <a:ext cx="405" cy="356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4000" b="1" dirty="0" smtClean="0"/>
                <a:t>3</a:t>
              </a:r>
              <a:endParaRPr lang="ru-RU" sz="4000" b="1" dirty="0"/>
            </a:p>
          </p:txBody>
        </p:sp>
        <p:sp>
          <p:nvSpPr>
            <p:cNvPr id="62481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38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ru-RU" sz="3200" dirty="0">
                  <a:solidFill>
                    <a:srgbClr val="000000"/>
                  </a:solidFill>
                  <a:latin typeface="Verdana" pitchFamily="34" charset="0"/>
                </a:rPr>
                <a:t>Расположить в порядке алфавита </a:t>
              </a:r>
              <a:r>
                <a:rPr lang="ru-RU" sz="3200" dirty="0" smtClean="0">
                  <a:solidFill>
                    <a:srgbClr val="000000"/>
                  </a:solidFill>
                  <a:latin typeface="Verdana" pitchFamily="34" charset="0"/>
                </a:rPr>
                <a:t>названия улиц</a:t>
              </a:r>
              <a:r>
                <a:rPr lang="ru-RU" sz="1400" dirty="0" smtClean="0">
                  <a:solidFill>
                    <a:srgbClr val="000000"/>
                  </a:solidFill>
                  <a:latin typeface="Verdana" pitchFamily="34" charset="0"/>
                </a:rPr>
                <a:t>.</a:t>
              </a:r>
              <a:endParaRPr lang="en-US" dirty="0"/>
            </a:p>
          </p:txBody>
        </p:sp>
      </p:grpSp>
      <p:pic>
        <p:nvPicPr>
          <p:cNvPr id="10244" name="Picture 3" descr="C:\Users\Администратор\AppData\Local\Microsoft\Windows\Temporary Internet Files\Content.IE5\IUWCV38M\MP9004386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5163" y="0"/>
            <a:ext cx="21288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Oval 11"/>
          <p:cNvSpPr>
            <a:spLocks noChangeArrowheads="1"/>
          </p:cNvSpPr>
          <p:nvPr/>
        </p:nvSpPr>
        <p:spPr bwMode="gray">
          <a:xfrm>
            <a:off x="285750" y="4143375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246" name="Oval 16"/>
          <p:cNvSpPr>
            <a:spLocks noChangeArrowheads="1"/>
          </p:cNvSpPr>
          <p:nvPr/>
        </p:nvSpPr>
        <p:spPr bwMode="gray">
          <a:xfrm>
            <a:off x="500063" y="4357688"/>
            <a:ext cx="1636712" cy="1636712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247" name="Oval 17"/>
          <p:cNvSpPr>
            <a:spLocks noChangeArrowheads="1"/>
          </p:cNvSpPr>
          <p:nvPr/>
        </p:nvSpPr>
        <p:spPr bwMode="gray">
          <a:xfrm>
            <a:off x="520700" y="4367213"/>
            <a:ext cx="1597025" cy="1595437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248" name="Oval 18"/>
          <p:cNvSpPr>
            <a:spLocks noChangeArrowheads="1"/>
          </p:cNvSpPr>
          <p:nvPr/>
        </p:nvSpPr>
        <p:spPr bwMode="gray">
          <a:xfrm>
            <a:off x="538163" y="4383088"/>
            <a:ext cx="1519237" cy="1490662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249" name="Oval 19"/>
          <p:cNvSpPr>
            <a:spLocks noChangeArrowheads="1"/>
          </p:cNvSpPr>
          <p:nvPr/>
        </p:nvSpPr>
        <p:spPr bwMode="gray">
          <a:xfrm>
            <a:off x="627063" y="4424363"/>
            <a:ext cx="1350962" cy="12112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55" name="Oval 11"/>
          <p:cNvSpPr>
            <a:spLocks noChangeArrowheads="1"/>
          </p:cNvSpPr>
          <p:nvPr/>
        </p:nvSpPr>
        <p:spPr bwMode="gray">
          <a:xfrm>
            <a:off x="2500313" y="4143375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6" name="Oval 11"/>
          <p:cNvSpPr>
            <a:spLocks noChangeArrowheads="1"/>
          </p:cNvSpPr>
          <p:nvPr/>
        </p:nvSpPr>
        <p:spPr bwMode="gray">
          <a:xfrm>
            <a:off x="4643438" y="4143375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7" name="Oval 11"/>
          <p:cNvSpPr>
            <a:spLocks noChangeArrowheads="1"/>
          </p:cNvSpPr>
          <p:nvPr/>
        </p:nvSpPr>
        <p:spPr bwMode="gray">
          <a:xfrm>
            <a:off x="6786563" y="4143375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786063" y="4357688"/>
            <a:ext cx="1636712" cy="1636712"/>
            <a:chOff x="4166" y="1706"/>
            <a:chExt cx="1252" cy="1252"/>
          </a:xfrm>
        </p:grpSpPr>
        <p:sp>
          <p:nvSpPr>
            <p:cNvPr id="10268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9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70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71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929188" y="4429125"/>
            <a:ext cx="1636712" cy="1636713"/>
            <a:chOff x="4166" y="1706"/>
            <a:chExt cx="1252" cy="1252"/>
          </a:xfrm>
        </p:grpSpPr>
        <p:sp>
          <p:nvSpPr>
            <p:cNvPr id="10264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5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6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7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072313" y="4429125"/>
            <a:ext cx="1636712" cy="1636713"/>
            <a:chOff x="4166" y="1706"/>
            <a:chExt cx="1252" cy="1252"/>
          </a:xfrm>
        </p:grpSpPr>
        <p:sp>
          <p:nvSpPr>
            <p:cNvPr id="10260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1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2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3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3" name="Text Box 38"/>
          <p:cNvSpPr txBox="1">
            <a:spLocks noChangeArrowheads="1"/>
          </p:cNvSpPr>
          <p:nvPr/>
        </p:nvSpPr>
        <p:spPr bwMode="gray">
          <a:xfrm>
            <a:off x="531192" y="4857750"/>
            <a:ext cx="173797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</a:rPr>
              <a:t>Данилова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4" name="Text Box 38"/>
          <p:cNvSpPr txBox="1">
            <a:spLocks noChangeArrowheads="1"/>
          </p:cNvSpPr>
          <p:nvPr/>
        </p:nvSpPr>
        <p:spPr bwMode="gray">
          <a:xfrm>
            <a:off x="2714625" y="4857750"/>
            <a:ext cx="18573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</a:rPr>
              <a:t>Новая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5" name="Text Box 38"/>
          <p:cNvSpPr txBox="1">
            <a:spLocks noChangeArrowheads="1"/>
          </p:cNvSpPr>
          <p:nvPr/>
        </p:nvSpPr>
        <p:spPr bwMode="gray">
          <a:xfrm>
            <a:off x="5203357" y="4929188"/>
            <a:ext cx="112171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err="1" smtClean="0">
                <a:solidFill>
                  <a:srgbClr val="000000"/>
                </a:solidFill>
              </a:rPr>
              <a:t>Питео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6" name="Text Box 38"/>
          <p:cNvSpPr txBox="1">
            <a:spLocks noChangeArrowheads="1"/>
          </p:cNvSpPr>
          <p:nvPr/>
        </p:nvSpPr>
        <p:spPr bwMode="gray">
          <a:xfrm>
            <a:off x="7173333" y="4929188"/>
            <a:ext cx="15648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</a:rPr>
              <a:t>Пронина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5" grpId="0" animBg="1"/>
      <p:bldP spid="56" grpId="0" animBg="1"/>
      <p:bldP spid="57" grpId="0" animBg="1"/>
      <p:bldP spid="73" grpId="0"/>
      <p:bldP spid="74" grpId="0"/>
      <p:bldP spid="75" grpId="0"/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642938"/>
            <a:ext cx="73914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Групповая работа</a:t>
            </a:r>
            <a:endParaRPr lang="en-US" sz="2400" smtClean="0">
              <a:solidFill>
                <a:schemeClr val="tx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285875"/>
            <a:ext cx="9144000" cy="5572125"/>
            <a:chOff x="720" y="1296"/>
            <a:chExt cx="1363" cy="1994"/>
          </a:xfrm>
        </p:grpSpPr>
        <p:sp>
          <p:nvSpPr>
            <p:cNvPr id="62468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69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75" name="Oval 11"/>
            <p:cNvSpPr>
              <a:spLocks noChangeArrowheads="1"/>
            </p:cNvSpPr>
            <p:nvPr/>
          </p:nvSpPr>
          <p:spPr bwMode="gray">
            <a:xfrm>
              <a:off x="1189" y="1296"/>
              <a:ext cx="405" cy="356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4000" b="1" dirty="0" smtClean="0"/>
                <a:t>4</a:t>
              </a:r>
              <a:endParaRPr lang="ru-RU" sz="4000" b="1" dirty="0"/>
            </a:p>
          </p:txBody>
        </p:sp>
        <p:sp>
          <p:nvSpPr>
            <p:cNvPr id="62481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38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ru-RU" sz="3200" dirty="0" smtClean="0">
                  <a:solidFill>
                    <a:srgbClr val="000000"/>
                  </a:solidFill>
                  <a:latin typeface="Verdana" pitchFamily="34" charset="0"/>
                </a:rPr>
                <a:t>Расположить в порядке алфавита фамилии писателей этих книг.</a:t>
              </a:r>
              <a:endParaRPr lang="en-US" dirty="0"/>
            </a:p>
          </p:txBody>
        </p:sp>
      </p:grpSp>
      <p:pic>
        <p:nvPicPr>
          <p:cNvPr id="11268" name="Picture 3" descr="C:\Users\Администратор\AppData\Local\Microsoft\Windows\Temporary Internet Files\Content.IE5\IUWCV38M\MP9004386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5163" y="0"/>
            <a:ext cx="21288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2" descr="C:\Users\Администратор\Desktop\м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810000"/>
            <a:ext cx="22145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 descr="C:\Users\Администратор\Desktop\00047343_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733800"/>
            <a:ext cx="2143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 descr="C:\Users\Администратор\Desktop\1232045535_stikhi-detjam-barto_354x4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733800"/>
            <a:ext cx="22145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\Мои документы\Мои рисунки\ViewImage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1837" y="3810000"/>
            <a:ext cx="2062163" cy="276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642938"/>
            <a:ext cx="73914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Групповая работа</a:t>
            </a:r>
            <a:endParaRPr lang="en-US" sz="2400" smtClean="0">
              <a:solidFill>
                <a:schemeClr val="tx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285875"/>
            <a:ext cx="9144000" cy="5572125"/>
            <a:chOff x="720" y="1296"/>
            <a:chExt cx="1363" cy="1994"/>
          </a:xfrm>
        </p:grpSpPr>
        <p:sp>
          <p:nvSpPr>
            <p:cNvPr id="62468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69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75" name="Oval 11"/>
            <p:cNvSpPr>
              <a:spLocks noChangeArrowheads="1"/>
            </p:cNvSpPr>
            <p:nvPr/>
          </p:nvSpPr>
          <p:spPr bwMode="gray">
            <a:xfrm>
              <a:off x="1189" y="1296"/>
              <a:ext cx="405" cy="356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4000" b="1" dirty="0" smtClean="0"/>
                <a:t>5</a:t>
              </a:r>
              <a:endParaRPr lang="ru-RU" sz="4000" b="1" dirty="0"/>
            </a:p>
          </p:txBody>
        </p:sp>
        <p:sp>
          <p:nvSpPr>
            <p:cNvPr id="62481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38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ru-RU" sz="3200" dirty="0">
                  <a:solidFill>
                    <a:srgbClr val="000000"/>
                  </a:solidFill>
                  <a:latin typeface="Verdana" pitchFamily="34" charset="0"/>
                </a:rPr>
                <a:t>Расположить в порядке алфавита </a:t>
              </a:r>
              <a:r>
                <a:rPr lang="ru-RU" sz="3200" dirty="0" smtClean="0">
                  <a:solidFill>
                    <a:srgbClr val="000000"/>
                  </a:solidFill>
                  <a:latin typeface="Verdana" pitchFamily="34" charset="0"/>
                </a:rPr>
                <a:t>учреждения города</a:t>
              </a:r>
              <a:r>
                <a:rPr lang="ru-RU" sz="1400" dirty="0" smtClean="0">
                  <a:solidFill>
                    <a:srgbClr val="000000"/>
                  </a:solidFill>
                  <a:latin typeface="Verdana" pitchFamily="34" charset="0"/>
                </a:rPr>
                <a:t>.</a:t>
              </a:r>
              <a:endParaRPr lang="en-US" dirty="0"/>
            </a:p>
          </p:txBody>
        </p:sp>
      </p:grpSp>
      <p:pic>
        <p:nvPicPr>
          <p:cNvPr id="10244" name="Picture 3" descr="C:\Users\Администратор\AppData\Local\Microsoft\Windows\Temporary Internet Files\Content.IE5\IUWCV38M\MP9004386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5163" y="0"/>
            <a:ext cx="21288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Oval 11"/>
          <p:cNvSpPr>
            <a:spLocks noChangeArrowheads="1"/>
          </p:cNvSpPr>
          <p:nvPr/>
        </p:nvSpPr>
        <p:spPr bwMode="gray">
          <a:xfrm>
            <a:off x="285750" y="4143375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246" name="Oval 16"/>
          <p:cNvSpPr>
            <a:spLocks noChangeArrowheads="1"/>
          </p:cNvSpPr>
          <p:nvPr/>
        </p:nvSpPr>
        <p:spPr bwMode="gray">
          <a:xfrm>
            <a:off x="500063" y="4357688"/>
            <a:ext cx="1636712" cy="1636712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247" name="Oval 17"/>
          <p:cNvSpPr>
            <a:spLocks noChangeArrowheads="1"/>
          </p:cNvSpPr>
          <p:nvPr/>
        </p:nvSpPr>
        <p:spPr bwMode="gray">
          <a:xfrm>
            <a:off x="520700" y="4367213"/>
            <a:ext cx="1597025" cy="1595437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248" name="Oval 18"/>
          <p:cNvSpPr>
            <a:spLocks noChangeArrowheads="1"/>
          </p:cNvSpPr>
          <p:nvPr/>
        </p:nvSpPr>
        <p:spPr bwMode="gray">
          <a:xfrm>
            <a:off x="538163" y="4383088"/>
            <a:ext cx="1519237" cy="1490662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249" name="Oval 19"/>
          <p:cNvSpPr>
            <a:spLocks noChangeArrowheads="1"/>
          </p:cNvSpPr>
          <p:nvPr/>
        </p:nvSpPr>
        <p:spPr bwMode="gray">
          <a:xfrm>
            <a:off x="627063" y="4424363"/>
            <a:ext cx="1350962" cy="12112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55" name="Oval 11"/>
          <p:cNvSpPr>
            <a:spLocks noChangeArrowheads="1"/>
          </p:cNvSpPr>
          <p:nvPr/>
        </p:nvSpPr>
        <p:spPr bwMode="gray">
          <a:xfrm>
            <a:off x="2500313" y="4143375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6" name="Oval 11"/>
          <p:cNvSpPr>
            <a:spLocks noChangeArrowheads="1"/>
          </p:cNvSpPr>
          <p:nvPr/>
        </p:nvSpPr>
        <p:spPr bwMode="gray">
          <a:xfrm>
            <a:off x="4643438" y="4143375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7" name="Oval 11"/>
          <p:cNvSpPr>
            <a:spLocks noChangeArrowheads="1"/>
          </p:cNvSpPr>
          <p:nvPr/>
        </p:nvSpPr>
        <p:spPr bwMode="gray">
          <a:xfrm>
            <a:off x="6786563" y="4143375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786063" y="4357688"/>
            <a:ext cx="1636712" cy="1636712"/>
            <a:chOff x="4166" y="1706"/>
            <a:chExt cx="1252" cy="1252"/>
          </a:xfrm>
        </p:grpSpPr>
        <p:sp>
          <p:nvSpPr>
            <p:cNvPr id="10268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9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70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71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929188" y="4429125"/>
            <a:ext cx="1636712" cy="1636713"/>
            <a:chOff x="4166" y="1706"/>
            <a:chExt cx="1252" cy="1252"/>
          </a:xfrm>
        </p:grpSpPr>
        <p:sp>
          <p:nvSpPr>
            <p:cNvPr id="10264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5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6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7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072313" y="4429125"/>
            <a:ext cx="1636712" cy="1636713"/>
            <a:chOff x="4166" y="1706"/>
            <a:chExt cx="1252" cy="1252"/>
          </a:xfrm>
        </p:grpSpPr>
        <p:sp>
          <p:nvSpPr>
            <p:cNvPr id="10260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1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2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3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3" name="Text Box 38"/>
          <p:cNvSpPr txBox="1">
            <a:spLocks noChangeArrowheads="1"/>
          </p:cNvSpPr>
          <p:nvPr/>
        </p:nvSpPr>
        <p:spPr bwMode="gray">
          <a:xfrm>
            <a:off x="395036" y="4857750"/>
            <a:ext cx="201029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</a:rPr>
              <a:t>библиотека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4" name="Text Box 38"/>
          <p:cNvSpPr txBox="1">
            <a:spLocks noChangeArrowheads="1"/>
          </p:cNvSpPr>
          <p:nvPr/>
        </p:nvSpPr>
        <p:spPr bwMode="gray">
          <a:xfrm>
            <a:off x="2714625" y="4857750"/>
            <a:ext cx="18573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</a:rPr>
              <a:t>магазин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5" name="Text Box 38"/>
          <p:cNvSpPr txBox="1">
            <a:spLocks noChangeArrowheads="1"/>
          </p:cNvSpPr>
          <p:nvPr/>
        </p:nvSpPr>
        <p:spPr bwMode="gray">
          <a:xfrm>
            <a:off x="4630477" y="4929188"/>
            <a:ext cx="226748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</a:rPr>
              <a:t>поликлиника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6" name="Text Box 38"/>
          <p:cNvSpPr txBox="1">
            <a:spLocks noChangeArrowheads="1"/>
          </p:cNvSpPr>
          <p:nvPr/>
        </p:nvSpPr>
        <p:spPr bwMode="gray">
          <a:xfrm>
            <a:off x="7363834" y="4929188"/>
            <a:ext cx="11838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</a:rPr>
              <a:t>школа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5" grpId="0" animBg="1"/>
      <p:bldP spid="56" grpId="0" animBg="1"/>
      <p:bldP spid="57" grpId="0" animBg="1"/>
      <p:bldP spid="73" grpId="0"/>
      <p:bldP spid="74" grpId="0"/>
      <p:bldP spid="75" grpId="0"/>
      <p:bldP spid="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04800"/>
            <a:ext cx="7391400" cy="9017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dirty="0" smtClean="0">
                <a:solidFill>
                  <a:schemeClr val="tx1"/>
                </a:solidFill>
              </a:rPr>
              <a:t>Групповая работа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914401"/>
            <a:ext cx="9144000" cy="5943600"/>
            <a:chOff x="720" y="1296"/>
            <a:chExt cx="1363" cy="1994"/>
          </a:xfrm>
        </p:grpSpPr>
        <p:sp>
          <p:nvSpPr>
            <p:cNvPr id="62468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69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75" name="Oval 11"/>
            <p:cNvSpPr>
              <a:spLocks noChangeArrowheads="1"/>
            </p:cNvSpPr>
            <p:nvPr/>
          </p:nvSpPr>
          <p:spPr bwMode="gray">
            <a:xfrm>
              <a:off x="1189" y="1296"/>
              <a:ext cx="405" cy="356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4000" b="1" dirty="0" smtClean="0"/>
                <a:t>6</a:t>
              </a:r>
              <a:endParaRPr lang="ru-RU" sz="4000" b="1" dirty="0"/>
            </a:p>
          </p:txBody>
        </p:sp>
        <p:sp>
          <p:nvSpPr>
            <p:cNvPr id="62481" name="Text Box 17"/>
            <p:cNvSpPr txBox="1">
              <a:spLocks noChangeArrowheads="1"/>
            </p:cNvSpPr>
            <p:nvPr/>
          </p:nvSpPr>
          <p:spPr bwMode="gray">
            <a:xfrm>
              <a:off x="768" y="1679"/>
              <a:ext cx="1296" cy="52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3200" dirty="0" smtClean="0">
                  <a:solidFill>
                    <a:srgbClr val="000000"/>
                  </a:solidFill>
                  <a:latin typeface="Verdana" pitchFamily="34" charset="0"/>
                </a:rPr>
                <a:t>Расположить в порядке алфавита названия растений Мурманской области.</a:t>
              </a:r>
              <a:endParaRPr lang="en-US" dirty="0"/>
            </a:p>
          </p:txBody>
        </p:sp>
      </p:grpSp>
      <p:pic>
        <p:nvPicPr>
          <p:cNvPr id="11268" name="Picture 3" descr="C:\Users\Администратор\AppData\Local\Microsoft\Windows\Temporary Internet Files\Content.IE5\IUWCV38M\MP90043869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5163" y="0"/>
            <a:ext cx="21288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Admin\Мои документы\Мои рисунки\лап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419600" y="3962400"/>
            <a:ext cx="2514600" cy="19050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Мои документы\Мои рисунки\род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657600"/>
            <a:ext cx="2143125" cy="251460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Мои документы\Мои рисунки\кам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2209799" y="3886201"/>
            <a:ext cx="2514601" cy="2057399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Мои документы\Мои рисунки\caltha_palustris_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19050" y="3943350"/>
            <a:ext cx="2514600" cy="19431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38200" y="6172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калужница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6172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камнеломка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6172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лапчатка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010400" y="617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родиола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0033CC"/>
                </a:solidFill>
              </a:rPr>
              <a:t>План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sz="6000" dirty="0" smtClean="0">
                <a:solidFill>
                  <a:srgbClr val="0033CC"/>
                </a:solidFill>
              </a:rPr>
              <a:t>работы</a:t>
            </a:r>
            <a:endParaRPr lang="ru-RU" sz="6000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5400" dirty="0" smtClean="0"/>
              <a:t>узнать что обозначает слово алфавит;</a:t>
            </a:r>
          </a:p>
          <a:p>
            <a:r>
              <a:rPr lang="ru-RU" sz="5400" dirty="0" smtClean="0"/>
              <a:t>для чего он нужен, где его применяют;</a:t>
            </a:r>
          </a:p>
          <a:p>
            <a:r>
              <a:rPr lang="ru-RU" sz="5400" dirty="0" smtClean="0"/>
              <a:t>тренироваться в расстановке слов по алфавиту.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228600"/>
            <a:ext cx="4572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304800"/>
            <a:ext cx="6302623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Вставь пропущенные буквы: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2192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а  б  </a:t>
            </a:r>
            <a:r>
              <a:rPr lang="ru-RU" sz="6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г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е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ж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6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м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о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с  </a:t>
            </a:r>
            <a:r>
              <a:rPr lang="ru-RU" sz="6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6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6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ч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6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э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я</a:t>
            </a:r>
            <a:endParaRPr lang="ru-RU" sz="6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Рисунок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5381625"/>
            <a:ext cx="2647950" cy="1476375"/>
          </a:xfrm>
          <a:prstGeom prst="rect">
            <a:avLst/>
          </a:prstGeom>
          <a:noFill/>
        </p:spPr>
      </p:pic>
      <p:pic>
        <p:nvPicPr>
          <p:cNvPr id="2051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0" y="2209800"/>
            <a:ext cx="944562" cy="954087"/>
          </a:xfrm>
          <a:prstGeom prst="rect">
            <a:avLst/>
          </a:prstGeom>
          <a:noFill/>
        </p:spPr>
      </p:pic>
      <p:pic>
        <p:nvPicPr>
          <p:cNvPr id="8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2209800"/>
            <a:ext cx="944562" cy="954087"/>
          </a:xfrm>
          <a:prstGeom prst="rect">
            <a:avLst/>
          </a:prstGeom>
          <a:noFill/>
        </p:spPr>
      </p:pic>
      <p:pic>
        <p:nvPicPr>
          <p:cNvPr id="9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0" y="2209800"/>
            <a:ext cx="944562" cy="954087"/>
          </a:xfrm>
          <a:prstGeom prst="rect">
            <a:avLst/>
          </a:prstGeom>
          <a:noFill/>
        </p:spPr>
      </p:pic>
      <p:pic>
        <p:nvPicPr>
          <p:cNvPr id="10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05400" y="1219200"/>
            <a:ext cx="944562" cy="954087"/>
          </a:xfrm>
          <a:prstGeom prst="rect">
            <a:avLst/>
          </a:prstGeom>
          <a:noFill/>
        </p:spPr>
      </p:pic>
      <p:pic>
        <p:nvPicPr>
          <p:cNvPr id="11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9800" y="1295400"/>
            <a:ext cx="944562" cy="954087"/>
          </a:xfrm>
          <a:prstGeom prst="rect">
            <a:avLst/>
          </a:prstGeom>
          <a:noFill/>
        </p:spPr>
      </p:pic>
      <p:pic>
        <p:nvPicPr>
          <p:cNvPr id="12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0" y="3124200"/>
            <a:ext cx="944562" cy="954087"/>
          </a:xfrm>
          <a:prstGeom prst="rect">
            <a:avLst/>
          </a:prstGeom>
          <a:noFill/>
        </p:spPr>
      </p:pic>
      <p:pic>
        <p:nvPicPr>
          <p:cNvPr id="13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9800" y="4038600"/>
            <a:ext cx="944562" cy="954087"/>
          </a:xfrm>
          <a:prstGeom prst="rect">
            <a:avLst/>
          </a:prstGeom>
          <a:noFill/>
        </p:spPr>
      </p:pic>
      <p:pic>
        <p:nvPicPr>
          <p:cNvPr id="14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3048000"/>
            <a:ext cx="944562" cy="954087"/>
          </a:xfrm>
          <a:prstGeom prst="rect">
            <a:avLst/>
          </a:prstGeom>
          <a:noFill/>
        </p:spPr>
      </p:pic>
      <p:pic>
        <p:nvPicPr>
          <p:cNvPr id="15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9000" y="3124200"/>
            <a:ext cx="944562" cy="954087"/>
          </a:xfrm>
          <a:prstGeom prst="rect">
            <a:avLst/>
          </a:prstGeom>
          <a:noFill/>
        </p:spPr>
      </p:pic>
      <p:pic>
        <p:nvPicPr>
          <p:cNvPr id="16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0" y="2209800"/>
            <a:ext cx="944562" cy="9540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5401 0.56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25 L 0.2401 0.58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-0.025 L 0.63021 0.43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" y="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944 L 0.53021 0.48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19011 0.463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02657 0.4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6651 0.341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2151 0.341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6151 0.2083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Запишите в алфавитном порядке имена детей: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524000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Виктор, Яков, Геннадий, Анна, Людмила,  Надежда, Дарья, Борис, Ирина, </a:t>
            </a:r>
            <a:r>
              <a:rPr lang="ru-RU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Ульяна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Сергей.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5257800"/>
            <a:ext cx="18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Ульяна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3886200"/>
            <a:ext cx="1263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Анна,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28800" y="3886200"/>
            <a:ext cx="1410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Борис,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00400" y="3886200"/>
            <a:ext cx="1767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Виктор, 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00600" y="3886200"/>
            <a:ext cx="21651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Геннадий, 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58000" y="3886200"/>
            <a:ext cx="1441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Дарья,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4648200"/>
            <a:ext cx="1616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Ирина, 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52600" y="4648200"/>
            <a:ext cx="2147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Людмила, 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33800" y="4648200"/>
            <a:ext cx="2016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Надежда, 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638800" y="4648200"/>
            <a:ext cx="1702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Сергей, 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981200" y="5257800"/>
            <a:ext cx="1231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Яков.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Рисунок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86600" y="1066800"/>
            <a:ext cx="1903412" cy="203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11"/>
          <p:cNvSpPr>
            <a:spLocks noChangeArrowheads="1"/>
          </p:cNvSpPr>
          <p:nvPr/>
        </p:nvSpPr>
        <p:spPr bwMode="gray">
          <a:xfrm>
            <a:off x="4648200" y="1371600"/>
            <a:ext cx="2160587" cy="2160588"/>
          </a:xfrm>
          <a:prstGeom prst="ellipse">
            <a:avLst/>
          </a:prstGeom>
          <a:gradFill rotWithShape="1">
            <a:gsLst>
              <a:gs pos="0">
                <a:srgbClr val="0033CC">
                  <a:alpha val="31765"/>
                </a:srgb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5" name="Oval 11"/>
          <p:cNvSpPr>
            <a:spLocks noChangeArrowheads="1"/>
          </p:cNvSpPr>
          <p:nvPr/>
        </p:nvSpPr>
        <p:spPr bwMode="gray">
          <a:xfrm>
            <a:off x="2286000" y="1295400"/>
            <a:ext cx="2160587" cy="2160588"/>
          </a:xfrm>
          <a:prstGeom prst="ellipse">
            <a:avLst/>
          </a:prstGeom>
          <a:gradFill rotWithShape="1">
            <a:gsLst>
              <a:gs pos="0">
                <a:srgbClr val="0033CC">
                  <a:alpha val="31765"/>
                </a:srgb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514600" y="1524000"/>
            <a:ext cx="1636712" cy="1636713"/>
            <a:chOff x="4166" y="1706"/>
            <a:chExt cx="1252" cy="1252"/>
          </a:xfrm>
        </p:grpSpPr>
        <p:sp>
          <p:nvSpPr>
            <p:cNvPr id="10268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9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70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876800" y="1600200"/>
            <a:ext cx="1636712" cy="1636713"/>
            <a:chOff x="4166" y="1706"/>
            <a:chExt cx="1252" cy="1252"/>
          </a:xfrm>
        </p:grpSpPr>
        <p:sp>
          <p:nvSpPr>
            <p:cNvPr id="10264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5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6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37" name="Text Box 17"/>
          <p:cNvSpPr txBox="1">
            <a:spLocks noChangeArrowheads="1"/>
          </p:cNvSpPr>
          <p:nvPr/>
        </p:nvSpPr>
        <p:spPr bwMode="gray">
          <a:xfrm>
            <a:off x="228600" y="228600"/>
            <a:ext cx="8694515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4126A6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Расположи времена года в алфавитном порядке: зима, весна, лето, осень.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gray">
          <a:xfrm>
            <a:off x="6983413" y="1371600"/>
            <a:ext cx="2160587" cy="2160588"/>
          </a:xfrm>
          <a:prstGeom prst="ellipse">
            <a:avLst/>
          </a:prstGeom>
          <a:gradFill rotWithShape="1">
            <a:gsLst>
              <a:gs pos="0">
                <a:srgbClr val="0033CC">
                  <a:alpha val="31765"/>
                </a:srgb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8" name="Oval 11"/>
          <p:cNvSpPr>
            <a:spLocks noChangeArrowheads="1"/>
          </p:cNvSpPr>
          <p:nvPr/>
        </p:nvSpPr>
        <p:spPr bwMode="gray">
          <a:xfrm>
            <a:off x="0" y="1295400"/>
            <a:ext cx="2160587" cy="2160588"/>
          </a:xfrm>
          <a:prstGeom prst="ellipse">
            <a:avLst/>
          </a:prstGeom>
          <a:gradFill rotWithShape="1">
            <a:gsLst>
              <a:gs pos="0">
                <a:srgbClr val="0033CC">
                  <a:alpha val="31765"/>
                </a:srgb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41" name="Group 15"/>
          <p:cNvGrpSpPr>
            <a:grpSpLocks/>
          </p:cNvGrpSpPr>
          <p:nvPr/>
        </p:nvGrpSpPr>
        <p:grpSpPr bwMode="auto">
          <a:xfrm>
            <a:off x="228600" y="1447800"/>
            <a:ext cx="1636712" cy="1636713"/>
            <a:chOff x="4166" y="1706"/>
            <a:chExt cx="1252" cy="1252"/>
          </a:xfrm>
        </p:grpSpPr>
        <p:sp>
          <p:nvSpPr>
            <p:cNvPr id="42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6" name="Group 15"/>
          <p:cNvGrpSpPr>
            <a:grpSpLocks/>
          </p:cNvGrpSpPr>
          <p:nvPr/>
        </p:nvGrpSpPr>
        <p:grpSpPr bwMode="auto">
          <a:xfrm>
            <a:off x="7239000" y="1600200"/>
            <a:ext cx="1636712" cy="1636713"/>
            <a:chOff x="4166" y="1706"/>
            <a:chExt cx="1252" cy="1252"/>
          </a:xfrm>
        </p:grpSpPr>
        <p:sp>
          <p:nvSpPr>
            <p:cNvPr id="47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8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0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2" name="Oval 19"/>
          <p:cNvSpPr>
            <a:spLocks noChangeArrowheads="1"/>
          </p:cNvSpPr>
          <p:nvPr/>
        </p:nvSpPr>
        <p:spPr bwMode="gray">
          <a:xfrm>
            <a:off x="381000" y="1600200"/>
            <a:ext cx="1350418" cy="121054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" name="Text Box 38"/>
          <p:cNvSpPr txBox="1">
            <a:spLocks noChangeArrowheads="1"/>
          </p:cNvSpPr>
          <p:nvPr/>
        </p:nvSpPr>
        <p:spPr bwMode="gray">
          <a:xfrm>
            <a:off x="457200" y="1981200"/>
            <a:ext cx="108670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4572000"/>
            <a:ext cx="5867401" cy="172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Oval 19"/>
          <p:cNvSpPr>
            <a:spLocks noChangeArrowheads="1"/>
          </p:cNvSpPr>
          <p:nvPr/>
        </p:nvSpPr>
        <p:spPr bwMode="gray">
          <a:xfrm>
            <a:off x="2667000" y="1676400"/>
            <a:ext cx="1350418" cy="121053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4" name="Text Box 38"/>
          <p:cNvSpPr txBox="1">
            <a:spLocks noChangeArrowheads="1"/>
          </p:cNvSpPr>
          <p:nvPr/>
        </p:nvSpPr>
        <p:spPr bwMode="gray">
          <a:xfrm>
            <a:off x="2362200" y="2057400"/>
            <a:ext cx="18573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28800" y="4572000"/>
            <a:ext cx="5867400" cy="176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Oval 19"/>
          <p:cNvSpPr>
            <a:spLocks noChangeArrowheads="1"/>
          </p:cNvSpPr>
          <p:nvPr/>
        </p:nvSpPr>
        <p:spPr bwMode="gray">
          <a:xfrm>
            <a:off x="5029200" y="1752600"/>
            <a:ext cx="1350418" cy="121054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5" name="Text Box 38"/>
          <p:cNvSpPr txBox="1">
            <a:spLocks noChangeArrowheads="1"/>
          </p:cNvSpPr>
          <p:nvPr/>
        </p:nvSpPr>
        <p:spPr bwMode="gray">
          <a:xfrm>
            <a:off x="5257800" y="2057400"/>
            <a:ext cx="89646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gray">
          <a:xfrm>
            <a:off x="7391400" y="1752600"/>
            <a:ext cx="1350418" cy="12863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28800" y="4572000"/>
            <a:ext cx="5867400" cy="170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Text Box 38"/>
          <p:cNvSpPr txBox="1">
            <a:spLocks noChangeArrowheads="1"/>
          </p:cNvSpPr>
          <p:nvPr/>
        </p:nvSpPr>
        <p:spPr bwMode="gray">
          <a:xfrm>
            <a:off x="7543800" y="2133600"/>
            <a:ext cx="108234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28800" y="4572000"/>
            <a:ext cx="5867400" cy="169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5" grpId="0" animBg="1"/>
      <p:bldP spid="40" grpId="0" animBg="1"/>
      <p:bldP spid="38" grpId="0" animBg="1"/>
      <p:bldP spid="52" grpId="0" animBg="1"/>
      <p:bldP spid="73" grpId="0"/>
      <p:bldP spid="34" grpId="0" animBg="1"/>
      <p:bldP spid="74" grpId="0"/>
      <p:bldP spid="36" grpId="0" animBg="1"/>
      <p:bldP spid="75" grpId="0"/>
      <p:bldP spid="53" grpId="0" animBg="1"/>
      <p:bldP spid="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28600" y="4495800"/>
            <a:ext cx="2057400" cy="2209800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четверг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438400" y="4495800"/>
            <a:ext cx="2057400" cy="2209800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пятница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858962"/>
          </a:xfrm>
          <a:solidFill>
            <a:schemeClr val="bg1"/>
          </a:solidFill>
          <a:ln w="38100">
            <a:solidFill>
              <a:srgbClr val="0033CC"/>
            </a:solidFill>
          </a:ln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отрывного календаря выпали листки с названием дней недели. Расположите по алфавиту.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724400" y="4419600"/>
            <a:ext cx="2057400" cy="2209800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934200" y="4419600"/>
            <a:ext cx="2057400" cy="2209800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суббота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Рисунок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77038" y="1295400"/>
            <a:ext cx="2366962" cy="2439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22917 -0.327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2375 -0.2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2375 -0.1388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0.00555 L 0.73334 -0.0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17"/>
          <p:cNvSpPr txBox="1">
            <a:spLocks noChangeArrowheads="1"/>
          </p:cNvSpPr>
          <p:nvPr/>
        </p:nvSpPr>
        <p:spPr bwMode="gray">
          <a:xfrm>
            <a:off x="228600" y="228600"/>
            <a:ext cx="869451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4126A6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Напиши фамилии писателей в алфавитном порядке.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7600" y="914400"/>
            <a:ext cx="181203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990600"/>
            <a:ext cx="1652628" cy="220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05600" y="914400"/>
            <a:ext cx="172364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28800" y="3886200"/>
            <a:ext cx="1828800" cy="223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81600" y="3810000"/>
            <a:ext cx="16168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838200" y="3200400"/>
            <a:ext cx="2177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Толстой 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5200" y="3200400"/>
            <a:ext cx="2353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Крылов 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81800" y="3200400"/>
            <a:ext cx="2045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Чехов 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52600" y="6096000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Пушкин 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410200" y="6019800"/>
            <a:ext cx="1968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Житков Б.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048000" y="3124200"/>
            <a:ext cx="762000" cy="609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096000" y="3124200"/>
            <a:ext cx="762000" cy="609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066800" y="6096000"/>
            <a:ext cx="762000" cy="609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495800" y="6019800"/>
            <a:ext cx="762000" cy="609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52400" y="3200400"/>
            <a:ext cx="762000" cy="609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0033CC"/>
                </a:solidFill>
              </a:rPr>
              <a:t>План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sz="6000" dirty="0" smtClean="0">
                <a:solidFill>
                  <a:srgbClr val="0033CC"/>
                </a:solidFill>
              </a:rPr>
              <a:t>работы</a:t>
            </a:r>
            <a:endParaRPr lang="ru-RU" sz="6000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5400" dirty="0" smtClean="0"/>
              <a:t>узнать что обозначает слово алфавит;</a:t>
            </a:r>
          </a:p>
          <a:p>
            <a:r>
              <a:rPr lang="ru-RU" sz="5400" dirty="0" smtClean="0"/>
              <a:t>для чего он нужен, где его применяют;</a:t>
            </a:r>
          </a:p>
          <a:p>
            <a:r>
              <a:rPr lang="ru-RU" sz="5400" dirty="0" smtClean="0"/>
              <a:t>тренироваться в расстановке слов по алфавиту.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2928938"/>
            <a:ext cx="7215188" cy="14287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9600" dirty="0" smtClean="0"/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Тема урока: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Алфавит</a:t>
            </a:r>
          </a:p>
          <a:p>
            <a:pPr algn="ctr">
              <a:buNone/>
            </a:pPr>
            <a:endParaRPr lang="ru-RU" sz="8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8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8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1828800"/>
            <a:ext cx="6705600" cy="4648200"/>
          </a:xfrm>
          <a:prstGeom prst="rect">
            <a:avLst/>
          </a:prstGeom>
          <a:noFill/>
          <a:ln w="34925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0033CC"/>
                </a:solidFill>
              </a:rPr>
              <a:t>План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sz="6000" dirty="0" smtClean="0">
                <a:solidFill>
                  <a:srgbClr val="0033CC"/>
                </a:solidFill>
              </a:rPr>
              <a:t>работы</a:t>
            </a:r>
            <a:endParaRPr lang="ru-RU" sz="6000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5400" dirty="0" smtClean="0"/>
              <a:t>узнать что обозначает слово алфавит;</a:t>
            </a:r>
          </a:p>
          <a:p>
            <a:r>
              <a:rPr lang="ru-RU" sz="5400" dirty="0" smtClean="0"/>
              <a:t>для чего он нужен, где его применяют;</a:t>
            </a:r>
          </a:p>
          <a:p>
            <a:r>
              <a:rPr lang="ru-RU" sz="5400" dirty="0" smtClean="0"/>
              <a:t>тренироваться в расстановке слов по алфавиту.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52400"/>
            <a:ext cx="121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457200" y="2057400"/>
            <a:ext cx="3886200" cy="4572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66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АЗБУКА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появилось тысячу лет назад из названий двух первых русских букв. Буква А называлась тогда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АЗ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а буква Б-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БУКИ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Из этих названий-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БУКИ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- и получилось русское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слово  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АЗБУКА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4800600" y="2057400"/>
            <a:ext cx="3886200" cy="46482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66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 b="1" i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400" b="1" i="1" u="sng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АЛФАВИТ</a:t>
            </a:r>
            <a:r>
              <a:rPr lang="ru-RU" sz="2400" b="1" i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пришло к нам из греческого языка. В греческом языке первая буква называлась </a:t>
            </a:r>
            <a:r>
              <a:rPr lang="ru-RU" sz="2400" b="1" i="1" u="sng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АЛЬФА</a:t>
            </a:r>
            <a:r>
              <a:rPr lang="ru-RU" sz="2400" b="1" i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, а вторая –</a:t>
            </a:r>
            <a:r>
              <a:rPr lang="ru-RU" sz="2400" b="1" i="1" u="sng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ВИТА</a:t>
            </a:r>
            <a:r>
              <a:rPr lang="ru-RU" sz="2400" b="1" i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, из этих двух названий получилось слово </a:t>
            </a:r>
            <a:r>
              <a:rPr lang="ru-RU" sz="24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u="sng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АЛФАВИТ</a:t>
            </a:r>
            <a:r>
              <a:rPr lang="ru-RU" sz="2400" b="1" i="1" u="sng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133600" y="152400"/>
            <a:ext cx="6096000" cy="1295400"/>
          </a:xfrm>
          <a:prstGeom prst="horizontalScroll">
            <a:avLst/>
          </a:prstGeom>
          <a:solidFill>
            <a:schemeClr val="bg1"/>
          </a:solidFill>
          <a:ln w="38100">
            <a:solidFill>
              <a:srgbClr val="412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Из толкового словаря</a:t>
            </a:r>
            <a:endParaRPr lang="ru-RU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 descr="0_54be8_d8b2cd98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470" t="2083" r="2390" b="2083"/>
          <a:stretch>
            <a:fillRect/>
          </a:stretch>
        </p:blipFill>
        <p:spPr bwMode="auto">
          <a:xfrm>
            <a:off x="457200" y="304800"/>
            <a:ext cx="4495800" cy="61722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00600" y="1371600"/>
            <a:ext cx="403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Создатели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славянской азбуки – Кирилл и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Мефодий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52400"/>
          <a:ext cx="8534400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1048789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Г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Ё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</a:tr>
              <a:tr h="1280853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З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Й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</a:tr>
              <a:tr h="1280853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</a:tr>
              <a:tr h="1280853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Ф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Х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Ц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Ч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Ш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Щ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Ъ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</a:tr>
              <a:tr h="115824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Э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Ю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Игра</a:t>
            </a:r>
            <a:r>
              <a:rPr lang="ru-RU" b="1" dirty="0" smtClean="0">
                <a:solidFill>
                  <a:srgbClr val="FF0000"/>
                </a:solidFill>
              </a:rPr>
              <a:t> «Расшифруй слово»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53000" cy="4525963"/>
          </a:xfrm>
        </p:spPr>
        <p:txBody>
          <a:bodyPr>
            <a:noAutofit/>
          </a:bodyPr>
          <a:lstStyle/>
          <a:p>
            <a:r>
              <a:rPr lang="ru-RU" sz="4000" dirty="0" smtClean="0"/>
              <a:t>1, 13, 22, 1, 3, 10, 20</a:t>
            </a:r>
          </a:p>
          <a:p>
            <a:r>
              <a:rPr lang="ru-RU" sz="4000" dirty="0" smtClean="0"/>
              <a:t>4, 18, 1, 14, 16, 20, 1</a:t>
            </a:r>
          </a:p>
          <a:p>
            <a:r>
              <a:rPr lang="ru-RU" sz="4000" dirty="0" smtClean="0"/>
              <a:t>12, 15, 10, 4, 1</a:t>
            </a:r>
          </a:p>
          <a:p>
            <a:r>
              <a:rPr lang="ru-RU" sz="4000" dirty="0" smtClean="0"/>
              <a:t>19, 12, 1, 9, 12, 1</a:t>
            </a:r>
          </a:p>
          <a:p>
            <a:r>
              <a:rPr lang="ru-RU" sz="4000" dirty="0" smtClean="0"/>
              <a:t>2, 21, 12, 3, 1, 18, 30</a:t>
            </a:r>
          </a:p>
          <a:p>
            <a:r>
              <a:rPr lang="ru-RU" sz="4000" dirty="0" smtClean="0"/>
              <a:t>1, 9, 2, 21, 12, 1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124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алфавит</a:t>
            </a:r>
          </a:p>
          <a:p>
            <a:pPr>
              <a:buNone/>
            </a:pPr>
            <a:r>
              <a:rPr lang="ru-RU" sz="4000" dirty="0" smtClean="0"/>
              <a:t>грамота</a:t>
            </a:r>
          </a:p>
          <a:p>
            <a:pPr>
              <a:buNone/>
            </a:pPr>
            <a:r>
              <a:rPr lang="ru-RU" sz="4000" dirty="0" smtClean="0"/>
              <a:t>книга</a:t>
            </a:r>
          </a:p>
          <a:p>
            <a:pPr>
              <a:buNone/>
            </a:pPr>
            <a:r>
              <a:rPr lang="ru-RU" sz="4000" dirty="0" smtClean="0"/>
              <a:t>сказка</a:t>
            </a:r>
          </a:p>
          <a:p>
            <a:pPr>
              <a:buNone/>
            </a:pPr>
            <a:r>
              <a:rPr lang="ru-RU" sz="4000" dirty="0" smtClean="0"/>
              <a:t>букварь</a:t>
            </a:r>
          </a:p>
          <a:p>
            <a:pPr>
              <a:buNone/>
            </a:pPr>
            <a:r>
              <a:rPr lang="ru-RU" sz="4000" dirty="0" smtClean="0"/>
              <a:t>азбука</a:t>
            </a: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План работы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узнать что обозначает слово алфавит;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для чего он нужен, где его применяют;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тренироваться в расстановке слов по алфавиту.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626</Words>
  <Application>Microsoft Office PowerPoint</Application>
  <PresentationFormat>Экран (4:3)</PresentationFormat>
  <Paragraphs>207</Paragraphs>
  <Slides>26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Слайд 1</vt:lpstr>
      <vt:lpstr>Слайд 2</vt:lpstr>
      <vt:lpstr>Тема урока:</vt:lpstr>
      <vt:lpstr>План работы</vt:lpstr>
      <vt:lpstr>Слайд 5</vt:lpstr>
      <vt:lpstr>Слайд 6</vt:lpstr>
      <vt:lpstr>Слайд 7</vt:lpstr>
      <vt:lpstr>Игра «Расшифруй слово»</vt:lpstr>
      <vt:lpstr>План работы</vt:lpstr>
      <vt:lpstr>Покажите цифрами алфавитный порядок слов.</vt:lpstr>
      <vt:lpstr>Слайд 11</vt:lpstr>
      <vt:lpstr>Слайд 12</vt:lpstr>
      <vt:lpstr>Групповая работа</vt:lpstr>
      <vt:lpstr>Групповая работа</vt:lpstr>
      <vt:lpstr>Групповая работа</vt:lpstr>
      <vt:lpstr>Групповая работа</vt:lpstr>
      <vt:lpstr>Групповая работа</vt:lpstr>
      <vt:lpstr>Групповая работа</vt:lpstr>
      <vt:lpstr>План работы</vt:lpstr>
      <vt:lpstr>Слайд 20</vt:lpstr>
      <vt:lpstr>Слайд 21</vt:lpstr>
      <vt:lpstr>Слайд 22</vt:lpstr>
      <vt:lpstr>Из отрывного календаря выпали листки с названием дней недели. Расположите по алфавиту.</vt:lpstr>
      <vt:lpstr>Слайд 24</vt:lpstr>
      <vt:lpstr>План работы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205</cp:revision>
  <dcterms:modified xsi:type="dcterms:W3CDTF">2014-01-29T14:06:02Z</dcterms:modified>
</cp:coreProperties>
</file>