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75" r:id="rId4"/>
    <p:sldId id="260" r:id="rId5"/>
    <p:sldId id="270" r:id="rId6"/>
    <p:sldId id="269" r:id="rId7"/>
    <p:sldId id="259" r:id="rId8"/>
    <p:sldId id="261" r:id="rId9"/>
    <p:sldId id="265" r:id="rId10"/>
    <p:sldId id="266" r:id="rId11"/>
    <p:sldId id="262" r:id="rId12"/>
    <p:sldId id="274" r:id="rId13"/>
    <p:sldId id="271" r:id="rId14"/>
    <p:sldId id="276" r:id="rId15"/>
    <p:sldId id="272" r:id="rId16"/>
    <p:sldId id="263" r:id="rId17"/>
    <p:sldId id="268" r:id="rId18"/>
    <p:sldId id="264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0000"/>
    <a:srgbClr val="BBBDE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939063-A251-48A7-8987-CA0FBE0F6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ABDB4-1486-433B-BC7B-5C8DADD2E4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64A90-AACD-4CCE-A065-8CD9D80AF1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75975F-7A10-4355-B596-A1C6FE67D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34A63-B7C5-48C7-863D-9596729512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6F16E-E803-447C-B8C1-6A0CD31B7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5E3EE-0DD3-416D-8794-100F55B60E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3090E-B810-4345-B038-3F95E3356A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A749D-5527-45B7-AB03-FEAFB27A4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72588-D528-43C9-A6D5-13FABEE0E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C370-48D4-48AE-BAD1-8AFB86702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5B7A5-FCEC-4289-B57E-9CEA742BF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7D66DE-537F-4D57-8C0B-F04BAA9D62D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0" dirty="0" smtClean="0">
                <a:solidFill>
                  <a:srgbClr val="FFFF00"/>
                </a:solidFill>
              </a:rPr>
              <a:t>Образы природы в классической </a:t>
            </a:r>
            <a:r>
              <a:rPr lang="ru-RU" sz="7200" b="0" dirty="0" smtClean="0">
                <a:solidFill>
                  <a:srgbClr val="FFFF00"/>
                </a:solidFill>
              </a:rPr>
              <a:t>музыке</a:t>
            </a:r>
            <a:endParaRPr lang="ru-RU" sz="7200" b="0" dirty="0">
              <a:solidFill>
                <a:srgbClr val="FFFF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ru-RU" smtClean="0"/>
              <a:t>Презентацию </a:t>
            </a:r>
            <a:r>
              <a:rPr lang="ru-RU" smtClean="0"/>
              <a:t>подготовила</a:t>
            </a:r>
          </a:p>
          <a:p>
            <a:r>
              <a:rPr lang="ru-RU" smtClean="0"/>
              <a:t>музыкальный </a:t>
            </a:r>
            <a:r>
              <a:rPr lang="ru-RU" dirty="0" smtClean="0"/>
              <a:t>руководитель ГБОУ СОШ №1137/03 </a:t>
            </a:r>
            <a:r>
              <a:rPr lang="ru-RU" dirty="0" err="1" smtClean="0"/>
              <a:t>Морданова</a:t>
            </a:r>
            <a:r>
              <a:rPr lang="ru-RU" dirty="0" smtClean="0"/>
              <a:t> Юлия Александровна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о1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62000" y="342900"/>
            <a:ext cx="7620000" cy="5715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о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524000" y="1171575"/>
            <a:ext cx="6096000" cy="40576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о1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079500" y="577850"/>
            <a:ext cx="6985000" cy="52451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о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812956" y="692696"/>
            <a:ext cx="551808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09120"/>
            <a:ext cx="5486400" cy="2016224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FFFF00"/>
                </a:solidFill>
              </a:rPr>
              <a:t>Горные вершины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Спят во тьме ночной,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Тихие долины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Полны свежей мглой,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Не пылит дорога,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Не дрожат листы...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Подожди немного,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Отдохнёшь и ты.</a:t>
            </a:r>
          </a:p>
          <a:p>
            <a:endParaRPr lang="ru-RU" dirty="0"/>
          </a:p>
        </p:txBody>
      </p:sp>
      <p:pic>
        <p:nvPicPr>
          <p:cNvPr id="55298" name="Picture 2" descr="C:\Users\HP\Desktop\i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908720"/>
            <a:ext cx="6264696" cy="31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 descr="о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407" b="4407"/>
          <a:stretch>
            <a:fillRect/>
          </a:stretch>
        </p:blipFill>
        <p:spPr>
          <a:xfrm>
            <a:off x="1828800" y="612775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/>
          <a:lstStyle/>
          <a:p>
            <a:pPr algn="ctr"/>
            <a:r>
              <a:rPr lang="ru-RU" sz="1800" b="0" i="1" dirty="0" smtClean="0">
                <a:solidFill>
                  <a:srgbClr val="002060"/>
                </a:solidFill>
              </a:rPr>
              <a:t>Осенний вечер в Подмосковье, </a:t>
            </a:r>
            <a:br>
              <a:rPr lang="ru-RU" sz="1800" b="0" i="1" dirty="0" smtClean="0">
                <a:solidFill>
                  <a:srgbClr val="002060"/>
                </a:solidFill>
              </a:rPr>
            </a:br>
            <a:r>
              <a:rPr lang="ru-RU" sz="1800" b="0" i="1" dirty="0" smtClean="0">
                <a:solidFill>
                  <a:srgbClr val="002060"/>
                </a:solidFill>
              </a:rPr>
              <a:t>Темнеют облака. Рябь на воде сошла на нет, Затихла вдруг </a:t>
            </a:r>
            <a:r>
              <a:rPr lang="ru-RU" sz="1800" b="0" i="1" dirty="0" err="1" smtClean="0">
                <a:solidFill>
                  <a:srgbClr val="002060"/>
                </a:solidFill>
              </a:rPr>
              <a:t>река.Лес</a:t>
            </a:r>
            <a:r>
              <a:rPr lang="ru-RU" sz="1800" b="0" i="1" dirty="0" smtClean="0">
                <a:solidFill>
                  <a:srgbClr val="002060"/>
                </a:solidFill>
              </a:rPr>
              <a:t>, перестал шуметь совсем, </a:t>
            </a:r>
            <a:br>
              <a:rPr lang="ru-RU" sz="1800" b="0" i="1" dirty="0" smtClean="0">
                <a:solidFill>
                  <a:srgbClr val="002060"/>
                </a:solidFill>
              </a:rPr>
            </a:br>
            <a:r>
              <a:rPr lang="ru-RU" sz="1800" b="0" i="1" dirty="0" smtClean="0">
                <a:solidFill>
                  <a:srgbClr val="002060"/>
                </a:solidFill>
              </a:rPr>
              <a:t>на дальнем </a:t>
            </a:r>
            <a:r>
              <a:rPr lang="ru-RU" sz="1800" b="0" i="1" dirty="0" err="1" smtClean="0">
                <a:solidFill>
                  <a:srgbClr val="002060"/>
                </a:solidFill>
              </a:rPr>
              <a:t>берегу.И</a:t>
            </a:r>
            <a:r>
              <a:rPr lang="ru-RU" sz="1800" b="0" i="1" dirty="0" smtClean="0">
                <a:solidFill>
                  <a:srgbClr val="002060"/>
                </a:solidFill>
              </a:rPr>
              <a:t> лишь кукушка в тишине, </a:t>
            </a:r>
            <a:br>
              <a:rPr lang="ru-RU" sz="1800" b="0" i="1" dirty="0" smtClean="0">
                <a:solidFill>
                  <a:srgbClr val="002060"/>
                </a:solidFill>
              </a:rPr>
            </a:br>
            <a:r>
              <a:rPr lang="ru-RU" sz="1800" b="0" i="1" dirty="0" smtClean="0">
                <a:solidFill>
                  <a:srgbClr val="002060"/>
                </a:solidFill>
              </a:rPr>
              <a:t>ведёт свой счёт, ку-ку.</a:t>
            </a:r>
            <a:br>
              <a:rPr lang="ru-RU" sz="1800" b="0" i="1" dirty="0" smtClean="0">
                <a:solidFill>
                  <a:srgbClr val="002060"/>
                </a:solidFill>
              </a:rPr>
            </a:br>
            <a:endParaRPr lang="ru-RU" sz="1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2376264"/>
          </a:xfrm>
        </p:spPr>
        <p:txBody>
          <a:bodyPr anchor="t"/>
          <a:lstStyle/>
          <a:p>
            <a:r>
              <a:rPr lang="ru-RU" sz="2000" b="0" i="1" dirty="0">
                <a:solidFill>
                  <a:schemeClr val="accent6">
                    <a:lumMod val="50000"/>
                  </a:schemeClr>
                </a:solidFill>
              </a:rPr>
              <a:t>В осенний день вплывает менуэт: </a:t>
            </a:r>
            <a:br>
              <a:rPr lang="ru-RU" sz="2000" b="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</a:rPr>
              <a:t>плывёт сквозь солнечный кленовый свет, </a:t>
            </a:r>
            <a:b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</a:rPr>
              <a:t>сквозь грушевые листья тополей</a:t>
            </a:r>
            <a:b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</a:rPr>
              <a:t> – и в георгинах пламенных алеет, и на волнах янтарной искрой </a:t>
            </a:r>
            <a:r>
              <a:rPr lang="ru-RU" sz="2000" b="0" i="1" dirty="0" err="1" smtClean="0">
                <a:solidFill>
                  <a:schemeClr val="accent6">
                    <a:lumMod val="50000"/>
                  </a:schemeClr>
                </a:solidFill>
              </a:rPr>
              <a:t>тлеет.И</a:t>
            </a: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</a:rPr>
              <a:t> вот угас. А день осенний –нет.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7" name="Picture 5" descr="о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573" y="1844824"/>
            <a:ext cx="7704855" cy="42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о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62000" y="509588"/>
            <a:ext cx="7620000" cy="53816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о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892"/>
            <a:ext cx="8229600" cy="5843016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о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62000" y="342900"/>
            <a:ext cx="7620000" cy="5715000"/>
          </a:xfrm>
          <a:gradFill rotWithShape="1">
            <a:gsLst>
              <a:gs pos="0">
                <a:srgbClr val="BBBDE3"/>
              </a:gs>
              <a:gs pos="100000">
                <a:srgbClr val="BBBDE3">
                  <a:gamma/>
                  <a:shade val="46275"/>
                  <a:invGamma/>
                </a:srgbClr>
              </a:gs>
            </a:gsLst>
            <a:lin ang="5400000" scaled="1"/>
          </a:gra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о6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714500" y="1295400"/>
            <a:ext cx="5715000" cy="3810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Все просторней, все глуше в осеннем лесу - музыканты уходят -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скоро скрипка последняя смолкнет в руке скрипача  и потухнет концерта свеча…</a:t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6322" name="Picture 2" descr="C:\Users\HP\Desktop\509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4570" y="1600200"/>
            <a:ext cx="6614859" cy="453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7451"/>
          </a:xfrm>
        </p:spPr>
        <p:txBody>
          <a:bodyPr/>
          <a:lstStyle/>
          <a:p>
            <a:r>
              <a:rPr lang="ru-RU" sz="66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1158006"/>
          </a:xfrm>
        </p:spPr>
        <p:txBody>
          <a:bodyPr/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Осень бродит по стране, улыбаясь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мне,тебе</a:t>
            </a:r>
            <a:r>
              <a:rPr lang="ru-RU" sz="1600" b="1" i="1" dirty="0" smtClean="0">
                <a:solidFill>
                  <a:srgbClr val="FFFF00"/>
                </a:solidFill>
              </a:rPr>
              <a:t>, но не солнечной улыбкой, а улыбкою с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грустинкой.И</a:t>
            </a:r>
            <a:r>
              <a:rPr lang="ru-RU" sz="1600" b="1" i="1" dirty="0" smtClean="0">
                <a:solidFill>
                  <a:srgbClr val="FFFF00"/>
                </a:solidFill>
              </a:rPr>
              <a:t> детишек хоровод вслед за осенью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идёт.Осень</a:t>
            </a:r>
            <a:r>
              <a:rPr lang="ru-RU" sz="1600" b="1" i="1" dirty="0" smtClean="0">
                <a:solidFill>
                  <a:srgbClr val="FFFF00"/>
                </a:solidFill>
              </a:rPr>
              <a:t> за собою водит, осень музыку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заводит.Звуки</a:t>
            </a:r>
            <a:r>
              <a:rPr lang="ru-RU" sz="1600" b="1" i="1" dirty="0" smtClean="0">
                <a:solidFill>
                  <a:srgbClr val="FFFF00"/>
                </a:solidFill>
              </a:rPr>
              <a:t> скрипок увлекают, виолончели подпевают, вторит басом контрабас, Осень собрала всех нас!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41986" name="Picture 2" descr="C:\Users\HP\Desktop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612775"/>
            <a:ext cx="684076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о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984" y="274638"/>
            <a:ext cx="7802033" cy="47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о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0983" y="274638"/>
            <a:ext cx="7802033" cy="585152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о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53771"/>
            <a:ext cx="8229600" cy="549325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о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056784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о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620688"/>
            <a:ext cx="548640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221088"/>
            <a:ext cx="5486400" cy="1951112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FF5050"/>
                </a:solidFill>
              </a:rPr>
              <a:t> Осень роняет в  раздумье </a:t>
            </a:r>
            <a:r>
              <a:rPr lang="ru-RU" sz="1800" b="1" i="1" dirty="0" smtClean="0">
                <a:solidFill>
                  <a:srgbClr val="FF5050"/>
                </a:solidFill>
              </a:rPr>
              <a:t>листву и </a:t>
            </a:r>
            <a:r>
              <a:rPr lang="ru-RU" sz="1800" b="1" i="1" dirty="0">
                <a:solidFill>
                  <a:srgbClr val="FF5050"/>
                </a:solidFill>
              </a:rPr>
              <a:t>бусинки слёз в </a:t>
            </a:r>
            <a:r>
              <a:rPr lang="ru-RU" sz="1800" b="1" i="1" dirty="0" smtClean="0">
                <a:solidFill>
                  <a:srgbClr val="FF5050"/>
                </a:solidFill>
              </a:rPr>
              <a:t>виде капель </a:t>
            </a:r>
            <a:r>
              <a:rPr lang="ru-RU" sz="1800" b="1" i="1" dirty="0" err="1" smtClean="0">
                <a:solidFill>
                  <a:srgbClr val="FF5050"/>
                </a:solidFill>
              </a:rPr>
              <a:t>дождей.У</a:t>
            </a:r>
            <a:r>
              <a:rPr lang="ru-RU" sz="1800" b="1" i="1" dirty="0" smtClean="0">
                <a:solidFill>
                  <a:srgbClr val="FF5050"/>
                </a:solidFill>
              </a:rPr>
              <a:t> </a:t>
            </a:r>
            <a:r>
              <a:rPr lang="ru-RU" sz="1800" b="1" i="1" dirty="0">
                <a:solidFill>
                  <a:srgbClr val="FF5050"/>
                </a:solidFill>
              </a:rPr>
              <a:t>Осени-модницы много  </a:t>
            </a:r>
            <a:r>
              <a:rPr lang="ru-RU" sz="1800" b="1" i="1" dirty="0" err="1" smtClean="0">
                <a:solidFill>
                  <a:srgbClr val="FF5050"/>
                </a:solidFill>
              </a:rPr>
              <a:t>идей:то</a:t>
            </a:r>
            <a:r>
              <a:rPr lang="ru-RU" sz="1800" b="1" i="1" dirty="0" smtClean="0">
                <a:solidFill>
                  <a:srgbClr val="FF5050"/>
                </a:solidFill>
              </a:rPr>
              <a:t> в солнечный </a:t>
            </a:r>
            <a:r>
              <a:rPr lang="ru-RU" sz="1800" b="1" i="1" dirty="0">
                <a:solidFill>
                  <a:srgbClr val="FF5050"/>
                </a:solidFill>
              </a:rPr>
              <a:t>свет наша Осень </a:t>
            </a:r>
            <a:r>
              <a:rPr lang="ru-RU" sz="1800" b="1" i="1" dirty="0" smtClean="0">
                <a:solidFill>
                  <a:srgbClr val="FF5050"/>
                </a:solidFill>
              </a:rPr>
              <a:t>одета, то </a:t>
            </a:r>
            <a:r>
              <a:rPr lang="ru-RU" sz="1800" b="1" i="1" dirty="0">
                <a:solidFill>
                  <a:srgbClr val="FF5050"/>
                </a:solidFill>
              </a:rPr>
              <a:t>в </a:t>
            </a:r>
            <a:r>
              <a:rPr lang="ru-RU" sz="1800" b="1" i="1" dirty="0" smtClean="0">
                <a:solidFill>
                  <a:srgbClr val="FF5050"/>
                </a:solidFill>
              </a:rPr>
              <a:t>бархат атласный алого</a:t>
            </a:r>
            <a:r>
              <a:rPr lang="ru-RU" sz="1800" b="1" i="1" dirty="0">
                <a:solidFill>
                  <a:srgbClr val="FF5050"/>
                </a:solidFill>
              </a:rPr>
              <a:t> </a:t>
            </a:r>
            <a:r>
              <a:rPr lang="ru-RU" sz="1800" b="1" i="1" dirty="0" err="1" smtClean="0">
                <a:solidFill>
                  <a:srgbClr val="FF5050"/>
                </a:solidFill>
              </a:rPr>
              <a:t>цвета.То</a:t>
            </a:r>
            <a:r>
              <a:rPr lang="ru-RU" sz="1800" b="1" i="1" dirty="0" smtClean="0">
                <a:solidFill>
                  <a:srgbClr val="FF5050"/>
                </a:solidFill>
              </a:rPr>
              <a:t> </a:t>
            </a:r>
            <a:r>
              <a:rPr lang="ru-RU" sz="1800" b="1" i="1" dirty="0">
                <a:solidFill>
                  <a:srgbClr val="FF5050"/>
                </a:solidFill>
              </a:rPr>
              <a:t>тучею синею, словно </a:t>
            </a:r>
            <a:r>
              <a:rPr lang="ru-RU" sz="1800" b="1" i="1" dirty="0" err="1" smtClean="0">
                <a:solidFill>
                  <a:srgbClr val="FF5050"/>
                </a:solidFill>
              </a:rPr>
              <a:t>платком,кутает</a:t>
            </a:r>
            <a:r>
              <a:rPr lang="ru-RU" sz="1800" b="1" i="1" dirty="0" smtClean="0">
                <a:solidFill>
                  <a:srgbClr val="FF5050"/>
                </a:solidFill>
              </a:rPr>
              <a:t> </a:t>
            </a:r>
            <a:r>
              <a:rPr lang="ru-RU" sz="1800" b="1" i="1" dirty="0">
                <a:solidFill>
                  <a:srgbClr val="FF5050"/>
                </a:solidFill>
              </a:rPr>
              <a:t>плечи, кружась с </a:t>
            </a:r>
            <a:r>
              <a:rPr lang="ru-RU" sz="1800" b="1" i="1" dirty="0" err="1" smtClean="0">
                <a:solidFill>
                  <a:srgbClr val="FF5050"/>
                </a:solidFill>
              </a:rPr>
              <a:t>ветерком.Ищите</a:t>
            </a:r>
            <a:r>
              <a:rPr lang="ru-RU" sz="1800" b="1" i="1" dirty="0" smtClean="0">
                <a:solidFill>
                  <a:srgbClr val="FF5050"/>
                </a:solidFill>
              </a:rPr>
              <a:t> </a:t>
            </a:r>
            <a:r>
              <a:rPr lang="ru-RU" sz="1800" b="1" i="1" dirty="0">
                <a:solidFill>
                  <a:srgbClr val="FF5050"/>
                </a:solidFill>
              </a:rPr>
              <a:t>вы Осень на нашей </a:t>
            </a:r>
            <a:r>
              <a:rPr lang="ru-RU" sz="1800" b="1" i="1" dirty="0" err="1" smtClean="0">
                <a:solidFill>
                  <a:srgbClr val="FF5050"/>
                </a:solidFill>
              </a:rPr>
              <a:t>поляне.Лишь</a:t>
            </a:r>
            <a:r>
              <a:rPr lang="ru-RU" sz="1800" b="1" i="1" dirty="0" smtClean="0">
                <a:solidFill>
                  <a:srgbClr val="FF5050"/>
                </a:solidFill>
              </a:rPr>
              <a:t> явится </a:t>
            </a:r>
            <a:r>
              <a:rPr lang="ru-RU" sz="1800" b="1" i="1" dirty="0" err="1" smtClean="0">
                <a:solidFill>
                  <a:srgbClr val="FF5050"/>
                </a:solidFill>
              </a:rPr>
              <a:t>Осень,подружится</a:t>
            </a:r>
            <a:r>
              <a:rPr lang="ru-RU" sz="1800" b="1" i="1" dirty="0" smtClean="0">
                <a:solidFill>
                  <a:srgbClr val="FF5050"/>
                </a:solidFill>
              </a:rPr>
              <a:t> с </a:t>
            </a:r>
            <a:r>
              <a:rPr lang="ru-RU" sz="1800" b="1" i="1" dirty="0">
                <a:solidFill>
                  <a:srgbClr val="FF5050"/>
                </a:solidFill>
              </a:rPr>
              <a:t>вами</a:t>
            </a:r>
            <a:r>
              <a:rPr lang="ru-RU" sz="1800" b="1" i="1" dirty="0" smtClean="0">
                <a:solidFill>
                  <a:srgbClr val="FF5050"/>
                </a:solidFill>
              </a:rPr>
              <a:t>.</a:t>
            </a:r>
          </a:p>
          <a:p>
            <a:pPr algn="ctr"/>
            <a:endParaRPr lang="ru-RU" b="1" i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о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0983" y="274638"/>
            <a:ext cx="7802033" cy="58515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о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59310"/>
            <a:ext cx="8229600" cy="548218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ublyu_prirodu_russkuyu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90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lyublyu_prirodu_russkuyu</vt:lpstr>
      <vt:lpstr>Образы природы в классической музыке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 осенний день вплывает менуэт:  плывёт сквозь солнечный кленовый свет,  сквозь грушевые листья тополей  – и в георгинах пламенных алеет, и на волнах янтарной искрой тлеет.И вот угас. А день осенний –нет.   </vt:lpstr>
      <vt:lpstr>Слайд 17</vt:lpstr>
      <vt:lpstr>Слайд 18</vt:lpstr>
      <vt:lpstr>Слайд 19</vt:lpstr>
      <vt:lpstr>Все просторней, все глуше в осеннем лесу - музыканты уходят - скоро скрипка последняя смолкнет в руке скрипача  и потухнет концерта свеча…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природы в классической музыке.</dc:title>
  <dc:creator>HP</dc:creator>
  <cp:lastModifiedBy>HP</cp:lastModifiedBy>
  <cp:revision>11</cp:revision>
  <dcterms:created xsi:type="dcterms:W3CDTF">2014-10-04T17:26:09Z</dcterms:created>
  <dcterms:modified xsi:type="dcterms:W3CDTF">2014-10-13T19:15:09Z</dcterms:modified>
</cp:coreProperties>
</file>