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61" r:id="rId3"/>
    <p:sldId id="289" r:id="rId4"/>
    <p:sldId id="263" r:id="rId5"/>
    <p:sldId id="288" r:id="rId6"/>
    <p:sldId id="285" r:id="rId7"/>
    <p:sldId id="265" r:id="rId8"/>
    <p:sldId id="266" r:id="rId9"/>
    <p:sldId id="267" r:id="rId10"/>
    <p:sldId id="269" r:id="rId11"/>
    <p:sldId id="286" r:id="rId12"/>
    <p:sldId id="268" r:id="rId13"/>
    <p:sldId id="287" r:id="rId14"/>
    <p:sldId id="270" r:id="rId15"/>
    <p:sldId id="271" r:id="rId16"/>
    <p:sldId id="272" r:id="rId17"/>
    <p:sldId id="284" r:id="rId18"/>
    <p:sldId id="273" r:id="rId19"/>
    <p:sldId id="274" r:id="rId20"/>
    <p:sldId id="275" r:id="rId21"/>
    <p:sldId id="276" r:id="rId22"/>
    <p:sldId id="277" r:id="rId23"/>
    <p:sldId id="290" r:id="rId24"/>
    <p:sldId id="278" r:id="rId25"/>
    <p:sldId id="279" r:id="rId26"/>
    <p:sldId id="283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0D98D-34C4-4F19-ACFF-AF6390FDD72E}" type="datetimeFigureOut">
              <a:rPr lang="ru-RU" smtClean="0"/>
              <a:pPr/>
              <a:t>22.12.2013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ACBBF-D8BA-47CC-88A5-AB29264843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0D98D-34C4-4F19-ACFF-AF6390FDD72E}" type="datetimeFigureOut">
              <a:rPr lang="ru-RU" smtClean="0"/>
              <a:pPr/>
              <a:t>22.12.2013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ACBBF-D8BA-47CC-88A5-AB29264843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0D98D-34C4-4F19-ACFF-AF6390FDD72E}" type="datetimeFigureOut">
              <a:rPr lang="ru-RU" smtClean="0"/>
              <a:pPr/>
              <a:t>22.12.2013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ACBBF-D8BA-47CC-88A5-AB29264843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0D98D-34C4-4F19-ACFF-AF6390FDD72E}" type="datetimeFigureOut">
              <a:rPr lang="ru-RU" smtClean="0"/>
              <a:pPr/>
              <a:t>22.12.2013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ACBBF-D8BA-47CC-88A5-AB29264843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0D98D-34C4-4F19-ACFF-AF6390FDD72E}" type="datetimeFigureOut">
              <a:rPr lang="ru-RU" smtClean="0"/>
              <a:pPr/>
              <a:t>22.12.2013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ACBBF-D8BA-47CC-88A5-AB29264843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0D98D-34C4-4F19-ACFF-AF6390FDD72E}" type="datetimeFigureOut">
              <a:rPr lang="ru-RU" smtClean="0"/>
              <a:pPr/>
              <a:t>22.12.2013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ACBBF-D8BA-47CC-88A5-AB29264843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0D98D-34C4-4F19-ACFF-AF6390FDD72E}" type="datetimeFigureOut">
              <a:rPr lang="ru-RU" smtClean="0"/>
              <a:pPr/>
              <a:t>22.12.2013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ACBBF-D8BA-47CC-88A5-AB29264843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0D98D-34C4-4F19-ACFF-AF6390FDD72E}" type="datetimeFigureOut">
              <a:rPr lang="ru-RU" smtClean="0"/>
              <a:pPr/>
              <a:t>22.12.2013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ACBBF-D8BA-47CC-88A5-AB29264843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0D98D-34C4-4F19-ACFF-AF6390FDD72E}" type="datetimeFigureOut">
              <a:rPr lang="ru-RU" smtClean="0"/>
              <a:pPr/>
              <a:t>22.12.2013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ACBBF-D8BA-47CC-88A5-AB29264843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0D98D-34C4-4F19-ACFF-AF6390FDD72E}" type="datetimeFigureOut">
              <a:rPr lang="ru-RU" smtClean="0"/>
              <a:pPr/>
              <a:t>22.12.2013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ACBBF-D8BA-47CC-88A5-AB29264843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0D98D-34C4-4F19-ACFF-AF6390FDD72E}" type="datetimeFigureOut">
              <a:rPr lang="ru-RU" smtClean="0"/>
              <a:pPr/>
              <a:t>22.12.2013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A3ACBBF-D8BA-47CC-88A5-AB292648430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9C0D98D-34C4-4F19-ACFF-AF6390FDD72E}" type="datetimeFigureOut">
              <a:rPr lang="ru-RU" smtClean="0"/>
              <a:pPr/>
              <a:t>22.12.2013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A3ACBBF-D8BA-47CC-88A5-AB292648430D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2564904"/>
            <a:ext cx="7851648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chemeClr val="tx1"/>
                </a:solidFill>
              </a:rPr>
              <a:t>Тематический контроль в дошкольном образовательном учреждении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84168" y="4293096"/>
            <a:ext cx="2605141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Подготовила:</a:t>
            </a:r>
          </a:p>
          <a:p>
            <a:pPr algn="ctr"/>
            <a:r>
              <a:rPr lang="ru-RU" sz="2000" b="1" dirty="0" smtClean="0"/>
              <a:t>старший воспитатель</a:t>
            </a:r>
          </a:p>
          <a:p>
            <a:pPr algn="ctr"/>
            <a:r>
              <a:rPr lang="ru-RU" sz="2000" b="1" dirty="0" smtClean="0"/>
              <a:t>Николаева С.И</a:t>
            </a:r>
            <a:r>
              <a:rPr lang="en-US" sz="2000" b="1" dirty="0" smtClean="0"/>
              <a:t>.</a:t>
            </a:r>
            <a:endParaRPr lang="ru-RU" sz="2000" b="1" dirty="0" smtClean="0"/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123728" y="5949280"/>
            <a:ext cx="55192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/>
              <a:t>г.Нелидово   Детский сад №1    2013г.</a:t>
            </a:r>
            <a:endParaRPr lang="ru-RU" sz="24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620688"/>
            <a:ext cx="7772400" cy="1362456"/>
          </a:xfrm>
        </p:spPr>
        <p:txBody>
          <a:bodyPr/>
          <a:lstStyle/>
          <a:p>
            <a:pPr algn="ctr"/>
            <a:r>
              <a:rPr lang="ru-RU" dirty="0" smtClean="0"/>
              <a:t>Содержание  контроля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1268760"/>
            <a:ext cx="7772400" cy="5184576"/>
          </a:xfrm>
        </p:spPr>
        <p:txBody>
          <a:bodyPr>
            <a:normAutofit/>
          </a:bodyPr>
          <a:lstStyle/>
          <a:p>
            <a:pPr algn="just"/>
            <a:r>
              <a:rPr lang="ru-RU" sz="2400" b="1" dirty="0" smtClean="0"/>
              <a:t>Тематический контроль предполагает глубокое изучение системы педагогической работы с детьми по определенной  образовательной области основной общеобразовательной программы, оценка состояния работы с родителями по ознакомлению с ходом и содержанием образовательной деятельности, условий для реализации основной общеобразовательной программы,  оценка состояния работы с родителями по ознакомлению с ходом и содержанием образовательной деятельности, условий для реализации основной общеобразовательной программы.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7772400" cy="1362456"/>
          </a:xfrm>
        </p:spPr>
        <p:txBody>
          <a:bodyPr/>
          <a:lstStyle/>
          <a:p>
            <a:pPr algn="ctr"/>
            <a:r>
              <a:rPr lang="ru-RU" dirty="0" smtClean="0"/>
              <a:t>Методы контроля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544" y="1124744"/>
            <a:ext cx="8280920" cy="5733256"/>
          </a:xfrm>
        </p:spPr>
        <p:txBody>
          <a:bodyPr>
            <a:normAutofit lnSpcReduction="10000"/>
          </a:bodyPr>
          <a:lstStyle/>
          <a:p>
            <a:r>
              <a:rPr lang="ru-RU" b="1" u="sng" dirty="0" smtClean="0"/>
              <a:t>Метод контроля </a:t>
            </a:r>
            <a:r>
              <a:rPr lang="ru-RU" b="1" dirty="0" smtClean="0"/>
              <a:t>– это способ практического осуществления контроля для достижения поставленной цели.</a:t>
            </a:r>
          </a:p>
          <a:p>
            <a:r>
              <a:rPr lang="ru-RU" b="1" dirty="0" smtClean="0"/>
              <a:t> Наиболее эффективными методами контроля для изучения состояния образовательной деятельности являются:</a:t>
            </a:r>
          </a:p>
          <a:p>
            <a:pPr lvl="0">
              <a:buFont typeface="Courier New" pitchFamily="49" charset="0"/>
              <a:buChar char="o"/>
            </a:pPr>
            <a:r>
              <a:rPr lang="ru-RU" b="1" dirty="0" smtClean="0"/>
              <a:t> наблюдение (внимательно следя за чем-либо, изучать, исследовать);</a:t>
            </a:r>
          </a:p>
          <a:p>
            <a:pPr lvl="0">
              <a:buFont typeface="Courier New" pitchFamily="49" charset="0"/>
              <a:buChar char="o"/>
            </a:pPr>
            <a:r>
              <a:rPr lang="ru-RU" b="1" dirty="0" smtClean="0"/>
              <a:t> анализ (выявление причин, определение тенденций развития);</a:t>
            </a:r>
          </a:p>
          <a:p>
            <a:pPr lvl="0">
              <a:buFont typeface="Courier New" pitchFamily="49" charset="0"/>
              <a:buChar char="o"/>
            </a:pPr>
            <a:r>
              <a:rPr lang="ru-RU" b="1" dirty="0" smtClean="0"/>
              <a:t> беседа (деловой разговор на какую-либо тему, обмен мнениями);</a:t>
            </a:r>
          </a:p>
          <a:p>
            <a:pPr lvl="0">
              <a:buFont typeface="Courier New" pitchFamily="49" charset="0"/>
              <a:buChar char="o"/>
            </a:pPr>
            <a:r>
              <a:rPr lang="ru-RU" b="1" dirty="0" smtClean="0"/>
              <a:t> изучение документации (тщательное обследование с целью ознакомления, выяснения чего-либо);</a:t>
            </a:r>
          </a:p>
          <a:p>
            <a:pPr lvl="0">
              <a:buFont typeface="Courier New" pitchFamily="49" charset="0"/>
              <a:buChar char="o"/>
            </a:pPr>
            <a:r>
              <a:rPr lang="ru-RU" b="1" dirty="0" smtClean="0"/>
              <a:t> анкетирование (способ исследования путём опроса);</a:t>
            </a:r>
          </a:p>
          <a:p>
            <a:pPr lvl="0">
              <a:buFont typeface="Courier New" pitchFamily="49" charset="0"/>
              <a:buChar char="o"/>
            </a:pPr>
            <a:r>
              <a:rPr lang="ru-RU" b="1" dirty="0" smtClean="0"/>
              <a:t>  проверка знаний воспитанников (для выявления степени </a:t>
            </a:r>
            <a:r>
              <a:rPr lang="ru-RU" b="1" dirty="0" err="1" smtClean="0"/>
              <a:t>обученности</a:t>
            </a:r>
            <a:r>
              <a:rPr lang="ru-RU" b="1" dirty="0" smtClean="0"/>
              <a:t>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7772400" cy="1362456"/>
          </a:xfrm>
        </p:spPr>
        <p:txBody>
          <a:bodyPr/>
          <a:lstStyle/>
          <a:p>
            <a:pPr algn="ctr"/>
            <a:r>
              <a:rPr lang="ru-RU" dirty="0" smtClean="0"/>
              <a:t>Формы подведения итогов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43608" y="1844824"/>
            <a:ext cx="7137992" cy="446449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      </a:t>
            </a:r>
            <a:r>
              <a:rPr lang="ru-RU" sz="3200" dirty="0" smtClean="0"/>
              <a:t> обсуждение итогов контроля на педагогическом совете – решение педсовета;</a:t>
            </a:r>
          </a:p>
          <a:p>
            <a:pPr>
              <a:buFont typeface="Wingdings" pitchFamily="2" charset="2"/>
              <a:buChar char="Ø"/>
            </a:pPr>
            <a:r>
              <a:rPr lang="ru-RU" sz="3200" dirty="0" smtClean="0"/>
              <a:t>        рассмотрение результатов контроля на административном совещании – решение совещания;</a:t>
            </a:r>
          </a:p>
          <a:p>
            <a:pPr>
              <a:buFont typeface="Wingdings" pitchFamily="2" charset="2"/>
              <a:buChar char="Ø"/>
            </a:pPr>
            <a:r>
              <a:rPr lang="ru-RU" sz="3200" dirty="0" smtClean="0"/>
              <a:t>    на педагогических планерках – приказ руководителя.</a:t>
            </a:r>
            <a:endParaRPr lang="ru-RU" sz="32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7772400" cy="1362456"/>
          </a:xfrm>
        </p:spPr>
        <p:txBody>
          <a:bodyPr/>
          <a:lstStyle/>
          <a:p>
            <a:pPr algn="ctr"/>
            <a:r>
              <a:rPr lang="ru-RU" i="1" dirty="0" smtClean="0"/>
              <a:t> </a:t>
            </a:r>
            <a:r>
              <a:rPr lang="ru-RU" sz="4000" i="1" dirty="0" smtClean="0"/>
              <a:t>Правила этики поведения проверяющего:</a:t>
            </a:r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4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1484784"/>
            <a:ext cx="8640960" cy="5373216"/>
          </a:xfrm>
        </p:spPr>
        <p:txBody>
          <a:bodyPr>
            <a:normAutofit/>
          </a:bodyPr>
          <a:lstStyle/>
          <a:p>
            <a:pPr lvl="0">
              <a:buFont typeface="Wingdings" pitchFamily="2" charset="2"/>
              <a:buChar char="ü"/>
            </a:pPr>
            <a:r>
              <a:rPr lang="ru-RU" dirty="0" smtClean="0"/>
              <a:t>  </a:t>
            </a:r>
            <a:r>
              <a:rPr lang="ru-RU" b="1" dirty="0" smtClean="0"/>
              <a:t>честность, ясность, последовательность и объективность при анализе и изложении суждений, мнений по итогам оценки результатов деятельности;</a:t>
            </a:r>
          </a:p>
          <a:p>
            <a:pPr lvl="0">
              <a:buFont typeface="Wingdings" pitchFamily="2" charset="2"/>
              <a:buChar char="ü"/>
            </a:pPr>
            <a:r>
              <a:rPr lang="ru-RU" b="1" dirty="0" smtClean="0"/>
              <a:t> стремление к точности и уважение к очевидности;</a:t>
            </a:r>
          </a:p>
          <a:p>
            <a:pPr lvl="0"/>
            <a:r>
              <a:rPr lang="ru-RU" b="1" dirty="0" smtClean="0"/>
              <a:t>достоверность изложенных фактов;</a:t>
            </a:r>
          </a:p>
          <a:p>
            <a:pPr lvl="0">
              <a:buFont typeface="Wingdings" pitchFamily="2" charset="2"/>
              <a:buChar char="ü"/>
            </a:pPr>
            <a:r>
              <a:rPr lang="ru-RU" b="1" dirty="0" smtClean="0"/>
              <a:t> вежливость, открытость и непредвзятость при обсуждении вопросов с участниками образовательного процесса;</a:t>
            </a:r>
          </a:p>
          <a:p>
            <a:pPr lvl="0">
              <a:buFont typeface="Wingdings" pitchFamily="2" charset="2"/>
              <a:buChar char="ü"/>
            </a:pPr>
            <a:r>
              <a:rPr lang="ru-RU" b="1" dirty="0" smtClean="0"/>
              <a:t> уважительное отношение и уверенность в порядочности и честности воспитателей, обучающихся, родителей;</a:t>
            </a:r>
          </a:p>
          <a:p>
            <a:pPr lvl="0">
              <a:buFont typeface="Wingdings" pitchFamily="2" charset="2"/>
              <a:buChar char="ü"/>
            </a:pPr>
            <a:r>
              <a:rPr lang="ru-RU" b="1" dirty="0" smtClean="0"/>
              <a:t> понимание того, насколько серьёзно изложенное суждение проверяющего воздействует на всех, кого оно касается;</a:t>
            </a:r>
          </a:p>
          <a:p>
            <a:pPr lvl="0">
              <a:buFont typeface="Wingdings" pitchFamily="2" charset="2"/>
              <a:buChar char="ü"/>
            </a:pPr>
            <a:r>
              <a:rPr lang="ru-RU" b="1" dirty="0" smtClean="0"/>
              <a:t> действия проверяющего определяются должностной инструкцией, включающей его права и обязанности в рамках контроля.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764704"/>
            <a:ext cx="7772400" cy="1362456"/>
          </a:xfrm>
        </p:spPr>
        <p:txBody>
          <a:bodyPr/>
          <a:lstStyle/>
          <a:p>
            <a:r>
              <a:rPr lang="ru-RU" dirty="0" smtClean="0"/>
              <a:t>Тематический контроль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9552" y="1556792"/>
            <a:ext cx="7772400" cy="4252728"/>
          </a:xfrm>
        </p:spPr>
        <p:txBody>
          <a:bodyPr>
            <a:noAutofit/>
          </a:bodyPr>
          <a:lstStyle/>
          <a:p>
            <a:pPr algn="just"/>
            <a:r>
              <a:rPr lang="ru-RU" sz="2400" b="1" dirty="0" smtClean="0"/>
              <a:t>Главным предметом тематического контроля является система педагогической работы с детьми по одному из разделов программы. Тематический контроль помогает собрать наиболее полную информацию, а, следовательно, вовремя внести коррективы в работу педагогического коллектива или отдельного воспитателя.</a:t>
            </a:r>
          </a:p>
          <a:p>
            <a:pPr algn="just"/>
            <a:r>
              <a:rPr lang="ru-RU" sz="2400" b="1" dirty="0" smtClean="0"/>
              <a:t>Тематика изучения состояния воспитательно-образовательного процесса планируется в годовом плане.</a:t>
            </a:r>
          </a:p>
          <a:p>
            <a:pPr algn="just"/>
            <a:r>
              <a:rPr lang="ru-RU" sz="2400" b="1" dirty="0" smtClean="0"/>
              <a:t>Чтобы тематический контроль был результативным, необходимо провести подготовительную работу в несколько этапов.</a:t>
            </a:r>
          </a:p>
          <a:p>
            <a:pPr algn="just"/>
            <a:r>
              <a:rPr lang="ru-RU" sz="2400" dirty="0" smtClean="0"/>
              <a:t> </a:t>
            </a:r>
          </a:p>
          <a:p>
            <a:endParaRPr lang="ru-RU" sz="2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7772400" cy="1362456"/>
          </a:xfrm>
        </p:spPr>
        <p:txBody>
          <a:bodyPr/>
          <a:lstStyle/>
          <a:p>
            <a:pPr algn="ctr"/>
            <a:r>
              <a:rPr lang="ru-RU" dirty="0" smtClean="0"/>
              <a:t>1-й этап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11560" y="1700808"/>
            <a:ext cx="8280920" cy="4824536"/>
          </a:xfrm>
        </p:spPr>
        <p:txBody>
          <a:bodyPr>
            <a:normAutofit/>
          </a:bodyPr>
          <a:lstStyle/>
          <a:p>
            <a:r>
              <a:rPr lang="ru-RU" i="1" dirty="0" smtClean="0"/>
              <a:t> </a:t>
            </a:r>
            <a:r>
              <a:rPr lang="ru-RU" sz="2400" b="1" i="1" dirty="0" smtClean="0"/>
              <a:t>Постановка целей тематического контроля.</a:t>
            </a:r>
            <a:endParaRPr lang="ru-RU" sz="2400" b="1" dirty="0" smtClean="0"/>
          </a:p>
          <a:p>
            <a:r>
              <a:rPr lang="ru-RU" sz="2400" b="1" dirty="0" smtClean="0"/>
              <a:t>Нужно ясно представить и четко сформулировать, какие результаты должны быть получены по итогам тематического контроля. Эти результаты могут быть связаны:</a:t>
            </a:r>
          </a:p>
          <a:p>
            <a:pPr lvl="0"/>
            <a:r>
              <a:rPr lang="ru-RU" sz="2400" b="1" dirty="0" smtClean="0"/>
              <a:t>- с улучшением воспитательно-образовательного  процесса,</a:t>
            </a:r>
          </a:p>
          <a:p>
            <a:pPr lvl="0"/>
            <a:r>
              <a:rPr lang="ru-RU" sz="2400" b="1" dirty="0" smtClean="0"/>
              <a:t>- ростом профессионального мастерства педагогов,</a:t>
            </a:r>
          </a:p>
          <a:p>
            <a:pPr lvl="0"/>
            <a:r>
              <a:rPr lang="ru-RU" sz="2400" b="1" dirty="0" smtClean="0"/>
              <a:t>- созданием условий для развития опыта лучших воспитателей,</a:t>
            </a:r>
          </a:p>
          <a:p>
            <a:pPr lvl="0"/>
            <a:r>
              <a:rPr lang="ru-RU" sz="2400" b="1" dirty="0" smtClean="0"/>
              <a:t>- укреплением связей с родителями и т.п.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7772400" cy="1362456"/>
          </a:xfrm>
        </p:spPr>
        <p:txBody>
          <a:bodyPr/>
          <a:lstStyle/>
          <a:p>
            <a:pPr algn="ctr"/>
            <a:r>
              <a:rPr lang="ru-RU" dirty="0" smtClean="0"/>
              <a:t>2-й этап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544" y="1412776"/>
            <a:ext cx="8424936" cy="5256584"/>
          </a:xfrm>
        </p:spPr>
        <p:txBody>
          <a:bodyPr>
            <a:normAutofit fontScale="85000" lnSpcReduction="20000"/>
          </a:bodyPr>
          <a:lstStyle/>
          <a:p>
            <a:pPr algn="just">
              <a:lnSpc>
                <a:spcPct val="120000"/>
              </a:lnSpc>
            </a:pPr>
            <a:r>
              <a:rPr lang="ru-RU" dirty="0" smtClean="0"/>
              <a:t> 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Составление плана тематического контроля с учетом специфики детского сада и результатов работы по выбранной теме в предшествующие годы.</a:t>
            </a:r>
          </a:p>
          <a:p>
            <a:pPr algn="just">
              <a:lnSpc>
                <a:spcPct val="120000"/>
              </a:lnSpc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Лучше всего взять конкретный раздел программы детского сада и выделить в нем то общее, что в первую очередь важно для всех возрастных групп. Следует обратить особое внимание на то, как усложняется раздел программы в зависимости от возраста детей; подобрать и изучить все соответствующие методические рекомендации, инструкции, приказы вышестоящих органов по теме.</a:t>
            </a:r>
          </a:p>
          <a:p>
            <a:pPr algn="just">
              <a:lnSpc>
                <a:spcPct val="120000"/>
              </a:lnSpc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По какой бы теме не составлялся план тематического контроля, в нем всегда выделяется</a:t>
            </a:r>
          </a:p>
          <a:p>
            <a:pPr algn="just">
              <a:lnSpc>
                <a:spcPct val="120000"/>
              </a:lnSpc>
            </a:pP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5 блоков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9552" y="764704"/>
            <a:ext cx="7772400" cy="5832648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 smtClean="0"/>
              <a:t>1. </a:t>
            </a:r>
            <a:r>
              <a:rPr lang="ru-RU" b="1" dirty="0" smtClean="0"/>
              <a:t>Выявление уровня знаний, умений, навыков, воспитанности детей.</a:t>
            </a:r>
          </a:p>
          <a:p>
            <a:pPr algn="just"/>
            <a:r>
              <a:rPr lang="ru-RU" b="1" dirty="0" smtClean="0"/>
              <a:t>2. Оценка профессиональных умений воспитателя. Эффективность используемых им методов и приемов работы с детьми. Формы организации детского коллектива. Система профессионального роста педагогов ДОУ.</a:t>
            </a:r>
          </a:p>
          <a:p>
            <a:pPr algn="just"/>
            <a:r>
              <a:rPr lang="ru-RU" b="1" dirty="0" smtClean="0"/>
              <a:t>3.Уровень планирования режимных моментов, системность и последовательность. Соответствие возрастным особенностям детей и программе, по которой работает учреждение.</a:t>
            </a:r>
          </a:p>
          <a:p>
            <a:pPr algn="just"/>
            <a:r>
              <a:rPr lang="ru-RU" b="1" dirty="0" smtClean="0"/>
              <a:t>4.Оценка предметно-развивающей среды, условий для организации педагогического процесса по данному направлению, наличие разнообразных пособий.</a:t>
            </a:r>
          </a:p>
          <a:p>
            <a:pPr algn="just"/>
            <a:r>
              <a:rPr lang="ru-RU" b="1" dirty="0" smtClean="0"/>
              <a:t>5.Взаимодействие с родителями для развития ребенка. Использование разнообразных форм педагогического просвещения родителей. Оценка родителями результативности работы педагога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7772400" cy="1362456"/>
          </a:xfrm>
        </p:spPr>
        <p:txBody>
          <a:bodyPr/>
          <a:lstStyle/>
          <a:p>
            <a:pPr algn="ctr"/>
            <a:r>
              <a:rPr lang="ru-RU" dirty="0" smtClean="0"/>
              <a:t>3-й этап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9552" y="1700808"/>
            <a:ext cx="7772400" cy="4968552"/>
          </a:xfrm>
        </p:spPr>
        <p:txBody>
          <a:bodyPr>
            <a:normAutofit/>
          </a:bodyPr>
          <a:lstStyle/>
          <a:p>
            <a:pPr algn="ctr"/>
            <a:r>
              <a:rPr lang="ru-RU" sz="2800" b="1" i="1" dirty="0" smtClean="0"/>
              <a:t>Подготовка  к проведению тематического контроля</a:t>
            </a:r>
            <a:r>
              <a:rPr lang="ru-RU" sz="2800" dirty="0" smtClean="0"/>
              <a:t>.</a:t>
            </a:r>
          </a:p>
          <a:p>
            <a:pPr algn="just"/>
            <a:r>
              <a:rPr lang="ru-RU" sz="2800" dirty="0" smtClean="0"/>
              <a:t>Она предусматривает составление вопросников, подбор диагностических методик, составление схем для фиксирования хода и результатов контроля. Руководителю целесообразно проанализировать какие недостатки уже отмечались, что предлагалось исправить, устранить, изменить, было ли это выполнено, насколько качественно.</a:t>
            </a:r>
          </a:p>
          <a:p>
            <a:pPr algn="just"/>
            <a:endParaRPr lang="ru-RU" sz="28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7772400" cy="1362456"/>
          </a:xfrm>
        </p:spPr>
        <p:txBody>
          <a:bodyPr/>
          <a:lstStyle/>
          <a:p>
            <a:pPr algn="ctr"/>
            <a:r>
              <a:rPr lang="ru-RU" dirty="0" smtClean="0"/>
              <a:t>4-й этап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5536" y="1628800"/>
            <a:ext cx="7772400" cy="4896544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dirty="0" smtClean="0"/>
              <a:t> </a:t>
            </a:r>
            <a:r>
              <a:rPr lang="ru-RU" b="1" i="1" dirty="0" smtClean="0"/>
              <a:t>Распределение обязанностей, вопросов к изучению, определение сроков выполнения работ.</a:t>
            </a:r>
            <a:endParaRPr lang="ru-RU" b="1" dirty="0" smtClean="0"/>
          </a:p>
          <a:p>
            <a:pPr algn="just"/>
            <a:r>
              <a:rPr lang="ru-RU" b="1" dirty="0" smtClean="0"/>
              <a:t>В тематическом контроле, кроме заведующей и старшего воспитателя участвуют и другие сотрудники: музыкальный руководитель, медицинская сестра, инструктор по физической культуре, наиболее опытные воспитатели.</a:t>
            </a:r>
          </a:p>
          <a:p>
            <a:pPr algn="just"/>
            <a:r>
              <a:rPr lang="ru-RU" b="1" dirty="0" smtClean="0"/>
              <a:t>Задача старшего воспитателя — поставить перед каждым участником конкретную задачу, подробно разъяснить порядок ее выполнения, предоставить в помощь подробный вопросник или схему для заполнения.</a:t>
            </a:r>
          </a:p>
          <a:p>
            <a:pPr algn="just"/>
            <a:r>
              <a:rPr lang="ru-RU" b="1" dirty="0" smtClean="0"/>
              <a:t>Итоги тематического контроля оформляются в виде аналитической справки и заслушиваются на педагогическом совете.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11560" y="980728"/>
            <a:ext cx="7772400" cy="5400600"/>
          </a:xfrm>
        </p:spPr>
        <p:txBody>
          <a:bodyPr>
            <a:normAutofit/>
          </a:bodyPr>
          <a:lstStyle/>
          <a:p>
            <a:pPr algn="just"/>
            <a:r>
              <a:rPr lang="ru-RU" sz="2800" b="1" dirty="0" smtClean="0"/>
              <a:t>Контроль в дошкольном  образовательном учреждении </a:t>
            </a:r>
            <a:r>
              <a:rPr lang="ru-RU" sz="2800" dirty="0" smtClean="0"/>
              <a:t> - это система наблюдений и проверки соответствия воспитательно-образовательного процесса целям и задачам  основной общеобразовательной программы дошкольного образования. Контрольная функция является неотъемлемой частью управленческой деятельности. Информация, полученная в ходе контроля с последующим его анализом, является основой для принятия управленческих решений.</a:t>
            </a:r>
          </a:p>
          <a:p>
            <a:endParaRPr lang="ru-RU" sz="28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772400" cy="2130512"/>
          </a:xfrm>
        </p:spPr>
        <p:txBody>
          <a:bodyPr/>
          <a:lstStyle/>
          <a:p>
            <a:pPr algn="ctr"/>
            <a:r>
              <a:rPr lang="ru-RU" sz="2800" dirty="0" smtClean="0"/>
              <a:t>В структуру и содержание справки  по  итогам проведенной тематической и комплексной проверки  входит: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544" y="1556792"/>
            <a:ext cx="8424936" cy="5301208"/>
          </a:xfrm>
        </p:spPr>
        <p:txBody>
          <a:bodyPr>
            <a:normAutofit fontScale="47500" lnSpcReduction="20000"/>
          </a:bodyPr>
          <a:lstStyle/>
          <a:p>
            <a:pPr algn="just">
              <a:lnSpc>
                <a:spcPct val="120000"/>
              </a:lnSpc>
            </a:pPr>
            <a:r>
              <a:rPr lang="ru-RU" dirty="0" smtClean="0"/>
              <a:t>· </a:t>
            </a:r>
            <a:r>
              <a:rPr lang="ru-RU" sz="2900" b="1" dirty="0" smtClean="0"/>
              <a:t>  дата и место ее составления;</a:t>
            </a:r>
          </a:p>
          <a:p>
            <a:pPr algn="just">
              <a:lnSpc>
                <a:spcPct val="120000"/>
              </a:lnSpc>
            </a:pPr>
            <a:r>
              <a:rPr lang="ru-RU" sz="2900" b="1" dirty="0" smtClean="0"/>
              <a:t>·   прописывается на основание какого документа была проведена проверка;</a:t>
            </a:r>
          </a:p>
          <a:p>
            <a:pPr algn="just">
              <a:lnSpc>
                <a:spcPct val="120000"/>
              </a:lnSpc>
            </a:pPr>
            <a:r>
              <a:rPr lang="ru-RU" sz="2900" b="1" dirty="0" smtClean="0"/>
              <a:t>·   с какой целью, осуществлялся контроль;</a:t>
            </a:r>
          </a:p>
          <a:p>
            <a:pPr algn="just">
              <a:lnSpc>
                <a:spcPct val="120000"/>
              </a:lnSpc>
            </a:pPr>
            <a:r>
              <a:rPr lang="ru-RU" sz="2900" b="1" dirty="0" smtClean="0"/>
              <a:t>·   в какой период проходила проверка;</a:t>
            </a:r>
          </a:p>
          <a:p>
            <a:pPr algn="just">
              <a:lnSpc>
                <a:spcPct val="120000"/>
              </a:lnSpc>
            </a:pPr>
            <a:r>
              <a:rPr lang="ru-RU" sz="2900" b="1" dirty="0" smtClean="0"/>
              <a:t>·   фамилии, инициалы и должности членов комиссии;</a:t>
            </a:r>
          </a:p>
          <a:p>
            <a:pPr algn="just">
              <a:lnSpc>
                <a:spcPct val="120000"/>
              </a:lnSpc>
            </a:pPr>
            <a:r>
              <a:rPr lang="ru-RU" sz="2900" b="1" dirty="0" smtClean="0"/>
              <a:t>·   указывается, кто из педагогов, и из каких групп подлежали контролю;</a:t>
            </a:r>
          </a:p>
          <a:p>
            <a:pPr algn="just">
              <a:lnSpc>
                <a:spcPct val="120000"/>
              </a:lnSpc>
            </a:pPr>
            <a:r>
              <a:rPr lang="ru-RU" sz="2900" b="1" dirty="0" smtClean="0"/>
              <a:t>·   источники получения информации;</a:t>
            </a:r>
          </a:p>
          <a:p>
            <a:pPr algn="just">
              <a:lnSpc>
                <a:spcPct val="120000"/>
              </a:lnSpc>
            </a:pPr>
            <a:r>
              <a:rPr lang="ru-RU" sz="2900" b="1" dirty="0" smtClean="0"/>
              <a:t>·   аналитические сведения о результатах проверки, в том числе и выявленных нарушений, об их характере;</a:t>
            </a:r>
          </a:p>
          <a:p>
            <a:pPr algn="just">
              <a:lnSpc>
                <a:spcPct val="120000"/>
              </a:lnSpc>
            </a:pPr>
            <a:r>
              <a:rPr lang="ru-RU" sz="2900" b="1" dirty="0" smtClean="0"/>
              <a:t>·   выводы и предложения основываются на реальном материале, подтвержденном количественными показателями, объективность – на непосредственном наблюдении и изучении результатов педагогической деятельности ( в выводах  дается ответ на поставленную цель в начале проведения проверки);</a:t>
            </a:r>
          </a:p>
          <a:p>
            <a:pPr algn="just">
              <a:lnSpc>
                <a:spcPct val="120000"/>
              </a:lnSpc>
            </a:pPr>
            <a:r>
              <a:rPr lang="ru-RU" sz="2900" b="1" dirty="0" smtClean="0"/>
              <a:t>·   в конце справки даются рекомендации или предложения по выявленным нарушениям, устанавливаются сроки на их устранение, назначаются ответственные по устранению замечаний.</a:t>
            </a:r>
          </a:p>
          <a:p>
            <a:pPr algn="just">
              <a:lnSpc>
                <a:spcPct val="120000"/>
              </a:lnSpc>
            </a:pPr>
            <a:r>
              <a:rPr lang="ru-RU" sz="2900" b="1" dirty="0" smtClean="0"/>
              <a:t>·   справка подписывается членами комиссии и педагогическими работниками, которые подлежали контролю, об ознакомлении  с итоговым документом  или  составляется акт об отказе от подписи.</a:t>
            </a:r>
          </a:p>
          <a:p>
            <a:endParaRPr lang="ru-RU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544" y="476672"/>
            <a:ext cx="7772400" cy="6120680"/>
          </a:xfrm>
        </p:spPr>
        <p:txBody>
          <a:bodyPr>
            <a:normAutofit/>
          </a:bodyPr>
          <a:lstStyle/>
          <a:p>
            <a:pPr algn="just"/>
            <a:r>
              <a:rPr lang="ru-RU" b="1" dirty="0" smtClean="0"/>
              <a:t>В содержании аналитической справки должны быть представлены материалы по всем 5 блокам, которые мы обозначаем в плане тематического контроля.</a:t>
            </a:r>
          </a:p>
          <a:p>
            <a:pPr algn="just"/>
            <a:r>
              <a:rPr lang="ru-RU" b="1" dirty="0" smtClean="0"/>
              <a:t>Перед началом тематической проверки  руководителем ДОУ издаётся Приказ о проведении тематического контроля, в котором указываются тема, сроки проверки, утверждается план-задание.</a:t>
            </a:r>
          </a:p>
          <a:p>
            <a:pPr algn="just"/>
            <a:r>
              <a:rPr lang="ru-RU" b="1" dirty="0" smtClean="0"/>
              <a:t> План-задание необходимо представить воспитателям за две недели до начала проверки, разъяснить, какие вопросы и в каком порядке будут изучаться, в чем смысл и каково значение тематического контроля для совершенствования работы детского сада.</a:t>
            </a:r>
          </a:p>
          <a:p>
            <a:pPr algn="just"/>
            <a:r>
              <a:rPr lang="ru-RU" b="1" dirty="0" smtClean="0"/>
              <a:t>По итогам тематической проверки также издаётся Приказ.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9552" y="764704"/>
            <a:ext cx="7772400" cy="5760640"/>
          </a:xfrm>
        </p:spPr>
        <p:txBody>
          <a:bodyPr>
            <a:normAutofit/>
          </a:bodyPr>
          <a:lstStyle/>
          <a:p>
            <a:pPr algn="just"/>
            <a:r>
              <a:rPr lang="ru-RU" b="1" dirty="0" smtClean="0"/>
              <a:t>Руководитель,  старший воспитатель обязан оказать всю необходимую помощь воспитателям в подготовке к тематическому контролю.</a:t>
            </a:r>
          </a:p>
          <a:p>
            <a:pPr algn="just"/>
            <a:r>
              <a:rPr lang="ru-RU" b="1" dirty="0" smtClean="0"/>
              <a:t>Экземпляр плана-задания контроля должен находиться в методическом кабинете и быть доступным для каждого воспитателя в любой момент.</a:t>
            </a:r>
          </a:p>
          <a:p>
            <a:pPr algn="just"/>
            <a:r>
              <a:rPr lang="ru-RU" b="1" dirty="0" smtClean="0"/>
              <a:t>Материалы тематического контроля оформляются и хранятся в методическом кабинете ДОУ. Они являются банком данных о состоянии педагогического процесса по одному из направлений деятельности педагогического коллектива ДОУ.</a:t>
            </a:r>
          </a:p>
          <a:p>
            <a:pPr algn="just"/>
            <a:r>
              <a:rPr lang="ru-RU" b="1" dirty="0" smtClean="0"/>
              <a:t> </a:t>
            </a:r>
          </a:p>
          <a:p>
            <a:pPr algn="just"/>
            <a:r>
              <a:rPr lang="ru-RU" b="1" dirty="0" smtClean="0"/>
              <a:t>   В конце учебного года обязательно делается анализ контроля за учебный год. Проблемы, выявленные в ходе контроля, могут быть задачами на следующий учебный год.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0"/>
            <a:ext cx="8424936" cy="1362456"/>
          </a:xfrm>
        </p:spPr>
        <p:txBody>
          <a:bodyPr/>
          <a:lstStyle/>
          <a:p>
            <a:pPr algn="ctr"/>
            <a:r>
              <a:rPr lang="ru-RU" sz="2400" dirty="0" smtClean="0"/>
              <a:t>Как указать своим  коллегам  на ошибки, чтобы не вызвать у них чувства обиды, досады, желания «взять реванш»?</a:t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23528" y="1052736"/>
            <a:ext cx="8820472" cy="5976664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Здесь уместно прислушаться к советам известного американского психолога Дейла Карнеги.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«Критика бесполезна потому, что она заставляет человека обороняться и, как правило, стремиться оправдать себя. Критика опасна потому, что она наносит удар по его гордыне, задевает чувство собственной значимости и вызывает у него обиду»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Начинайте с похвалы и искреннего признания достоинств сотрудников.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Указывайте на ошибки других не прямо, а косвенно.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Задавайте собеседнику вопросы, вместе того чтобы ему что-то приказывать: «Подумайте над этим», «Вы. полагаете, что это даст результат?»,, «Каково ваше мнение об этом?», «А может лучше было бы нам поступить иначе?».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Давайте людям возможность спасти свой престиж (никто не застрахован от ошибок)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Выражайте людям одобрение по поводу малейшей их удачи и отмечайте каждый их успех. Будьте чистосердечны в своей оценке и щедры на похвалу.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Создавайте людям хорошую репутацию, которую они будут стараться поддерживать.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Прибегайте к поощрению. Создавайте впечатление, что ошибка, которую вы хотите видеть исправленной, легко исправима; делайте так, чтобы то,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что вы побуждаете людей, казалось им нетрудным.</a:t>
            </a:r>
          </a:p>
          <a:p>
            <a:pPr>
              <a:buFontTx/>
              <a:buChar char="-"/>
            </a:pP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11560" y="908720"/>
            <a:ext cx="7772400" cy="5544616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4000" dirty="0" smtClean="0"/>
              <a:t>Правильно организованный контроль является одним из основных условий научного и рационального руководства воспитательно-образовательным процессом, повышает ответственность каждого воспитателя за качество его работы с детьми.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7772400" cy="5541264"/>
          </a:xfrm>
        </p:spPr>
        <p:txBody>
          <a:bodyPr/>
          <a:lstStyle/>
          <a:p>
            <a:pPr algn="ctr"/>
            <a:r>
              <a:rPr lang="ru-RU" sz="4400" dirty="0" smtClean="0">
                <a:solidFill>
                  <a:schemeClr val="tx1"/>
                </a:solidFill>
              </a:rPr>
              <a:t>Показатели и методика организации контроля взяты у О.А. </a:t>
            </a:r>
            <a:r>
              <a:rPr lang="ru-RU" sz="4400" dirty="0" err="1" smtClean="0">
                <a:solidFill>
                  <a:schemeClr val="tx1"/>
                </a:solidFill>
              </a:rPr>
              <a:t>Скоролуповой</a:t>
            </a:r>
            <a:r>
              <a:rPr lang="ru-RU" sz="4400" dirty="0" smtClean="0">
                <a:solidFill>
                  <a:schemeClr val="tx1"/>
                </a:solidFill>
              </a:rPr>
              <a:t> </a:t>
            </a:r>
            <a:br>
              <a:rPr lang="ru-RU" sz="4400" dirty="0" smtClean="0">
                <a:solidFill>
                  <a:schemeClr val="tx1"/>
                </a:solidFill>
              </a:rPr>
            </a:br>
            <a:r>
              <a:rPr lang="ru-RU" sz="4400" dirty="0" smtClean="0">
                <a:solidFill>
                  <a:schemeClr val="tx1"/>
                </a:solidFill>
              </a:rPr>
              <a:t>«Контроль воспитательно-образовательного процесса  в ДОУ»</a:t>
            </a:r>
            <a:endParaRPr lang="ru-RU" sz="4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146104" cy="2400296"/>
          </a:xfrm>
        </p:spPr>
        <p:txBody>
          <a:bodyPr/>
          <a:lstStyle/>
          <a:p>
            <a:pPr algn="ctr"/>
            <a:r>
              <a:rPr lang="ru-RU" sz="6600" dirty="0" smtClean="0"/>
              <a:t>Благодарю </a:t>
            </a:r>
            <a:br>
              <a:rPr lang="ru-RU" sz="6600" dirty="0" smtClean="0"/>
            </a:br>
            <a:r>
              <a:rPr lang="ru-RU" sz="6600" dirty="0" smtClean="0"/>
              <a:t> </a:t>
            </a:r>
            <a:r>
              <a:rPr lang="ru-RU" sz="6600" dirty="0" smtClean="0"/>
              <a:t>за внимание!</a:t>
            </a:r>
            <a:endParaRPr lang="ru-RU" sz="6600" dirty="0"/>
          </a:p>
        </p:txBody>
      </p:sp>
      <p:pic>
        <p:nvPicPr>
          <p:cNvPr id="1026" name="Picture 2" descr="C:\Documents and Settings\Admin\Рабочий стол\ЛОГОПУНКТ\смайл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3068960"/>
            <a:ext cx="4389437" cy="35147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7772400" cy="1362456"/>
          </a:xfrm>
        </p:spPr>
        <p:txBody>
          <a:bodyPr/>
          <a:lstStyle/>
          <a:p>
            <a:pPr algn="ctr"/>
            <a:r>
              <a:rPr lang="ru-RU" sz="3600" dirty="0" smtClean="0"/>
              <a:t>Деятельность старшего воспитателя по проведению контроля</a:t>
            </a:r>
            <a:endParaRPr lang="ru-RU" sz="36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1628800"/>
            <a:ext cx="8362128" cy="5229200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-	</a:t>
            </a:r>
            <a:r>
              <a:rPr lang="ru-RU" sz="2300" b="1" dirty="0" smtClean="0"/>
              <a:t>разработка системы контроля за воспитательно-образовательной работой с детьми, диагностических материалов, вопросов по осуществлению контроля в разных возрастных группах;</a:t>
            </a:r>
          </a:p>
          <a:p>
            <a:r>
              <a:rPr lang="ru-RU" sz="2300" b="1" dirty="0" smtClean="0"/>
              <a:t>-	наблюдение за деятельностью воспитателя в процессе работы с детьми, за деятельностью и взаимоотношениями детей;</a:t>
            </a:r>
          </a:p>
          <a:p>
            <a:r>
              <a:rPr lang="ru-RU" sz="2300" b="1" dirty="0" smtClean="0"/>
              <a:t>-	фиксация результатов наблюдений;</a:t>
            </a:r>
          </a:p>
          <a:p>
            <a:r>
              <a:rPr lang="ru-RU" sz="2300" b="1" dirty="0" smtClean="0"/>
              <a:t>-	анализ результатов воспитательно-образовательной работы, детского творчества, планов и документации воспитателей;</a:t>
            </a:r>
          </a:p>
          <a:p>
            <a:r>
              <a:rPr lang="ru-RU" sz="2300" b="1" dirty="0" smtClean="0"/>
              <a:t>-	формулирование выводов и заключения о состоянии воспитательно-образовательной работы с детьми;</a:t>
            </a:r>
          </a:p>
          <a:p>
            <a:r>
              <a:rPr lang="ru-RU" sz="2300" b="1" dirty="0" smtClean="0"/>
              <a:t>-	осуществление диагностики профессиональной компетентности педагогов, развития детей;</a:t>
            </a:r>
          </a:p>
          <a:p>
            <a:r>
              <a:rPr lang="ru-RU" sz="2300" b="1" dirty="0" smtClean="0"/>
              <a:t>-	разработка мероприятий по устранению выявленных недостатков в работе педагогов;</a:t>
            </a:r>
          </a:p>
          <a:p>
            <a:r>
              <a:rPr lang="ru-RU" sz="2300" b="1" dirty="0" smtClean="0"/>
              <a:t>-	обсуждение результатов контроля с воспитателями, использование этих результатов при подготовке решений педсовета, планировании работы коллектива.</a:t>
            </a:r>
          </a:p>
          <a:p>
            <a:endParaRPr lang="ru-RU" sz="23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7772400" cy="1362456"/>
          </a:xfrm>
        </p:spPr>
        <p:txBody>
          <a:bodyPr/>
          <a:lstStyle/>
          <a:p>
            <a:r>
              <a:rPr lang="ru-RU" dirty="0" smtClean="0"/>
              <a:t>Требования к контролю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544" y="1052736"/>
            <a:ext cx="7772400" cy="5616624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b="1" dirty="0" smtClean="0"/>
              <a:t>К осуществлению контроля в дошкольном учреждении предъявляются следующие требования: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b="1" dirty="0" smtClean="0"/>
              <a:t> следует не просто контролировать состояние дел, а создать единую систему контроля всех направлений деятельности ДОУ;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b="1" dirty="0" smtClean="0"/>
              <a:t>  контроль необходимо планировать;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b="1" dirty="0" smtClean="0"/>
              <a:t> в процессе контроля важна не констатация факта, а выявление причин, вызывающих недостатки, выработка эффективных мер, направленных на их устранение;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b="1" dirty="0" smtClean="0"/>
              <a:t> контроль будет действенным в том случае, если он осуществляется современно и рекомендации, выданные по его итогам, будут выполнены;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b="1" dirty="0" smtClean="0"/>
              <a:t> необходимо оказывать помощь в реализации рекомендаций тем, кому они были даны по итогам контроля;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b="1" dirty="0" smtClean="0"/>
              <a:t> контроль и его итоги должны быть гласными;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b="1" dirty="0" smtClean="0"/>
              <a:t> контроль должен быть направлен не только на выявление недостатков, но и на поиск нового, интересного, что дает высокие и стабильные результаты.</a:t>
            </a:r>
          </a:p>
          <a:p>
            <a:pPr lvl="0" algn="just"/>
            <a:r>
              <a:rPr lang="ru-RU" b="1" dirty="0" smtClean="0"/>
              <a:t>Цели и задачи контроля должны вытекать из целей и задач воспитательно-образовательного процесса и годовых задач ДОУ на текущий учебный год.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620688"/>
            <a:ext cx="7772400" cy="1362456"/>
          </a:xfrm>
        </p:spPr>
        <p:txBody>
          <a:bodyPr/>
          <a:lstStyle/>
          <a:p>
            <a:pPr algn="ctr"/>
            <a:r>
              <a:rPr lang="ru-RU" dirty="0" smtClean="0"/>
              <a:t>Функции контроля: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9552" y="1412776"/>
            <a:ext cx="7772400" cy="5445224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dirty="0" smtClean="0"/>
              <a:t>-	</a:t>
            </a:r>
            <a:r>
              <a:rPr lang="ru-RU" sz="2600" b="1" dirty="0" smtClean="0"/>
              <a:t>Контроль позволяет установить, все ли в дошкольном учреждении выполняется в соответствии с нормативными документами, решениями педагогического совета или распоряжением руководителя. Он помогает выявить отклонения и их причины, определить пути и методы устранения недочетов.</a:t>
            </a:r>
          </a:p>
          <a:p>
            <a:pPr algn="just"/>
            <a:r>
              <a:rPr lang="ru-RU" sz="2600" b="1" dirty="0" smtClean="0"/>
              <a:t>-	Устраняясь от контроля или осуществляя его не систематически, руководитель теряет возможность оперативно вмешиваться в ход воспитательного процесса, управлять им.</a:t>
            </a:r>
          </a:p>
          <a:p>
            <a:pPr algn="just"/>
            <a:r>
              <a:rPr lang="ru-RU" sz="2600" b="1" dirty="0" smtClean="0"/>
              <a:t>-	Отсутствие системы контроля вызывает стихийность в осуществлении воспитательно-образовательного процесса.</a:t>
            </a:r>
          </a:p>
          <a:p>
            <a:pPr algn="just"/>
            <a:r>
              <a:rPr lang="ru-RU" sz="2600" b="1" dirty="0" smtClean="0"/>
              <a:t>-	Контроль является важнейшим фактором воспитания молодых кадров, усиления личной ответственности молодого специалиста за исполнение своих обязанностей.</a:t>
            </a:r>
          </a:p>
          <a:p>
            <a:endParaRPr lang="ru-RU" sz="2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 Принципы внутреннего контроля: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544" y="1916832"/>
            <a:ext cx="7772400" cy="4941168"/>
          </a:xfrm>
        </p:spPr>
        <p:txBody>
          <a:bodyPr>
            <a:normAutofit/>
          </a:bodyPr>
          <a:lstStyle/>
          <a:p>
            <a:r>
              <a:rPr lang="ru-RU" sz="3600" dirty="0" smtClean="0"/>
              <a:t> 1.​ Планомерность.</a:t>
            </a:r>
          </a:p>
          <a:p>
            <a:r>
              <a:rPr lang="ru-RU" sz="3600" dirty="0" smtClean="0"/>
              <a:t> 2​. Объективность.</a:t>
            </a:r>
          </a:p>
          <a:p>
            <a:r>
              <a:rPr lang="ru-RU" sz="3600" dirty="0" smtClean="0"/>
              <a:t> 3. Теоретическая обоснованность.</a:t>
            </a:r>
          </a:p>
          <a:p>
            <a:r>
              <a:rPr lang="ru-RU" sz="3600" dirty="0" smtClean="0"/>
              <a:t> 4​. Методическая подготовленность.  </a:t>
            </a:r>
          </a:p>
          <a:p>
            <a:pPr marL="742950" indent="-742950"/>
            <a:r>
              <a:rPr lang="ru-RU" sz="3600" dirty="0" smtClean="0"/>
              <a:t>  5. Регулярность.</a:t>
            </a:r>
          </a:p>
          <a:p>
            <a:pPr marL="742950" indent="-742950"/>
            <a:r>
              <a:rPr lang="ru-RU" sz="3600" dirty="0" smtClean="0"/>
              <a:t>   6. Гласность.</a:t>
            </a:r>
          </a:p>
          <a:p>
            <a:pPr marL="742950" indent="-742950"/>
            <a:r>
              <a:rPr lang="ru-RU" sz="3600" dirty="0" smtClean="0"/>
              <a:t>   7. Систематичность.</a:t>
            </a:r>
          </a:p>
          <a:p>
            <a:pPr marL="742950" indent="-742950">
              <a:buAutoNum type="arabicPeriod" startAt="5"/>
            </a:pPr>
            <a:endParaRPr lang="ru-RU" sz="3600" dirty="0" smtClean="0"/>
          </a:p>
          <a:p>
            <a:endParaRPr lang="ru-RU" sz="3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Рекомендации по организации контроля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544" y="1988840"/>
            <a:ext cx="8208912" cy="4869160"/>
          </a:xfrm>
        </p:spPr>
        <p:txBody>
          <a:bodyPr>
            <a:normAutofit fontScale="85000" lnSpcReduction="10000"/>
          </a:bodyPr>
          <a:lstStyle/>
          <a:p>
            <a:pPr algn="ctr"/>
            <a:r>
              <a:rPr lang="ru-RU" sz="2600" b="1" u="sng" dirty="0" smtClean="0"/>
              <a:t>При организации контроля необходимо обращать внимание на следующее:</a:t>
            </a:r>
          </a:p>
          <a:p>
            <a:pPr lvl="0" algn="just"/>
            <a:r>
              <a:rPr lang="en-US" sz="2600" b="1" dirty="0" smtClean="0"/>
              <a:t>- </a:t>
            </a:r>
            <a:r>
              <a:rPr lang="ru-RU" sz="2600" b="1" dirty="0" smtClean="0"/>
              <a:t>педагог должен видеть, что контроль направлен не на его личность, а на то, как им организован воспитательно-образовательный процесс;</a:t>
            </a:r>
          </a:p>
          <a:p>
            <a:pPr lvl="0" algn="just"/>
            <a:r>
              <a:rPr lang="en-US" sz="2600" b="1" dirty="0" smtClean="0"/>
              <a:t>- </a:t>
            </a:r>
            <a:r>
              <a:rPr lang="ru-RU" sz="2600" b="1" dirty="0" smtClean="0"/>
              <a:t>педагог должен знать, что именно, когда и по каким критериям будет контролироваться;</a:t>
            </a:r>
          </a:p>
          <a:p>
            <a:pPr lvl="0" algn="just"/>
            <a:r>
              <a:rPr lang="en-US" sz="2600" b="1" dirty="0" smtClean="0"/>
              <a:t>- </a:t>
            </a:r>
            <a:r>
              <a:rPr lang="ru-RU" sz="2600" b="1" dirty="0" smtClean="0"/>
              <a:t>контролировать следует открыто;</a:t>
            </a:r>
          </a:p>
          <a:p>
            <a:pPr lvl="0" algn="just"/>
            <a:r>
              <a:rPr lang="en-US" sz="2600" b="1" dirty="0" smtClean="0"/>
              <a:t>- </a:t>
            </a:r>
            <a:r>
              <a:rPr lang="ru-RU" sz="2600" b="1" dirty="0" smtClean="0"/>
              <a:t>осуществляя контроль, необходимо придерживаться доброжелательного тона общения;</a:t>
            </a:r>
          </a:p>
          <a:p>
            <a:pPr lvl="0" algn="just"/>
            <a:r>
              <a:rPr lang="en-US" sz="2600" b="1" dirty="0" smtClean="0"/>
              <a:t>- </a:t>
            </a:r>
            <a:r>
              <a:rPr lang="ru-RU" sz="2600" b="1" dirty="0" smtClean="0"/>
              <a:t>при доведении рекомендаций, указаний, особое внимание уделять изложению причины возникновения недочетов в работе и путей их преодоления.</a:t>
            </a:r>
          </a:p>
          <a:p>
            <a:pPr algn="just"/>
            <a:r>
              <a:rPr lang="ru-RU" sz="2600" b="1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Правила организации и проведения контроля: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9552" y="1916832"/>
            <a:ext cx="8424936" cy="4752528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·       </a:t>
            </a:r>
            <a:r>
              <a:rPr lang="ru-RU" sz="2400" dirty="0" smtClean="0"/>
              <a:t> </a:t>
            </a:r>
            <a:r>
              <a:rPr lang="ru-RU" sz="2400" b="1" dirty="0" smtClean="0"/>
              <a:t> контроль не должен ограничиваться инцидентом;</a:t>
            </a:r>
          </a:p>
          <a:p>
            <a:pPr algn="just"/>
            <a:r>
              <a:rPr lang="ru-RU" sz="2400" b="1" dirty="0" smtClean="0"/>
              <a:t>·         тотальный контроль порождает небрежность;</a:t>
            </a:r>
          </a:p>
          <a:p>
            <a:pPr algn="just"/>
            <a:r>
              <a:rPr lang="ru-RU" sz="2400" b="1" dirty="0" smtClean="0"/>
              <a:t>·         скрытый контроль вызывает только досаду;</a:t>
            </a:r>
          </a:p>
          <a:p>
            <a:pPr algn="just"/>
            <a:r>
              <a:rPr lang="ru-RU" sz="2400" b="1" dirty="0" smtClean="0"/>
              <a:t>·         не следует контролировать только свой любимый участок, группу, объект;</a:t>
            </a:r>
          </a:p>
          <a:p>
            <a:pPr algn="just"/>
            <a:r>
              <a:rPr lang="ru-RU" sz="2400" b="1" dirty="0" smtClean="0"/>
              <a:t>·         контроль - не проформа (кто не контролирует, тот не интересуется успехами и достижениями своих подчиненных);</a:t>
            </a:r>
          </a:p>
          <a:p>
            <a:pPr algn="just"/>
            <a:r>
              <a:rPr lang="ru-RU" sz="2400" b="1" dirty="0" smtClean="0"/>
              <a:t>·         не следует контролировать из-за недоверия;</a:t>
            </a:r>
          </a:p>
          <a:p>
            <a:pPr algn="just"/>
            <a:r>
              <a:rPr lang="ru-RU" sz="3200" b="1" dirty="0" smtClean="0"/>
              <a:t>        Не держать своих выводов при себе.</a:t>
            </a:r>
          </a:p>
          <a:p>
            <a:pPr algn="just"/>
            <a:endParaRPr lang="ru-RU" sz="24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7772400" cy="1080120"/>
          </a:xfrm>
        </p:spPr>
        <p:txBody>
          <a:bodyPr/>
          <a:lstStyle/>
          <a:p>
            <a:pPr algn="ctr"/>
            <a:r>
              <a:rPr lang="ru-RU" dirty="0" smtClean="0"/>
              <a:t>Алгоритм контроля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544" y="1124744"/>
            <a:ext cx="7772400" cy="5472608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b="1" dirty="0" smtClean="0"/>
              <a:t>При организации контроля необходимо соблюдать определенную последовательность или алгоритм осуществления контроля:</a:t>
            </a:r>
          </a:p>
          <a:p>
            <a:pPr lvl="0" algn="just">
              <a:buFont typeface="Wingdings" pitchFamily="2" charset="2"/>
              <a:buChar char="v"/>
            </a:pPr>
            <a:r>
              <a:rPr lang="ru-RU" b="1" dirty="0" smtClean="0"/>
              <a:t>Определение цели и объекта контроля.</a:t>
            </a:r>
          </a:p>
          <a:p>
            <a:pPr lvl="0" algn="just">
              <a:buFont typeface="Wingdings" pitchFamily="2" charset="2"/>
              <a:buChar char="v"/>
            </a:pPr>
            <a:r>
              <a:rPr lang="ru-RU" b="1" dirty="0" smtClean="0"/>
              <a:t>Разработка программы (плана-задания) контроля или схемы предстоящего наблюдения.</a:t>
            </a:r>
          </a:p>
          <a:p>
            <a:pPr lvl="0" algn="just">
              <a:buFont typeface="Wingdings" pitchFamily="2" charset="2"/>
              <a:buChar char="v"/>
            </a:pPr>
            <a:r>
              <a:rPr lang="ru-RU" b="1" dirty="0" smtClean="0"/>
              <a:t>Сбор информации.</a:t>
            </a:r>
          </a:p>
          <a:p>
            <a:pPr lvl="0" algn="just">
              <a:buFont typeface="Wingdings" pitchFamily="2" charset="2"/>
              <a:buChar char="v"/>
            </a:pPr>
            <a:r>
              <a:rPr lang="ru-RU" b="1" dirty="0" smtClean="0"/>
              <a:t> Анализ результатов.</a:t>
            </a:r>
          </a:p>
          <a:p>
            <a:pPr lvl="0" algn="just">
              <a:buFont typeface="Wingdings" pitchFamily="2" charset="2"/>
              <a:buChar char="v"/>
            </a:pPr>
            <a:r>
              <a:rPr lang="ru-RU" b="1" dirty="0" smtClean="0"/>
              <a:t>Выработка рекомендаций и определение путей их реализации.</a:t>
            </a:r>
          </a:p>
          <a:p>
            <a:pPr lvl="0" algn="just">
              <a:buFont typeface="Wingdings" pitchFamily="2" charset="2"/>
              <a:buChar char="v"/>
            </a:pPr>
            <a:r>
              <a:rPr lang="ru-RU" b="1" dirty="0" smtClean="0"/>
              <a:t>Проверка исполнения рекомендаций.</a:t>
            </a:r>
          </a:p>
          <a:p>
            <a:pPr algn="just"/>
            <a:r>
              <a:rPr lang="ru-RU" b="1" dirty="0" smtClean="0"/>
              <a:t>Функция контроля является важной составляющей управления качеством образования, и эффективность ее во многом зависит от педагогического анализа результатов контроля, а также необходимых условий его проведения.</a:t>
            </a:r>
          </a:p>
          <a:p>
            <a:pPr algn="just"/>
            <a:endParaRPr lang="ru-RU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125</TotalTime>
  <Words>806</Words>
  <Application>Microsoft Office PowerPoint</Application>
  <PresentationFormat>Экран (4:3)</PresentationFormat>
  <Paragraphs>152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Поток</vt:lpstr>
      <vt:lpstr>   Тематический контроль в дошкольном образовательном учреждении</vt:lpstr>
      <vt:lpstr>Слайд 2</vt:lpstr>
      <vt:lpstr>Деятельность старшего воспитателя по проведению контроля</vt:lpstr>
      <vt:lpstr>Требования к контролю </vt:lpstr>
      <vt:lpstr>Функции контроля: </vt:lpstr>
      <vt:lpstr> Принципы внутреннего контроля: </vt:lpstr>
      <vt:lpstr>Рекомендации по организации контроля </vt:lpstr>
      <vt:lpstr>Правила организации и проведения контроля: </vt:lpstr>
      <vt:lpstr>Алгоритм контроля </vt:lpstr>
      <vt:lpstr>Содержание  контроля </vt:lpstr>
      <vt:lpstr>Методы контроля </vt:lpstr>
      <vt:lpstr>Формы подведения итогов</vt:lpstr>
      <vt:lpstr> Правила этики поведения проверяющего: </vt:lpstr>
      <vt:lpstr>Тематический контроль </vt:lpstr>
      <vt:lpstr>1-й этап</vt:lpstr>
      <vt:lpstr>2-й этап</vt:lpstr>
      <vt:lpstr>Слайд 17</vt:lpstr>
      <vt:lpstr>3-й этап</vt:lpstr>
      <vt:lpstr>4-й этап</vt:lpstr>
      <vt:lpstr>В структуру и содержание справки  по  итогам проведенной тематической и комплексной проверки  входит: </vt:lpstr>
      <vt:lpstr>Слайд 21</vt:lpstr>
      <vt:lpstr>Слайд 22</vt:lpstr>
      <vt:lpstr>Как указать своим  коллегам  на ошибки, чтобы не вызвать у них чувства обиды, досады, желания «взять реванш»? </vt:lpstr>
      <vt:lpstr>Слайд 24</vt:lpstr>
      <vt:lpstr>Показатели и методика организации контроля взяты у О.А. Скоролуповой  «Контроль воспитательно-образовательного процесса  в ДОУ»</vt:lpstr>
      <vt:lpstr>Благодарю   за внимание!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Тематический контроль в дошкольном образовательном учреждении</dc:title>
  <dc:creator>Admin</dc:creator>
  <cp:lastModifiedBy>Admin</cp:lastModifiedBy>
  <cp:revision>15</cp:revision>
  <dcterms:created xsi:type="dcterms:W3CDTF">2013-12-18T16:50:50Z</dcterms:created>
  <dcterms:modified xsi:type="dcterms:W3CDTF">2013-12-22T17:22:49Z</dcterms:modified>
</cp:coreProperties>
</file>