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5"/>
  </p:notesMasterIdLst>
  <p:sldIdLst>
    <p:sldId id="256" r:id="rId2"/>
    <p:sldId id="257" r:id="rId3"/>
    <p:sldId id="277" r:id="rId4"/>
    <p:sldId id="260" r:id="rId5"/>
    <p:sldId id="261" r:id="rId6"/>
    <p:sldId id="278" r:id="rId7"/>
    <p:sldId id="276" r:id="rId8"/>
    <p:sldId id="283" r:id="rId9"/>
    <p:sldId id="281" r:id="rId10"/>
    <p:sldId id="279" r:id="rId11"/>
    <p:sldId id="282" r:id="rId12"/>
    <p:sldId id="266" r:id="rId13"/>
    <p:sldId id="274" r:id="rId14"/>
    <p:sldId id="273" r:id="rId15"/>
    <p:sldId id="271" r:id="rId16"/>
    <p:sldId id="272" r:id="rId17"/>
    <p:sldId id="270" r:id="rId18"/>
    <p:sldId id="269" r:id="rId19"/>
    <p:sldId id="268" r:id="rId20"/>
    <p:sldId id="267" r:id="rId21"/>
    <p:sldId id="275" r:id="rId22"/>
    <p:sldId id="280" r:id="rId23"/>
    <p:sldId id="28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68E52F-FF64-4ED3-91D1-BE984F4D9927}" type="doc">
      <dgm:prSet loTypeId="urn:microsoft.com/office/officeart/2005/8/layout/list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1D747281-5AF4-4E0A-8941-638B86A58660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smtClean="0">
              <a:solidFill>
                <a:srgbClr val="151D09"/>
              </a:solidFill>
              <a:latin typeface="Arial" pitchFamily="34" charset="0"/>
              <a:cs typeface="Arial" pitchFamily="34" charset="0"/>
            </a:rPr>
            <a:t>В процессе организации различных видов детской деятельности (игровой, коммуникативной, трудовой, познавательно-исследовательской, продуктивной , музыкально-художественной, чтения);</a:t>
          </a:r>
        </a:p>
      </dgm:t>
    </dgm:pt>
    <dgm:pt modelId="{FA850CF8-A5E8-413D-9732-5C1693545884}" type="parTrans" cxnId="{25EDE4F2-9F10-4D7C-9FE0-193E1220504A}">
      <dgm:prSet/>
      <dgm:spPr/>
      <dgm:t>
        <a:bodyPr/>
        <a:lstStyle/>
        <a:p>
          <a:endParaRPr lang="ru-RU"/>
        </a:p>
      </dgm:t>
    </dgm:pt>
    <dgm:pt modelId="{41769FBE-37DF-4559-A46B-3C08AE5F19D9}" type="sibTrans" cxnId="{25EDE4F2-9F10-4D7C-9FE0-193E1220504A}">
      <dgm:prSet/>
      <dgm:spPr/>
      <dgm:t>
        <a:bodyPr/>
        <a:lstStyle/>
        <a:p>
          <a:endParaRPr lang="ru-RU"/>
        </a:p>
      </dgm:t>
    </dgm:pt>
    <dgm:pt modelId="{F817837E-9C5D-421E-A3C4-1878F9AAA2ED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mtClean="0">
              <a:solidFill>
                <a:srgbClr val="151D09"/>
              </a:solidFill>
              <a:latin typeface="Arial" pitchFamily="34" charset="0"/>
              <a:cs typeface="Arial" pitchFamily="34" charset="0"/>
            </a:rPr>
            <a:t>в ходе режимных моментов;</a:t>
          </a:r>
          <a:endParaRPr lang="ru-RU" dirty="0" smtClean="0">
            <a:solidFill>
              <a:srgbClr val="151D09"/>
            </a:solidFill>
            <a:latin typeface="Arial" pitchFamily="34" charset="0"/>
            <a:cs typeface="Arial" pitchFamily="34" charset="0"/>
          </a:endParaRPr>
        </a:p>
      </dgm:t>
    </dgm:pt>
    <dgm:pt modelId="{BF0E3F8E-D68D-4E52-9EB2-C0C61D733FB7}" type="parTrans" cxnId="{1BAD2A41-1DC0-43BE-A11E-289FB1861E41}">
      <dgm:prSet/>
      <dgm:spPr/>
      <dgm:t>
        <a:bodyPr/>
        <a:lstStyle/>
        <a:p>
          <a:endParaRPr lang="ru-RU"/>
        </a:p>
      </dgm:t>
    </dgm:pt>
    <dgm:pt modelId="{EE3E5314-04E2-4232-AE3A-978B746D2259}" type="sibTrans" cxnId="{1BAD2A41-1DC0-43BE-A11E-289FB1861E41}">
      <dgm:prSet/>
      <dgm:spPr/>
      <dgm:t>
        <a:bodyPr/>
        <a:lstStyle/>
        <a:p>
          <a:endParaRPr lang="ru-RU"/>
        </a:p>
      </dgm:t>
    </dgm:pt>
    <dgm:pt modelId="{7FC6320E-CDF1-459F-9CA9-247AF1FB7FA1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rgbClr val="151D09"/>
              </a:solidFill>
              <a:latin typeface="Arial" pitchFamily="34" charset="0"/>
              <a:cs typeface="Arial" pitchFamily="34" charset="0"/>
            </a:rPr>
            <a:t>при взаимодействии с семьями детей </a:t>
          </a:r>
        </a:p>
      </dgm:t>
    </dgm:pt>
    <dgm:pt modelId="{91B32A65-B165-4AFF-804B-DACD077050EE}" type="parTrans" cxnId="{290380EB-7079-4B47-8070-FB1A2BABF06C}">
      <dgm:prSet/>
      <dgm:spPr/>
      <dgm:t>
        <a:bodyPr/>
        <a:lstStyle/>
        <a:p>
          <a:endParaRPr lang="ru-RU"/>
        </a:p>
      </dgm:t>
    </dgm:pt>
    <dgm:pt modelId="{C3C4948A-81DC-4DAE-B386-E2930303941F}" type="sibTrans" cxnId="{290380EB-7079-4B47-8070-FB1A2BABF06C}">
      <dgm:prSet/>
      <dgm:spPr/>
      <dgm:t>
        <a:bodyPr/>
        <a:lstStyle/>
        <a:p>
          <a:endParaRPr lang="ru-RU"/>
        </a:p>
      </dgm:t>
    </dgm:pt>
    <dgm:pt modelId="{75038728-4972-4017-B726-FD4F6D2A3423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rgbClr val="151D09"/>
              </a:solidFill>
              <a:latin typeface="Arial" pitchFamily="34" charset="0"/>
              <a:cs typeface="Arial" pitchFamily="34" charset="0"/>
            </a:rPr>
            <a:t>в процессе самостоятельной деятельности детей;</a:t>
          </a:r>
        </a:p>
      </dgm:t>
    </dgm:pt>
    <dgm:pt modelId="{3E830A21-1EBD-4362-82EA-DDD7E245909A}" type="parTrans" cxnId="{C0D1FCE0-B382-4FB3-BE28-7B04FB06355C}">
      <dgm:prSet/>
      <dgm:spPr/>
      <dgm:t>
        <a:bodyPr/>
        <a:lstStyle/>
        <a:p>
          <a:endParaRPr lang="ru-RU"/>
        </a:p>
      </dgm:t>
    </dgm:pt>
    <dgm:pt modelId="{148BA1F8-2365-4512-B53A-E33E8F64F6C1}" type="sibTrans" cxnId="{C0D1FCE0-B382-4FB3-BE28-7B04FB06355C}">
      <dgm:prSet/>
      <dgm:spPr/>
      <dgm:t>
        <a:bodyPr/>
        <a:lstStyle/>
        <a:p>
          <a:endParaRPr lang="ru-RU"/>
        </a:p>
      </dgm:t>
    </dgm:pt>
    <dgm:pt modelId="{A692FC71-00E3-400C-8FBD-FABABCB189B8}" type="pres">
      <dgm:prSet presAssocID="{B968E52F-FF64-4ED3-91D1-BE984F4D992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E9CDD2-E4C4-41D6-9E4A-3EF5808988C2}" type="pres">
      <dgm:prSet presAssocID="{1D747281-5AF4-4E0A-8941-638B86A58660}" presName="parentLin" presStyleCnt="0"/>
      <dgm:spPr/>
    </dgm:pt>
    <dgm:pt modelId="{38778687-1DCA-4333-8627-4D59CB802538}" type="pres">
      <dgm:prSet presAssocID="{1D747281-5AF4-4E0A-8941-638B86A5866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B9FF1AA-7346-40E7-96D5-876AF098FD28}" type="pres">
      <dgm:prSet presAssocID="{1D747281-5AF4-4E0A-8941-638B86A58660}" presName="parentText" presStyleLbl="node1" presStyleIdx="0" presStyleCnt="4" custScaleX="142997" custScaleY="3379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259EB1-0A77-4E85-93ED-D04B678E46B1}" type="pres">
      <dgm:prSet presAssocID="{1D747281-5AF4-4E0A-8941-638B86A58660}" presName="negativeSpace" presStyleCnt="0"/>
      <dgm:spPr/>
    </dgm:pt>
    <dgm:pt modelId="{941C6334-FBE0-4A3A-90BD-41D51F0E3998}" type="pres">
      <dgm:prSet presAssocID="{1D747281-5AF4-4E0A-8941-638B86A58660}" presName="childText" presStyleLbl="conFgAcc1" presStyleIdx="0" presStyleCnt="4">
        <dgm:presLayoutVars>
          <dgm:bulletEnabled val="1"/>
        </dgm:presLayoutVars>
      </dgm:prSet>
      <dgm:spPr/>
    </dgm:pt>
    <dgm:pt modelId="{C07AFB23-3080-4AAC-A4D8-669FE737F075}" type="pres">
      <dgm:prSet presAssocID="{41769FBE-37DF-4559-A46B-3C08AE5F19D9}" presName="spaceBetweenRectangles" presStyleCnt="0"/>
      <dgm:spPr/>
    </dgm:pt>
    <dgm:pt modelId="{7C3E2711-2452-458D-A7DD-EE5542C164F9}" type="pres">
      <dgm:prSet presAssocID="{F817837E-9C5D-421E-A3C4-1878F9AAA2ED}" presName="parentLin" presStyleCnt="0"/>
      <dgm:spPr/>
    </dgm:pt>
    <dgm:pt modelId="{6307FA28-CF05-46F1-8ADC-F15D2BCC73CD}" type="pres">
      <dgm:prSet presAssocID="{F817837E-9C5D-421E-A3C4-1878F9AAA2E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08AC429-18C8-4921-A3E3-3966CF082BE0}" type="pres">
      <dgm:prSet presAssocID="{F817837E-9C5D-421E-A3C4-1878F9AAA2ED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C429A9-2729-493E-B0C5-E5EEB99453FB}" type="pres">
      <dgm:prSet presAssocID="{F817837E-9C5D-421E-A3C4-1878F9AAA2ED}" presName="negativeSpace" presStyleCnt="0"/>
      <dgm:spPr/>
    </dgm:pt>
    <dgm:pt modelId="{2B7A0969-B181-49D8-9004-26BF7C08B8F8}" type="pres">
      <dgm:prSet presAssocID="{F817837E-9C5D-421E-A3C4-1878F9AAA2ED}" presName="childText" presStyleLbl="conFgAcc1" presStyleIdx="1" presStyleCnt="4">
        <dgm:presLayoutVars>
          <dgm:bulletEnabled val="1"/>
        </dgm:presLayoutVars>
      </dgm:prSet>
      <dgm:spPr/>
    </dgm:pt>
    <dgm:pt modelId="{4B4B5DA6-CD6A-46CE-BBA9-8D23EB861E7B}" type="pres">
      <dgm:prSet presAssocID="{EE3E5314-04E2-4232-AE3A-978B746D2259}" presName="spaceBetweenRectangles" presStyleCnt="0"/>
      <dgm:spPr/>
    </dgm:pt>
    <dgm:pt modelId="{14B303F5-71D7-42AB-B833-CE812EFE94CB}" type="pres">
      <dgm:prSet presAssocID="{75038728-4972-4017-B726-FD4F6D2A3423}" presName="parentLin" presStyleCnt="0"/>
      <dgm:spPr/>
    </dgm:pt>
    <dgm:pt modelId="{2D449540-95F6-461B-A16B-6338E50E73A5}" type="pres">
      <dgm:prSet presAssocID="{75038728-4972-4017-B726-FD4F6D2A342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5B2BC4B-D3D3-4E76-BF5C-52F43EFCA164}" type="pres">
      <dgm:prSet presAssocID="{75038728-4972-4017-B726-FD4F6D2A3423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F13B83-A030-4B0A-95BC-E6E7EF7AFBC8}" type="pres">
      <dgm:prSet presAssocID="{75038728-4972-4017-B726-FD4F6D2A3423}" presName="negativeSpace" presStyleCnt="0"/>
      <dgm:spPr/>
    </dgm:pt>
    <dgm:pt modelId="{CB9974C3-7427-415D-993A-2F8D53F74067}" type="pres">
      <dgm:prSet presAssocID="{75038728-4972-4017-B726-FD4F6D2A3423}" presName="childText" presStyleLbl="conFgAcc1" presStyleIdx="2" presStyleCnt="4">
        <dgm:presLayoutVars>
          <dgm:bulletEnabled val="1"/>
        </dgm:presLayoutVars>
      </dgm:prSet>
      <dgm:spPr/>
    </dgm:pt>
    <dgm:pt modelId="{2F0F14D7-6895-4EC9-9D0F-8A3B19357EA4}" type="pres">
      <dgm:prSet presAssocID="{148BA1F8-2365-4512-B53A-E33E8F64F6C1}" presName="spaceBetweenRectangles" presStyleCnt="0"/>
      <dgm:spPr/>
    </dgm:pt>
    <dgm:pt modelId="{05C5A9FA-B415-45E2-B440-CCCF802A57BA}" type="pres">
      <dgm:prSet presAssocID="{7FC6320E-CDF1-459F-9CA9-247AF1FB7FA1}" presName="parentLin" presStyleCnt="0"/>
      <dgm:spPr/>
    </dgm:pt>
    <dgm:pt modelId="{A96F86A1-F9A4-41D3-A193-39392DD869BF}" type="pres">
      <dgm:prSet presAssocID="{7FC6320E-CDF1-459F-9CA9-247AF1FB7FA1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793182C4-37B5-4505-9551-0997619DC951}" type="pres">
      <dgm:prSet presAssocID="{7FC6320E-CDF1-459F-9CA9-247AF1FB7FA1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589C33-04ED-430D-A125-302CEC764EA0}" type="pres">
      <dgm:prSet presAssocID="{7FC6320E-CDF1-459F-9CA9-247AF1FB7FA1}" presName="negativeSpace" presStyleCnt="0"/>
      <dgm:spPr/>
    </dgm:pt>
    <dgm:pt modelId="{9633D4E1-9BA4-4FE6-8B47-E30A0A2551A0}" type="pres">
      <dgm:prSet presAssocID="{7FC6320E-CDF1-459F-9CA9-247AF1FB7FA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90380EB-7079-4B47-8070-FB1A2BABF06C}" srcId="{B968E52F-FF64-4ED3-91D1-BE984F4D9927}" destId="{7FC6320E-CDF1-459F-9CA9-247AF1FB7FA1}" srcOrd="3" destOrd="0" parTransId="{91B32A65-B165-4AFF-804B-DACD077050EE}" sibTransId="{C3C4948A-81DC-4DAE-B386-E2930303941F}"/>
    <dgm:cxn modelId="{25EDE4F2-9F10-4D7C-9FE0-193E1220504A}" srcId="{B968E52F-FF64-4ED3-91D1-BE984F4D9927}" destId="{1D747281-5AF4-4E0A-8941-638B86A58660}" srcOrd="0" destOrd="0" parTransId="{FA850CF8-A5E8-413D-9732-5C1693545884}" sibTransId="{41769FBE-37DF-4559-A46B-3C08AE5F19D9}"/>
    <dgm:cxn modelId="{C0D1FCE0-B382-4FB3-BE28-7B04FB06355C}" srcId="{B968E52F-FF64-4ED3-91D1-BE984F4D9927}" destId="{75038728-4972-4017-B726-FD4F6D2A3423}" srcOrd="2" destOrd="0" parTransId="{3E830A21-1EBD-4362-82EA-DDD7E245909A}" sibTransId="{148BA1F8-2365-4512-B53A-E33E8F64F6C1}"/>
    <dgm:cxn modelId="{B73880D8-2B52-4EEF-BD56-E4A079B0B35C}" type="presOf" srcId="{7FC6320E-CDF1-459F-9CA9-247AF1FB7FA1}" destId="{A96F86A1-F9A4-41D3-A193-39392DD869BF}" srcOrd="0" destOrd="0" presId="urn:microsoft.com/office/officeart/2005/8/layout/list1"/>
    <dgm:cxn modelId="{88A12C9F-5330-4BAC-9A83-CE9243756BBD}" type="presOf" srcId="{1D747281-5AF4-4E0A-8941-638B86A58660}" destId="{38778687-1DCA-4333-8627-4D59CB802538}" srcOrd="0" destOrd="0" presId="urn:microsoft.com/office/officeart/2005/8/layout/list1"/>
    <dgm:cxn modelId="{1BC90527-3A7D-4AB9-9878-AFC4F59F0AF2}" type="presOf" srcId="{75038728-4972-4017-B726-FD4F6D2A3423}" destId="{2D449540-95F6-461B-A16B-6338E50E73A5}" srcOrd="0" destOrd="0" presId="urn:microsoft.com/office/officeart/2005/8/layout/list1"/>
    <dgm:cxn modelId="{ACB71334-AB32-42C5-8124-A317AF9DCA12}" type="presOf" srcId="{1D747281-5AF4-4E0A-8941-638B86A58660}" destId="{CB9FF1AA-7346-40E7-96D5-876AF098FD28}" srcOrd="1" destOrd="0" presId="urn:microsoft.com/office/officeart/2005/8/layout/list1"/>
    <dgm:cxn modelId="{D8CE81BC-EE80-48C3-9E48-56A5B2F86CFA}" type="presOf" srcId="{F817837E-9C5D-421E-A3C4-1878F9AAA2ED}" destId="{F08AC429-18C8-4921-A3E3-3966CF082BE0}" srcOrd="1" destOrd="0" presId="urn:microsoft.com/office/officeart/2005/8/layout/list1"/>
    <dgm:cxn modelId="{88D86E23-470C-459D-89C8-400D4A804356}" type="presOf" srcId="{75038728-4972-4017-B726-FD4F6D2A3423}" destId="{65B2BC4B-D3D3-4E76-BF5C-52F43EFCA164}" srcOrd="1" destOrd="0" presId="urn:microsoft.com/office/officeart/2005/8/layout/list1"/>
    <dgm:cxn modelId="{BBAF6826-4E13-4A2B-9A84-E1821CE063FE}" type="presOf" srcId="{7FC6320E-CDF1-459F-9CA9-247AF1FB7FA1}" destId="{793182C4-37B5-4505-9551-0997619DC951}" srcOrd="1" destOrd="0" presId="urn:microsoft.com/office/officeart/2005/8/layout/list1"/>
    <dgm:cxn modelId="{1BAD2A41-1DC0-43BE-A11E-289FB1861E41}" srcId="{B968E52F-FF64-4ED3-91D1-BE984F4D9927}" destId="{F817837E-9C5D-421E-A3C4-1878F9AAA2ED}" srcOrd="1" destOrd="0" parTransId="{BF0E3F8E-D68D-4E52-9EB2-C0C61D733FB7}" sibTransId="{EE3E5314-04E2-4232-AE3A-978B746D2259}"/>
    <dgm:cxn modelId="{6AB09558-DCCE-40A3-BCC5-0C470C39A21C}" type="presOf" srcId="{F817837E-9C5D-421E-A3C4-1878F9AAA2ED}" destId="{6307FA28-CF05-46F1-8ADC-F15D2BCC73CD}" srcOrd="0" destOrd="0" presId="urn:microsoft.com/office/officeart/2005/8/layout/list1"/>
    <dgm:cxn modelId="{391B33E1-F53E-4D37-9569-71471E5D75FE}" type="presOf" srcId="{B968E52F-FF64-4ED3-91D1-BE984F4D9927}" destId="{A692FC71-00E3-400C-8FBD-FABABCB189B8}" srcOrd="0" destOrd="0" presId="urn:microsoft.com/office/officeart/2005/8/layout/list1"/>
    <dgm:cxn modelId="{7A93FE20-0E9B-4744-85D5-7DD10D89E839}" type="presParOf" srcId="{A692FC71-00E3-400C-8FBD-FABABCB189B8}" destId="{73E9CDD2-E4C4-41D6-9E4A-3EF5808988C2}" srcOrd="0" destOrd="0" presId="urn:microsoft.com/office/officeart/2005/8/layout/list1"/>
    <dgm:cxn modelId="{F6C84784-21D1-4FB8-97DF-62DB531348A4}" type="presParOf" srcId="{73E9CDD2-E4C4-41D6-9E4A-3EF5808988C2}" destId="{38778687-1DCA-4333-8627-4D59CB802538}" srcOrd="0" destOrd="0" presId="urn:microsoft.com/office/officeart/2005/8/layout/list1"/>
    <dgm:cxn modelId="{EE0EADDA-49B3-4A7A-9908-7AE13B015CD5}" type="presParOf" srcId="{73E9CDD2-E4C4-41D6-9E4A-3EF5808988C2}" destId="{CB9FF1AA-7346-40E7-96D5-876AF098FD28}" srcOrd="1" destOrd="0" presId="urn:microsoft.com/office/officeart/2005/8/layout/list1"/>
    <dgm:cxn modelId="{5B00A1E1-50F9-401E-A8BB-0EC80A53BE43}" type="presParOf" srcId="{A692FC71-00E3-400C-8FBD-FABABCB189B8}" destId="{B7259EB1-0A77-4E85-93ED-D04B678E46B1}" srcOrd="1" destOrd="0" presId="urn:microsoft.com/office/officeart/2005/8/layout/list1"/>
    <dgm:cxn modelId="{C1E17DBA-3DD9-4B6F-B4B5-736206A8C019}" type="presParOf" srcId="{A692FC71-00E3-400C-8FBD-FABABCB189B8}" destId="{941C6334-FBE0-4A3A-90BD-41D51F0E3998}" srcOrd="2" destOrd="0" presId="urn:microsoft.com/office/officeart/2005/8/layout/list1"/>
    <dgm:cxn modelId="{21090471-27A6-4FFE-9B16-3FA5DC24CE5D}" type="presParOf" srcId="{A692FC71-00E3-400C-8FBD-FABABCB189B8}" destId="{C07AFB23-3080-4AAC-A4D8-669FE737F075}" srcOrd="3" destOrd="0" presId="urn:microsoft.com/office/officeart/2005/8/layout/list1"/>
    <dgm:cxn modelId="{81C37EDA-9090-443F-B1CA-61D5FC12B920}" type="presParOf" srcId="{A692FC71-00E3-400C-8FBD-FABABCB189B8}" destId="{7C3E2711-2452-458D-A7DD-EE5542C164F9}" srcOrd="4" destOrd="0" presId="urn:microsoft.com/office/officeart/2005/8/layout/list1"/>
    <dgm:cxn modelId="{D5524F53-BF19-48DF-85E3-82392888176C}" type="presParOf" srcId="{7C3E2711-2452-458D-A7DD-EE5542C164F9}" destId="{6307FA28-CF05-46F1-8ADC-F15D2BCC73CD}" srcOrd="0" destOrd="0" presId="urn:microsoft.com/office/officeart/2005/8/layout/list1"/>
    <dgm:cxn modelId="{983F4820-FC36-4D00-B1C3-435DDC1ACCD1}" type="presParOf" srcId="{7C3E2711-2452-458D-A7DD-EE5542C164F9}" destId="{F08AC429-18C8-4921-A3E3-3966CF082BE0}" srcOrd="1" destOrd="0" presId="urn:microsoft.com/office/officeart/2005/8/layout/list1"/>
    <dgm:cxn modelId="{F8DCA284-DF92-42C5-9549-AA758F90E6EB}" type="presParOf" srcId="{A692FC71-00E3-400C-8FBD-FABABCB189B8}" destId="{D9C429A9-2729-493E-B0C5-E5EEB99453FB}" srcOrd="5" destOrd="0" presId="urn:microsoft.com/office/officeart/2005/8/layout/list1"/>
    <dgm:cxn modelId="{E9A138A0-7873-47E7-BB68-249B34C136EF}" type="presParOf" srcId="{A692FC71-00E3-400C-8FBD-FABABCB189B8}" destId="{2B7A0969-B181-49D8-9004-26BF7C08B8F8}" srcOrd="6" destOrd="0" presId="urn:microsoft.com/office/officeart/2005/8/layout/list1"/>
    <dgm:cxn modelId="{5F27AE44-9020-4091-962C-26EC0B14070E}" type="presParOf" srcId="{A692FC71-00E3-400C-8FBD-FABABCB189B8}" destId="{4B4B5DA6-CD6A-46CE-BBA9-8D23EB861E7B}" srcOrd="7" destOrd="0" presId="urn:microsoft.com/office/officeart/2005/8/layout/list1"/>
    <dgm:cxn modelId="{620D2FFA-D4E7-4F64-B7D2-6F97B8D9CB12}" type="presParOf" srcId="{A692FC71-00E3-400C-8FBD-FABABCB189B8}" destId="{14B303F5-71D7-42AB-B833-CE812EFE94CB}" srcOrd="8" destOrd="0" presId="urn:microsoft.com/office/officeart/2005/8/layout/list1"/>
    <dgm:cxn modelId="{29576AE6-B01C-49D1-8FC1-F39EAB17EAA8}" type="presParOf" srcId="{14B303F5-71D7-42AB-B833-CE812EFE94CB}" destId="{2D449540-95F6-461B-A16B-6338E50E73A5}" srcOrd="0" destOrd="0" presId="urn:microsoft.com/office/officeart/2005/8/layout/list1"/>
    <dgm:cxn modelId="{06ABD1E3-FD1B-41BC-87B0-86BF0A0033B0}" type="presParOf" srcId="{14B303F5-71D7-42AB-B833-CE812EFE94CB}" destId="{65B2BC4B-D3D3-4E76-BF5C-52F43EFCA164}" srcOrd="1" destOrd="0" presId="urn:microsoft.com/office/officeart/2005/8/layout/list1"/>
    <dgm:cxn modelId="{CE962E83-3667-4AE4-8BEB-C01D708769A3}" type="presParOf" srcId="{A692FC71-00E3-400C-8FBD-FABABCB189B8}" destId="{89F13B83-A030-4B0A-95BC-E6E7EF7AFBC8}" srcOrd="9" destOrd="0" presId="urn:microsoft.com/office/officeart/2005/8/layout/list1"/>
    <dgm:cxn modelId="{AC39BE4F-BE30-4144-AA13-DBB0351FA77D}" type="presParOf" srcId="{A692FC71-00E3-400C-8FBD-FABABCB189B8}" destId="{CB9974C3-7427-415D-993A-2F8D53F74067}" srcOrd="10" destOrd="0" presId="urn:microsoft.com/office/officeart/2005/8/layout/list1"/>
    <dgm:cxn modelId="{B2543DF5-D0B1-48B8-88FB-341BF690384F}" type="presParOf" srcId="{A692FC71-00E3-400C-8FBD-FABABCB189B8}" destId="{2F0F14D7-6895-4EC9-9D0F-8A3B19357EA4}" srcOrd="11" destOrd="0" presId="urn:microsoft.com/office/officeart/2005/8/layout/list1"/>
    <dgm:cxn modelId="{9F189559-77F1-444B-98ED-A869C8D11CBB}" type="presParOf" srcId="{A692FC71-00E3-400C-8FBD-FABABCB189B8}" destId="{05C5A9FA-B415-45E2-B440-CCCF802A57BA}" srcOrd="12" destOrd="0" presId="urn:microsoft.com/office/officeart/2005/8/layout/list1"/>
    <dgm:cxn modelId="{6F29B6A0-1B7C-4016-96D6-9E0BE32BAACA}" type="presParOf" srcId="{05C5A9FA-B415-45E2-B440-CCCF802A57BA}" destId="{A96F86A1-F9A4-41D3-A193-39392DD869BF}" srcOrd="0" destOrd="0" presId="urn:microsoft.com/office/officeart/2005/8/layout/list1"/>
    <dgm:cxn modelId="{E0178672-E4B8-4205-837B-7C7567BB6F37}" type="presParOf" srcId="{05C5A9FA-B415-45E2-B440-CCCF802A57BA}" destId="{793182C4-37B5-4505-9551-0997619DC951}" srcOrd="1" destOrd="0" presId="urn:microsoft.com/office/officeart/2005/8/layout/list1"/>
    <dgm:cxn modelId="{9DCB064E-2295-4D54-8FF8-21BEF71525D7}" type="presParOf" srcId="{A692FC71-00E3-400C-8FBD-FABABCB189B8}" destId="{9F589C33-04ED-430D-A125-302CEC764EA0}" srcOrd="13" destOrd="0" presId="urn:microsoft.com/office/officeart/2005/8/layout/list1"/>
    <dgm:cxn modelId="{CEFE1552-F65E-48BB-910E-26143A7CDA96}" type="presParOf" srcId="{A692FC71-00E3-400C-8FBD-FABABCB189B8}" destId="{9633D4E1-9BA4-4FE6-8B47-E30A0A2551A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C6334-FBE0-4A3A-90BD-41D51F0E3998}">
      <dsp:nvSpPr>
        <dsp:cNvPr id="0" name=""/>
        <dsp:cNvSpPr/>
      </dsp:nvSpPr>
      <dsp:spPr>
        <a:xfrm>
          <a:off x="0" y="1576764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9FF1AA-7346-40E7-96D5-876AF098FD28}">
      <dsp:nvSpPr>
        <dsp:cNvPr id="0" name=""/>
        <dsp:cNvSpPr/>
      </dsp:nvSpPr>
      <dsp:spPr>
        <a:xfrm>
          <a:off x="391388" y="46553"/>
          <a:ext cx="7835427" cy="179589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151D09"/>
              </a:solidFill>
              <a:latin typeface="Arial" pitchFamily="34" charset="0"/>
              <a:cs typeface="Arial" pitchFamily="34" charset="0"/>
            </a:rPr>
            <a:t>В процессе организации различных видов детской деятельности (игровой, коммуникативной, трудовой, познавательно-исследовательской, продуктивной , музыкально-художественной, чтения);</a:t>
          </a:r>
        </a:p>
      </dsp:txBody>
      <dsp:txXfrm>
        <a:off x="479056" y="134221"/>
        <a:ext cx="7660091" cy="1620554"/>
      </dsp:txXfrm>
    </dsp:sp>
    <dsp:sp modelId="{2B7A0969-B181-49D8-9004-26BF7C08B8F8}">
      <dsp:nvSpPr>
        <dsp:cNvPr id="0" name=""/>
        <dsp:cNvSpPr/>
      </dsp:nvSpPr>
      <dsp:spPr>
        <a:xfrm>
          <a:off x="0" y="2393244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8AC429-18C8-4921-A3E3-3966CF082BE0}">
      <dsp:nvSpPr>
        <dsp:cNvPr id="0" name=""/>
        <dsp:cNvSpPr/>
      </dsp:nvSpPr>
      <dsp:spPr>
        <a:xfrm>
          <a:off x="391790" y="2127564"/>
          <a:ext cx="7835792" cy="53136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rgbClr val="151D09"/>
              </a:solidFill>
              <a:latin typeface="Arial" pitchFamily="34" charset="0"/>
              <a:cs typeface="Arial" pitchFamily="34" charset="0"/>
            </a:rPr>
            <a:t>в ходе режимных моментов;</a:t>
          </a:r>
          <a:endParaRPr lang="ru-RU" sz="1800" kern="1200" dirty="0" smtClean="0">
            <a:solidFill>
              <a:srgbClr val="151D09"/>
            </a:solidFill>
            <a:latin typeface="Arial" pitchFamily="34" charset="0"/>
            <a:cs typeface="Arial" pitchFamily="34" charset="0"/>
          </a:endParaRPr>
        </a:p>
      </dsp:txBody>
      <dsp:txXfrm>
        <a:off x="417729" y="2153503"/>
        <a:ext cx="7783914" cy="479482"/>
      </dsp:txXfrm>
    </dsp:sp>
    <dsp:sp modelId="{CB9974C3-7427-415D-993A-2F8D53F74067}">
      <dsp:nvSpPr>
        <dsp:cNvPr id="0" name=""/>
        <dsp:cNvSpPr/>
      </dsp:nvSpPr>
      <dsp:spPr>
        <a:xfrm>
          <a:off x="0" y="3209724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B2BC4B-D3D3-4E76-BF5C-52F43EFCA164}">
      <dsp:nvSpPr>
        <dsp:cNvPr id="0" name=""/>
        <dsp:cNvSpPr/>
      </dsp:nvSpPr>
      <dsp:spPr>
        <a:xfrm>
          <a:off x="391790" y="2944044"/>
          <a:ext cx="7835792" cy="53136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151D09"/>
              </a:solidFill>
              <a:latin typeface="Arial" pitchFamily="34" charset="0"/>
              <a:cs typeface="Arial" pitchFamily="34" charset="0"/>
            </a:rPr>
            <a:t>в процессе самостоятельной деятельности детей;</a:t>
          </a:r>
        </a:p>
      </dsp:txBody>
      <dsp:txXfrm>
        <a:off x="417729" y="2969983"/>
        <a:ext cx="7783914" cy="479482"/>
      </dsp:txXfrm>
    </dsp:sp>
    <dsp:sp modelId="{9633D4E1-9BA4-4FE6-8B47-E30A0A2551A0}">
      <dsp:nvSpPr>
        <dsp:cNvPr id="0" name=""/>
        <dsp:cNvSpPr/>
      </dsp:nvSpPr>
      <dsp:spPr>
        <a:xfrm>
          <a:off x="0" y="4026204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3182C4-37B5-4505-9551-0997619DC951}">
      <dsp:nvSpPr>
        <dsp:cNvPr id="0" name=""/>
        <dsp:cNvSpPr/>
      </dsp:nvSpPr>
      <dsp:spPr>
        <a:xfrm>
          <a:off x="391790" y="3760524"/>
          <a:ext cx="7835792" cy="53136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151D09"/>
              </a:solidFill>
              <a:latin typeface="Arial" pitchFamily="34" charset="0"/>
              <a:cs typeface="Arial" pitchFamily="34" charset="0"/>
            </a:rPr>
            <a:t>при взаимодействии с семьями детей </a:t>
          </a:r>
        </a:p>
      </dsp:txBody>
      <dsp:txXfrm>
        <a:off x="417729" y="3786463"/>
        <a:ext cx="7783914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3F14E-D10F-4AB3-93AA-DF9AF5D66393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0BFA2-0E0C-4113-84A0-B66C5CB71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696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AA96-A0D8-42BA-AC8B-516F235400C0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FBE1-E663-4B84-805A-F206009256E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AA96-A0D8-42BA-AC8B-516F235400C0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FBE1-E663-4B84-805A-F206009256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AA96-A0D8-42BA-AC8B-516F235400C0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FBE1-E663-4B84-805A-F206009256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204" y="285753"/>
            <a:ext cx="5844778" cy="1949449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87016" y="2690284"/>
            <a:ext cx="5829300" cy="5486400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5E02A37-54AA-45A7-BC1B-6D293D7C7061}" type="datetimeFigureOut">
              <a:rPr lang="ru-RU"/>
              <a:pPr>
                <a:defRPr/>
              </a:pPr>
              <a:t>28.05.2013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16083AD-664D-4C9C-A045-44E95E7808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90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AA96-A0D8-42BA-AC8B-516F235400C0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FBE1-E663-4B84-805A-F206009256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AA96-A0D8-42BA-AC8B-516F235400C0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FBE1-E663-4B84-805A-F206009256E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AA96-A0D8-42BA-AC8B-516F235400C0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FBE1-E663-4B84-805A-F206009256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AA96-A0D8-42BA-AC8B-516F235400C0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FBE1-E663-4B84-805A-F206009256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AA96-A0D8-42BA-AC8B-516F235400C0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FBE1-E663-4B84-805A-F206009256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AA96-A0D8-42BA-AC8B-516F235400C0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FBE1-E663-4B84-805A-F206009256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AA96-A0D8-42BA-AC8B-516F235400C0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FBE1-E663-4B84-805A-F206009256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AA96-A0D8-42BA-AC8B-516F235400C0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18FBE1-E663-4B84-805A-F206009256E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B9AA96-A0D8-42BA-AC8B-516F235400C0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18FBE1-E663-4B84-805A-F206009256E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9036496" cy="36724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>«</a:t>
            </a:r>
            <a:r>
              <a:rPr lang="ru-RU" dirty="0">
                <a:effectLst/>
              </a:rPr>
              <a:t>Изучение особенностей образовательного процесса с учетом интеграции образовательных областей»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827584" y="4981136"/>
            <a:ext cx="6840760" cy="104048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365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</a:rPr>
              <a:t>Содержание образовательной деятельности</a:t>
            </a:r>
            <a:endParaRPr lang="ru-RU" sz="3200" dirty="0" smtClean="0">
              <a:solidFill>
                <a:srgbClr val="002060"/>
              </a:solidFill>
            </a:endParaRPr>
          </a:p>
        </p:txBody>
      </p:sp>
      <p:sp>
        <p:nvSpPr>
          <p:cNvPr id="19459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/>
            <a:r>
              <a:rPr lang="ru-RU" sz="2400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10 образовательных областей: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Arial" charset="0"/>
                <a:cs typeface="Arial" charset="0"/>
              </a:rPr>
              <a:t>Физическая культура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Arial" charset="0"/>
                <a:cs typeface="Arial" charset="0"/>
              </a:rPr>
              <a:t>Здоровье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Arial" charset="0"/>
                <a:cs typeface="Arial" charset="0"/>
              </a:rPr>
              <a:t>Безопасность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Arial" charset="0"/>
                <a:cs typeface="Arial" charset="0"/>
              </a:rPr>
              <a:t>Социализация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Arial" charset="0"/>
                <a:cs typeface="Arial" charset="0"/>
              </a:rPr>
              <a:t>Труд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Arial" charset="0"/>
                <a:cs typeface="Arial" charset="0"/>
              </a:rPr>
              <a:t>Познание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Arial" charset="0"/>
                <a:cs typeface="Arial" charset="0"/>
              </a:rPr>
              <a:t>Коммуникация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Arial" charset="0"/>
                <a:cs typeface="Arial" charset="0"/>
              </a:rPr>
              <a:t>Чтение художественной литературы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Arial" charset="0"/>
                <a:cs typeface="Arial" charset="0"/>
              </a:rPr>
              <a:t>Художественное творчество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Arial" charset="0"/>
                <a:cs typeface="Arial" charset="0"/>
              </a:rPr>
              <a:t>Музыка</a:t>
            </a:r>
          </a:p>
          <a:p>
            <a:pPr eaLnBrk="1" hangingPunct="1"/>
            <a:endParaRPr lang="ru-RU" dirty="0" smtClean="0"/>
          </a:p>
        </p:txBody>
      </p:sp>
      <p:sp>
        <p:nvSpPr>
          <p:cNvPr id="19460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eaLnBrk="1" hangingPunct="1"/>
            <a:r>
              <a:rPr lang="ru-RU" sz="2400" b="1" u="sng" smtClean="0">
                <a:solidFill>
                  <a:schemeClr val="folHlink"/>
                </a:solidFill>
                <a:latin typeface="Arial" charset="0"/>
                <a:cs typeface="Arial" charset="0"/>
              </a:rPr>
              <a:t>4 основных направления развития воспитанников:</a:t>
            </a:r>
            <a:r>
              <a:rPr lang="ru-RU" sz="2400" smtClean="0">
                <a:solidFill>
                  <a:schemeClr val="folHlink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>
                <a:latin typeface="Arial" charset="0"/>
                <a:cs typeface="Arial" charset="0"/>
              </a:rPr>
              <a:t>-физическое развитие, 25 %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>
                <a:latin typeface="Arial" charset="0"/>
                <a:cs typeface="Arial" charset="0"/>
              </a:rPr>
              <a:t>-социально-личностное, 25 %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>
                <a:latin typeface="Arial" charset="0"/>
                <a:cs typeface="Arial" charset="0"/>
              </a:rPr>
              <a:t>-познавательно-речевое, 25 %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>
                <a:latin typeface="Arial" charset="0"/>
                <a:cs typeface="Arial" charset="0"/>
              </a:rPr>
              <a:t>-художественно-эстетическое, 25 % </a:t>
            </a:r>
          </a:p>
          <a:p>
            <a:pPr eaLnBrk="1" hangingPunct="1"/>
            <a:endParaRPr lang="ru-RU" smtClean="0"/>
          </a:p>
        </p:txBody>
      </p:sp>
      <p:pic>
        <p:nvPicPr>
          <p:cNvPr id="19461" name="Picture 8" descr="IM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0" y="4214813"/>
            <a:ext cx="3143250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3457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15937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Принцип интеграции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484784"/>
            <a:ext cx="8858250" cy="3500438"/>
          </a:xfrm>
          <a:solidFill>
            <a:schemeClr val="folHlink"/>
          </a:solidFill>
        </p:spPr>
        <p:txBody>
          <a:bodyPr/>
          <a:lstStyle/>
          <a:p>
            <a:pPr>
              <a:lnSpc>
                <a:spcPct val="90000"/>
              </a:lnSpc>
              <a:buClr>
                <a:schemeClr val="folHlink"/>
              </a:buClr>
            </a:pPr>
            <a:endParaRPr lang="ru-RU" b="1" dirty="0" smtClean="0"/>
          </a:p>
          <a:p>
            <a:pPr>
              <a:lnSpc>
                <a:spcPct val="90000"/>
              </a:lnSpc>
              <a:buClr>
                <a:schemeClr val="folHlink"/>
              </a:buClr>
            </a:pPr>
            <a:r>
              <a:rPr lang="ru-RU" b="1" dirty="0" smtClean="0"/>
              <a:t>Интеграция </a:t>
            </a:r>
            <a:r>
              <a:rPr lang="ru-RU" b="1" dirty="0" smtClean="0"/>
              <a:t>содержания дошкольного образования</a:t>
            </a:r>
            <a:r>
              <a:rPr lang="ru-RU" dirty="0" smtClean="0"/>
              <a:t> - состояние (или процесс, ведущий к такому состоянию) связанности, взаимопроникновения и взаимодействия отдельных образовательных областей, обеспечивающее целостность образовательного процесса. </a:t>
            </a:r>
            <a:r>
              <a:rPr lang="ru-RU" b="1" i="1" dirty="0" err="1" smtClean="0"/>
              <a:t>Н.В.Федина</a:t>
            </a:r>
            <a:endParaRPr lang="ru-RU" b="1" i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8659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8572500" cy="1143000"/>
          </a:xfrm>
        </p:spPr>
        <p:txBody>
          <a:bodyPr anchor="t">
            <a:normAutofit/>
          </a:bodyPr>
          <a:lstStyle/>
          <a:p>
            <a:pPr algn="ctr" eaLnBrk="1" hangingPunct="1"/>
            <a:r>
              <a:rPr lang="ru-RU" sz="3200" b="1" smtClean="0">
                <a:solidFill>
                  <a:srgbClr val="000000"/>
                </a:solidFill>
                <a:latin typeface="Times New Roman" pitchFamily="18" charset="0"/>
              </a:rPr>
              <a:t>Примерные виды интеграции образовательной области «Здоровье»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ru-RU" smtClean="0"/>
              <a:t>	</a:t>
            </a:r>
          </a:p>
          <a:p>
            <a:pPr algn="just" eaLnBrk="1" hangingPunct="1">
              <a:buFontTx/>
              <a:buNone/>
            </a:pPr>
            <a:r>
              <a:rPr lang="ru-RU" sz="2400" smtClean="0"/>
              <a:t>	</a:t>
            </a:r>
          </a:p>
          <a:p>
            <a:pPr algn="just" eaLnBrk="1" hangingPunct="1">
              <a:buFontTx/>
              <a:buNone/>
            </a:pPr>
            <a:endParaRPr lang="ru-RU" sz="2400" smtClean="0"/>
          </a:p>
          <a:p>
            <a:pPr algn="just" eaLnBrk="1" hangingPunct="1">
              <a:buFontTx/>
              <a:buNone/>
            </a:pPr>
            <a:endParaRPr lang="ru-RU" sz="2400" smtClean="0"/>
          </a:p>
          <a:p>
            <a:pPr algn="just" eaLnBrk="1" hangingPunct="1">
              <a:buFontTx/>
              <a:buNone/>
            </a:pPr>
            <a:r>
              <a:rPr lang="ru-RU" sz="2400" smtClean="0"/>
              <a:t>	</a:t>
            </a:r>
          </a:p>
          <a:p>
            <a:pPr algn="just" eaLnBrk="1" hangingPunct="1">
              <a:buFontTx/>
              <a:buNone/>
            </a:pPr>
            <a:r>
              <a:rPr lang="ru-RU" sz="2400" smtClean="0"/>
              <a:t>	</a:t>
            </a:r>
          </a:p>
        </p:txBody>
      </p:sp>
      <p:graphicFrame>
        <p:nvGraphicFramePr>
          <p:cNvPr id="14376" name="Group 40"/>
          <p:cNvGraphicFramePr>
            <a:graphicFrameLocks noGrp="1"/>
          </p:cNvGraphicFramePr>
          <p:nvPr/>
        </p:nvGraphicFramePr>
        <p:xfrm>
          <a:off x="142875" y="1700213"/>
          <a:ext cx="8786813" cy="3840162"/>
        </p:xfrm>
        <a:graphic>
          <a:graphicData uri="http://schemas.openxmlformats.org/drawingml/2006/table">
            <a:tbl>
              <a:tblPr/>
              <a:tblGrid>
                <a:gridCol w="4352530"/>
                <a:gridCol w="4434283"/>
              </a:tblGrid>
              <a:tr h="16576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задачам и содержанию воспитательно-образовательной работы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средствам организации и оптимизации воспитательно-образовательного процесса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825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«Физическая культура»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«Познание»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«Социализация»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«Безопасность»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«Коммуникация»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«Художественное творчество»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«Труд»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«Чтение художественной литературы»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30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715375" cy="1143000"/>
          </a:xfrm>
        </p:spPr>
        <p:txBody>
          <a:bodyPr anchor="t">
            <a:normAutofit fontScale="90000"/>
          </a:bodyPr>
          <a:lstStyle/>
          <a:p>
            <a:pPr algn="ctr" eaLnBrk="1" hangingPunct="1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Примерные виды интеграции образовательной области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 «Художественное творчество»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4294967295"/>
          </p:nvPr>
        </p:nvSpPr>
        <p:spPr>
          <a:xfrm>
            <a:off x="0" y="1609725"/>
            <a:ext cx="7239000" cy="4846638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mtClean="0"/>
              <a:t>	</a:t>
            </a:r>
          </a:p>
          <a:p>
            <a:pPr algn="just" eaLnBrk="1" hangingPunct="1">
              <a:buFontTx/>
              <a:buNone/>
            </a:pPr>
            <a:r>
              <a:rPr lang="ru-RU" sz="2400" smtClean="0"/>
              <a:t>	</a:t>
            </a:r>
          </a:p>
          <a:p>
            <a:pPr algn="just" eaLnBrk="1" hangingPunct="1">
              <a:buFontTx/>
              <a:buNone/>
            </a:pPr>
            <a:endParaRPr lang="ru-RU" sz="2400" smtClean="0"/>
          </a:p>
          <a:p>
            <a:pPr algn="just" eaLnBrk="1" hangingPunct="1">
              <a:buFontTx/>
              <a:buNone/>
            </a:pPr>
            <a:endParaRPr lang="ru-RU" sz="2400" smtClean="0"/>
          </a:p>
          <a:p>
            <a:pPr algn="just" eaLnBrk="1" hangingPunct="1">
              <a:buFontTx/>
              <a:buNone/>
            </a:pPr>
            <a:r>
              <a:rPr lang="ru-RU" sz="2400" smtClean="0"/>
              <a:t>	</a:t>
            </a:r>
          </a:p>
          <a:p>
            <a:pPr algn="just" eaLnBrk="1" hangingPunct="1">
              <a:buFontTx/>
              <a:buNone/>
            </a:pPr>
            <a:r>
              <a:rPr lang="ru-RU" sz="2400" smtClean="0"/>
              <a:t>	</a:t>
            </a:r>
          </a:p>
        </p:txBody>
      </p:sp>
      <p:graphicFrame>
        <p:nvGraphicFramePr>
          <p:cNvPr id="81946" name="Group 26"/>
          <p:cNvGraphicFramePr>
            <a:graphicFrameLocks noGrp="1"/>
          </p:cNvGraphicFramePr>
          <p:nvPr/>
        </p:nvGraphicFramePr>
        <p:xfrm>
          <a:off x="250825" y="1428750"/>
          <a:ext cx="8678863" cy="5026025"/>
        </p:xfrm>
        <a:graphic>
          <a:graphicData uri="http://schemas.openxmlformats.org/drawingml/2006/table">
            <a:tbl>
              <a:tblPr/>
              <a:tblGrid>
                <a:gridCol w="3865364"/>
                <a:gridCol w="4813499"/>
              </a:tblGrid>
              <a:tr h="16753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задачам и содержанию воспитательно-образовательной работы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средствам организации и оптимизации воспитательно-образовательного процесса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50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«Коммуникация»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«Познание»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«Безопасность»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«Труд»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«Физическая культура»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«Музыка»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«Чтение художественной литературы»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и результаты всех образовательных областей могут быть обогащены и закреплены с использованием средств продуктивной деятельности детей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28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643938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</a:rPr>
              <a:t>Примерные виды интеграции образовательной области «Чтение художественной литературы»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4294967295"/>
          </p:nvPr>
        </p:nvSpPr>
        <p:spPr>
          <a:xfrm>
            <a:off x="0" y="1609725"/>
            <a:ext cx="7239000" cy="4846638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mtClean="0"/>
              <a:t>	</a:t>
            </a:r>
          </a:p>
          <a:p>
            <a:pPr algn="just" eaLnBrk="1" hangingPunct="1">
              <a:buFontTx/>
              <a:buNone/>
            </a:pPr>
            <a:r>
              <a:rPr lang="ru-RU" sz="2400" smtClean="0"/>
              <a:t>	</a:t>
            </a:r>
          </a:p>
          <a:p>
            <a:pPr algn="just" eaLnBrk="1" hangingPunct="1">
              <a:buFontTx/>
              <a:buNone/>
            </a:pPr>
            <a:endParaRPr lang="ru-RU" sz="2400" smtClean="0"/>
          </a:p>
          <a:p>
            <a:pPr algn="just" eaLnBrk="1" hangingPunct="1">
              <a:buFontTx/>
              <a:buNone/>
            </a:pPr>
            <a:endParaRPr lang="ru-RU" sz="2400" smtClean="0"/>
          </a:p>
          <a:p>
            <a:pPr algn="just" eaLnBrk="1" hangingPunct="1">
              <a:buFontTx/>
              <a:buNone/>
            </a:pPr>
            <a:r>
              <a:rPr lang="ru-RU" sz="2400" smtClean="0"/>
              <a:t>	</a:t>
            </a:r>
          </a:p>
          <a:p>
            <a:pPr algn="just" eaLnBrk="1" hangingPunct="1">
              <a:buFontTx/>
              <a:buNone/>
            </a:pPr>
            <a:r>
              <a:rPr lang="ru-RU" sz="2400" smtClean="0"/>
              <a:t>	</a:t>
            </a:r>
          </a:p>
        </p:txBody>
      </p:sp>
      <p:graphicFrame>
        <p:nvGraphicFramePr>
          <p:cNvPr id="79898" name="Group 26"/>
          <p:cNvGraphicFramePr>
            <a:graphicFrameLocks noGrp="1"/>
          </p:cNvGraphicFramePr>
          <p:nvPr/>
        </p:nvGraphicFramePr>
        <p:xfrm>
          <a:off x="214313" y="1571625"/>
          <a:ext cx="8786812" cy="4857750"/>
        </p:xfrm>
        <a:graphic>
          <a:graphicData uri="http://schemas.openxmlformats.org/drawingml/2006/table">
            <a:tbl>
              <a:tblPr/>
              <a:tblGrid>
                <a:gridCol w="4352529"/>
                <a:gridCol w="4434283"/>
              </a:tblGrid>
              <a:tr h="20852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задачам и содержанию воспитательно-образовательной работы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средствам организации и оптимизации воспитательно-образовательного процесса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724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«Коммуникация»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«Познание»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«Социализация» «Художественное творчество»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«Музыка»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«Художественное творчество»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73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715375" cy="1143000"/>
          </a:xfrm>
        </p:spPr>
        <p:txBody>
          <a:bodyPr anchor="t">
            <a:normAutofit/>
          </a:bodyPr>
          <a:lstStyle/>
          <a:p>
            <a:pPr algn="ctr" eaLnBrk="1" hangingPunct="1"/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  <a:t>Примерные виды интеграции образовательной области «Познание»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4294967295"/>
          </p:nvPr>
        </p:nvSpPr>
        <p:spPr>
          <a:xfrm>
            <a:off x="0" y="1609725"/>
            <a:ext cx="7239000" cy="4846638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mtClean="0"/>
              <a:t>	</a:t>
            </a:r>
          </a:p>
          <a:p>
            <a:pPr algn="just" eaLnBrk="1" hangingPunct="1">
              <a:buFontTx/>
              <a:buNone/>
            </a:pPr>
            <a:r>
              <a:rPr lang="ru-RU" sz="2400" smtClean="0"/>
              <a:t>	</a:t>
            </a:r>
          </a:p>
          <a:p>
            <a:pPr algn="just" eaLnBrk="1" hangingPunct="1">
              <a:buFontTx/>
              <a:buNone/>
            </a:pPr>
            <a:endParaRPr lang="ru-RU" sz="2400" smtClean="0"/>
          </a:p>
          <a:p>
            <a:pPr algn="just" eaLnBrk="1" hangingPunct="1">
              <a:buFontTx/>
              <a:buNone/>
            </a:pPr>
            <a:endParaRPr lang="ru-RU" sz="2400" smtClean="0"/>
          </a:p>
          <a:p>
            <a:pPr algn="just" eaLnBrk="1" hangingPunct="1">
              <a:buFontTx/>
              <a:buNone/>
            </a:pPr>
            <a:r>
              <a:rPr lang="ru-RU" sz="2400" smtClean="0"/>
              <a:t>	</a:t>
            </a:r>
          </a:p>
          <a:p>
            <a:pPr algn="just" eaLnBrk="1" hangingPunct="1">
              <a:buFontTx/>
              <a:buNone/>
            </a:pPr>
            <a:r>
              <a:rPr lang="ru-RU" sz="2400" smtClean="0"/>
              <a:t>	</a:t>
            </a:r>
          </a:p>
        </p:txBody>
      </p:sp>
      <p:graphicFrame>
        <p:nvGraphicFramePr>
          <p:cNvPr id="77850" name="Group 26"/>
          <p:cNvGraphicFramePr>
            <a:graphicFrameLocks noGrp="1"/>
          </p:cNvGraphicFramePr>
          <p:nvPr/>
        </p:nvGraphicFramePr>
        <p:xfrm>
          <a:off x="142875" y="1285875"/>
          <a:ext cx="8712200" cy="5151438"/>
        </p:xfrm>
        <a:graphic>
          <a:graphicData uri="http://schemas.openxmlformats.org/drawingml/2006/table">
            <a:tbl>
              <a:tblPr/>
              <a:tblGrid>
                <a:gridCol w="4464050"/>
                <a:gridCol w="4248150"/>
              </a:tblGrid>
              <a:tr h="1585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задачам и содержанию воспитательно-образовательной работы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средствам организации и оптимизации воспитательно-образовательного процесса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66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«Коммуникация»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«Чтение художественной литературы»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«Здоровье»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«Социализация»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«Труд»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«Безопасность»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«Музыка»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«Художественное творчество»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«Чтение художественной литературы»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«Художественное творчество»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«Музыка»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40105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  <a:t>Примерные виды интеграции образовательной области «Коммуникация»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4294967295"/>
          </p:nvPr>
        </p:nvSpPr>
        <p:spPr>
          <a:xfrm>
            <a:off x="0" y="1609725"/>
            <a:ext cx="7239000" cy="4846638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mtClean="0"/>
              <a:t>	</a:t>
            </a:r>
          </a:p>
          <a:p>
            <a:pPr algn="just" eaLnBrk="1" hangingPunct="1">
              <a:buFontTx/>
              <a:buNone/>
            </a:pPr>
            <a:r>
              <a:rPr lang="ru-RU" sz="2400" smtClean="0"/>
              <a:t>	</a:t>
            </a:r>
          </a:p>
          <a:p>
            <a:pPr algn="just" eaLnBrk="1" hangingPunct="1">
              <a:buFontTx/>
              <a:buNone/>
            </a:pPr>
            <a:endParaRPr lang="ru-RU" sz="2400" smtClean="0"/>
          </a:p>
          <a:p>
            <a:pPr algn="just" eaLnBrk="1" hangingPunct="1">
              <a:buFontTx/>
              <a:buNone/>
            </a:pPr>
            <a:endParaRPr lang="ru-RU" sz="2400" smtClean="0"/>
          </a:p>
          <a:p>
            <a:pPr algn="just" eaLnBrk="1" hangingPunct="1">
              <a:buFontTx/>
              <a:buNone/>
            </a:pPr>
            <a:r>
              <a:rPr lang="ru-RU" sz="2400" smtClean="0"/>
              <a:t>	</a:t>
            </a:r>
          </a:p>
          <a:p>
            <a:pPr algn="just" eaLnBrk="1" hangingPunct="1">
              <a:buFontTx/>
              <a:buNone/>
            </a:pPr>
            <a:r>
              <a:rPr lang="ru-RU" sz="2400" smtClean="0"/>
              <a:t>	</a:t>
            </a:r>
          </a:p>
        </p:txBody>
      </p:sp>
      <p:graphicFrame>
        <p:nvGraphicFramePr>
          <p:cNvPr id="78869" name="Group 21"/>
          <p:cNvGraphicFramePr>
            <a:graphicFrameLocks noGrp="1"/>
          </p:cNvGraphicFramePr>
          <p:nvPr/>
        </p:nvGraphicFramePr>
        <p:xfrm>
          <a:off x="500063" y="1700213"/>
          <a:ext cx="8358187" cy="1616075"/>
        </p:xfrm>
        <a:graphic>
          <a:graphicData uri="http://schemas.openxmlformats.org/drawingml/2006/table">
            <a:tbl>
              <a:tblPr/>
              <a:tblGrid>
                <a:gridCol w="8358187"/>
              </a:tblGrid>
              <a:tr h="161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Специфика модели интеграции состоит в том, что решение основных воспитательно-образовательных задач области «Коммуникация»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осуществляется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 всех областях программы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2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42875"/>
            <a:ext cx="8786813" cy="1143000"/>
          </a:xfrm>
        </p:spPr>
        <p:txBody>
          <a:bodyPr anchor="t"/>
          <a:lstStyle/>
          <a:p>
            <a:pPr algn="ctr" eaLnBrk="1" hangingPunct="1"/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  <a:t>Примерные виды интеграции образовательной области «Труд»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4294967295"/>
          </p:nvPr>
        </p:nvSpPr>
        <p:spPr>
          <a:xfrm>
            <a:off x="0" y="1609725"/>
            <a:ext cx="7239000" cy="4846638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mtClean="0"/>
              <a:t>	</a:t>
            </a:r>
          </a:p>
          <a:p>
            <a:pPr algn="just" eaLnBrk="1" hangingPunct="1">
              <a:buFontTx/>
              <a:buNone/>
            </a:pPr>
            <a:r>
              <a:rPr lang="ru-RU" sz="2400" smtClean="0"/>
              <a:t>	</a:t>
            </a:r>
          </a:p>
          <a:p>
            <a:pPr algn="just" eaLnBrk="1" hangingPunct="1">
              <a:buFontTx/>
              <a:buNone/>
            </a:pPr>
            <a:endParaRPr lang="ru-RU" sz="2400" smtClean="0"/>
          </a:p>
          <a:p>
            <a:pPr algn="just" eaLnBrk="1" hangingPunct="1">
              <a:buFontTx/>
              <a:buNone/>
            </a:pPr>
            <a:endParaRPr lang="ru-RU" sz="2400" smtClean="0"/>
          </a:p>
          <a:p>
            <a:pPr algn="just" eaLnBrk="1" hangingPunct="1">
              <a:buFontTx/>
              <a:buNone/>
            </a:pPr>
            <a:r>
              <a:rPr lang="ru-RU" sz="2400" smtClean="0"/>
              <a:t>	</a:t>
            </a:r>
          </a:p>
          <a:p>
            <a:pPr algn="just" eaLnBrk="1" hangingPunct="1">
              <a:buFontTx/>
              <a:buNone/>
            </a:pPr>
            <a:r>
              <a:rPr lang="ru-RU" sz="2400" smtClean="0"/>
              <a:t>	</a:t>
            </a:r>
          </a:p>
        </p:txBody>
      </p:sp>
      <p:graphicFrame>
        <p:nvGraphicFramePr>
          <p:cNvPr id="76819" name="Group 19"/>
          <p:cNvGraphicFramePr>
            <a:graphicFrameLocks noGrp="1"/>
          </p:cNvGraphicFramePr>
          <p:nvPr/>
        </p:nvGraphicFramePr>
        <p:xfrm>
          <a:off x="142875" y="1571625"/>
          <a:ext cx="8786813" cy="3995738"/>
        </p:xfrm>
        <a:graphic>
          <a:graphicData uri="http://schemas.openxmlformats.org/drawingml/2006/table">
            <a:tbl>
              <a:tblPr/>
              <a:tblGrid>
                <a:gridCol w="4352530"/>
                <a:gridCol w="4434283"/>
              </a:tblGrid>
              <a:tr h="16429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задачам и содержанию воспитательно-образовательной работы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средствам организации и оптимизации воспитательно-образовательного процесса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52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«Коммуникация»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«Познание»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«Безопасность»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«Социализация»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«Физическая культура»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«Чтение художественной литературы»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«Художественное творчество»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«Музыка»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32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42875"/>
            <a:ext cx="8715375" cy="1143000"/>
          </a:xfrm>
        </p:spPr>
        <p:txBody>
          <a:bodyPr anchor="t">
            <a:normAutofit/>
          </a:bodyPr>
          <a:lstStyle/>
          <a:p>
            <a:pPr algn="ctr" eaLnBrk="1" hangingPunct="1"/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  <a:t>Примерные виды интеграции образовательной области «Безопасность»</a:t>
            </a:r>
            <a:r>
              <a:rPr lang="ru-RU" sz="320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4294967295"/>
          </p:nvPr>
        </p:nvSpPr>
        <p:spPr>
          <a:xfrm>
            <a:off x="0" y="1609725"/>
            <a:ext cx="7239000" cy="4846638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mtClean="0"/>
              <a:t>	</a:t>
            </a:r>
          </a:p>
          <a:p>
            <a:pPr algn="just" eaLnBrk="1" hangingPunct="1">
              <a:buFontTx/>
              <a:buNone/>
            </a:pPr>
            <a:r>
              <a:rPr lang="ru-RU" sz="2400" smtClean="0"/>
              <a:t>	</a:t>
            </a:r>
          </a:p>
          <a:p>
            <a:pPr algn="just" eaLnBrk="1" hangingPunct="1">
              <a:buFontTx/>
              <a:buNone/>
            </a:pPr>
            <a:endParaRPr lang="ru-RU" sz="2400" smtClean="0"/>
          </a:p>
          <a:p>
            <a:pPr algn="just" eaLnBrk="1" hangingPunct="1">
              <a:buFontTx/>
              <a:buNone/>
            </a:pPr>
            <a:endParaRPr lang="ru-RU" sz="2400" smtClean="0"/>
          </a:p>
          <a:p>
            <a:pPr algn="just" eaLnBrk="1" hangingPunct="1">
              <a:buFontTx/>
              <a:buNone/>
            </a:pPr>
            <a:r>
              <a:rPr lang="ru-RU" sz="2400" smtClean="0"/>
              <a:t>	</a:t>
            </a:r>
          </a:p>
          <a:p>
            <a:pPr algn="just" eaLnBrk="1" hangingPunct="1">
              <a:buFontTx/>
              <a:buNone/>
            </a:pPr>
            <a:r>
              <a:rPr lang="ru-RU" sz="2400" smtClean="0"/>
              <a:t>	</a:t>
            </a:r>
          </a:p>
        </p:txBody>
      </p:sp>
      <p:graphicFrame>
        <p:nvGraphicFramePr>
          <p:cNvPr id="75793" name="Group 17"/>
          <p:cNvGraphicFramePr>
            <a:graphicFrameLocks noGrp="1"/>
          </p:cNvGraphicFramePr>
          <p:nvPr/>
        </p:nvGraphicFramePr>
        <p:xfrm>
          <a:off x="142875" y="1500188"/>
          <a:ext cx="8858250" cy="5072062"/>
        </p:xfrm>
        <a:graphic>
          <a:graphicData uri="http://schemas.openxmlformats.org/drawingml/2006/table">
            <a:tbl>
              <a:tblPr/>
              <a:tblGrid>
                <a:gridCol w="4387916"/>
                <a:gridCol w="4470334"/>
              </a:tblGrid>
              <a:tr h="20787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задачам и содержанию воспитательно-образовательной работы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средствам организации и оптимизации воспитательно-образовательного процесса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933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«Коммуникация»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«Труд»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«Познание»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«Социализация»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«Физическая культура»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«Здоровье»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«Чтение художественной литературы»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17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42875"/>
            <a:ext cx="8435975" cy="1071563"/>
          </a:xfrm>
        </p:spPr>
        <p:txBody>
          <a:bodyPr anchor="t">
            <a:normAutofit/>
          </a:bodyPr>
          <a:lstStyle/>
          <a:p>
            <a:pPr algn="ctr" eaLnBrk="1" hangingPunct="1"/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  <a:t>Примерные виды интеграции образовательной области «Социализация»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4294967295"/>
          </p:nvPr>
        </p:nvSpPr>
        <p:spPr>
          <a:xfrm>
            <a:off x="0" y="1609725"/>
            <a:ext cx="7239000" cy="4846638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mtClean="0"/>
              <a:t>	</a:t>
            </a:r>
          </a:p>
          <a:p>
            <a:pPr algn="just" eaLnBrk="1" hangingPunct="1">
              <a:buFontTx/>
              <a:buNone/>
            </a:pPr>
            <a:r>
              <a:rPr lang="ru-RU" sz="2400" smtClean="0"/>
              <a:t>	</a:t>
            </a:r>
          </a:p>
          <a:p>
            <a:pPr algn="just" eaLnBrk="1" hangingPunct="1">
              <a:buFontTx/>
              <a:buNone/>
            </a:pPr>
            <a:endParaRPr lang="ru-RU" sz="2400" smtClean="0"/>
          </a:p>
          <a:p>
            <a:pPr algn="just" eaLnBrk="1" hangingPunct="1">
              <a:buFontTx/>
              <a:buNone/>
            </a:pPr>
            <a:endParaRPr lang="ru-RU" sz="2400" smtClean="0"/>
          </a:p>
          <a:p>
            <a:pPr algn="just" eaLnBrk="1" hangingPunct="1">
              <a:buFontTx/>
              <a:buNone/>
            </a:pPr>
            <a:r>
              <a:rPr lang="ru-RU" sz="2400" smtClean="0"/>
              <a:t>	</a:t>
            </a:r>
          </a:p>
          <a:p>
            <a:pPr algn="just" eaLnBrk="1" hangingPunct="1">
              <a:buFontTx/>
              <a:buNone/>
            </a:pPr>
            <a:r>
              <a:rPr lang="ru-RU" sz="2400" smtClean="0"/>
              <a:t>	</a:t>
            </a:r>
          </a:p>
        </p:txBody>
      </p:sp>
      <p:graphicFrame>
        <p:nvGraphicFramePr>
          <p:cNvPr id="85014" name="Group 22"/>
          <p:cNvGraphicFramePr>
            <a:graphicFrameLocks noGrp="1"/>
          </p:cNvGraphicFramePr>
          <p:nvPr/>
        </p:nvGraphicFramePr>
        <p:xfrm>
          <a:off x="179388" y="1557338"/>
          <a:ext cx="8675687" cy="5086350"/>
        </p:xfrm>
        <a:graphic>
          <a:graphicData uri="http://schemas.openxmlformats.org/drawingml/2006/table">
            <a:tbl>
              <a:tblPr/>
              <a:tblGrid>
                <a:gridCol w="4297362"/>
                <a:gridCol w="4378325"/>
              </a:tblGrid>
              <a:tr h="18178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задачам и содержанию воспитательно-образовательной работы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средствам организации и оптимизации воспитательно-образовательного процесса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685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«Коммуникация»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«Познание»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«Труд»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«Безопасность» «Физическая культура»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«Чтение художественной литературы»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«Художественное творчество»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«Познание»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«Коммуникация»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«Безопасность»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773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96752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ru-RU" sz="2800" dirty="0" smtClean="0"/>
              <a:t>В </a:t>
            </a:r>
            <a:r>
              <a:rPr lang="ru-RU" sz="2800" dirty="0"/>
              <a:t>соответствии с Приказом №655 во всех ДОУ должна быть разработана образовательная программа. </a:t>
            </a:r>
            <a:endParaRPr lang="ru-RU" sz="2800" dirty="0" smtClean="0"/>
          </a:p>
          <a:p>
            <a:endParaRPr lang="ru-RU" sz="2800" dirty="0" smtClean="0"/>
          </a:p>
          <a:p>
            <a:pPr marL="457200" indent="-457200">
              <a:buFont typeface="Arial" charset="0"/>
              <a:buChar char="•"/>
            </a:pPr>
            <a:r>
              <a:rPr lang="ru-RU" sz="2800" dirty="0" smtClean="0"/>
              <a:t>В </a:t>
            </a:r>
            <a:r>
              <a:rPr lang="ru-RU" sz="2800" dirty="0"/>
              <a:t>ней должна быть представлена разработанная педагогическими коллективами целостная модель организации педагогического процесса в возрастных группах в соответствии с </a:t>
            </a:r>
            <a:r>
              <a:rPr lang="ru-RU" sz="2800" dirty="0" smtClean="0"/>
              <a:t>ФГТ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0973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142875"/>
            <a:ext cx="8786812" cy="1143000"/>
          </a:xfrm>
        </p:spPr>
        <p:txBody>
          <a:bodyPr anchor="t">
            <a:normAutofit fontScale="90000"/>
          </a:bodyPr>
          <a:lstStyle/>
          <a:p>
            <a:pPr algn="ctr" eaLnBrk="1" hangingPunct="1"/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  <a:t>Примерные виды интеграции образовательной области </a:t>
            </a:r>
            <a:b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  <a:t>«Физическая культура»</a:t>
            </a:r>
            <a:r>
              <a:rPr lang="ru-RU" sz="320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4294967295"/>
          </p:nvPr>
        </p:nvSpPr>
        <p:spPr>
          <a:xfrm>
            <a:off x="0" y="1609725"/>
            <a:ext cx="7239000" cy="4846638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mtClean="0"/>
              <a:t>	</a:t>
            </a:r>
          </a:p>
          <a:p>
            <a:pPr algn="just" eaLnBrk="1" hangingPunct="1">
              <a:buFontTx/>
              <a:buNone/>
            </a:pPr>
            <a:r>
              <a:rPr lang="ru-RU" sz="2400" smtClean="0"/>
              <a:t>	</a:t>
            </a:r>
          </a:p>
          <a:p>
            <a:pPr algn="just" eaLnBrk="1" hangingPunct="1">
              <a:buFontTx/>
              <a:buNone/>
            </a:pPr>
            <a:endParaRPr lang="ru-RU" sz="2400" smtClean="0"/>
          </a:p>
          <a:p>
            <a:pPr algn="just" eaLnBrk="1" hangingPunct="1">
              <a:buFontTx/>
              <a:buNone/>
            </a:pPr>
            <a:endParaRPr lang="ru-RU" sz="2400" smtClean="0"/>
          </a:p>
          <a:p>
            <a:pPr algn="just" eaLnBrk="1" hangingPunct="1">
              <a:buFontTx/>
              <a:buNone/>
            </a:pPr>
            <a:r>
              <a:rPr lang="ru-RU" sz="2400" smtClean="0"/>
              <a:t>	</a:t>
            </a:r>
          </a:p>
          <a:p>
            <a:pPr algn="just" eaLnBrk="1" hangingPunct="1">
              <a:buFontTx/>
              <a:buNone/>
            </a:pPr>
            <a:r>
              <a:rPr lang="ru-RU" sz="2400" smtClean="0"/>
              <a:t>	</a:t>
            </a:r>
          </a:p>
        </p:txBody>
      </p:sp>
      <p:graphicFrame>
        <p:nvGraphicFramePr>
          <p:cNvPr id="74769" name="Group 17"/>
          <p:cNvGraphicFramePr>
            <a:graphicFrameLocks noGrp="1"/>
          </p:cNvGraphicFramePr>
          <p:nvPr/>
        </p:nvGraphicFramePr>
        <p:xfrm>
          <a:off x="214313" y="1916113"/>
          <a:ext cx="8786812" cy="4656137"/>
        </p:xfrm>
        <a:graphic>
          <a:graphicData uri="http://schemas.openxmlformats.org/drawingml/2006/table">
            <a:tbl>
              <a:tblPr/>
              <a:tblGrid>
                <a:gridCol w="4352530"/>
                <a:gridCol w="4434282"/>
              </a:tblGrid>
              <a:tr h="1862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задачам и содержанию воспитательно-образовательной работы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средствам организации и оптимизации воспитательно-образовательного процесса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9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«Здоровье»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«Познание»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«Социализация»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«Музыка»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«Коммуникация»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«Труд»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«Художественное творчество»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«Музыка»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«Чтение художественной литературы»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15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14313"/>
            <a:ext cx="8472488" cy="1143000"/>
          </a:xfrm>
        </p:spPr>
        <p:txBody>
          <a:bodyPr anchor="t"/>
          <a:lstStyle/>
          <a:p>
            <a:pPr algn="ctr" eaLnBrk="1" hangingPunct="1"/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>Примерные виды интеграции образовательной области «Музыка»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4294967295"/>
          </p:nvPr>
        </p:nvSpPr>
        <p:spPr>
          <a:xfrm>
            <a:off x="0" y="1609725"/>
            <a:ext cx="7239000" cy="4846638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mtClean="0"/>
              <a:t>	</a:t>
            </a:r>
          </a:p>
          <a:p>
            <a:pPr algn="just" eaLnBrk="1" hangingPunct="1">
              <a:buFontTx/>
              <a:buNone/>
            </a:pPr>
            <a:r>
              <a:rPr lang="ru-RU" sz="2400" smtClean="0"/>
              <a:t>	</a:t>
            </a:r>
          </a:p>
          <a:p>
            <a:pPr algn="just" eaLnBrk="1" hangingPunct="1">
              <a:buFontTx/>
              <a:buNone/>
            </a:pPr>
            <a:endParaRPr lang="ru-RU" sz="2400" smtClean="0"/>
          </a:p>
          <a:p>
            <a:pPr algn="just" eaLnBrk="1" hangingPunct="1">
              <a:buFontTx/>
              <a:buNone/>
            </a:pPr>
            <a:endParaRPr lang="ru-RU" sz="2400" smtClean="0"/>
          </a:p>
          <a:p>
            <a:pPr algn="just" eaLnBrk="1" hangingPunct="1">
              <a:buFontTx/>
              <a:buNone/>
            </a:pPr>
            <a:r>
              <a:rPr lang="ru-RU" sz="2400" smtClean="0"/>
              <a:t>	</a:t>
            </a:r>
          </a:p>
          <a:p>
            <a:pPr algn="just" eaLnBrk="1" hangingPunct="1">
              <a:buFontTx/>
              <a:buNone/>
            </a:pPr>
            <a:r>
              <a:rPr lang="ru-RU" sz="2400" smtClean="0"/>
              <a:t>	</a:t>
            </a:r>
          </a:p>
        </p:txBody>
      </p:sp>
      <p:graphicFrame>
        <p:nvGraphicFramePr>
          <p:cNvPr id="80912" name="Group 16"/>
          <p:cNvGraphicFramePr>
            <a:graphicFrameLocks noGrp="1"/>
          </p:cNvGraphicFramePr>
          <p:nvPr/>
        </p:nvGraphicFramePr>
        <p:xfrm>
          <a:off x="285750" y="1428750"/>
          <a:ext cx="8643938" cy="4857750"/>
        </p:xfrm>
        <a:graphic>
          <a:graphicData uri="http://schemas.openxmlformats.org/drawingml/2006/table">
            <a:tbl>
              <a:tblPr/>
              <a:tblGrid>
                <a:gridCol w="4281757"/>
                <a:gridCol w="4362181"/>
              </a:tblGrid>
              <a:tr h="21793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задачам и содержанию воспитательно-образовательной работы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средствам организации и оптимизации воспитательно-образовательного процесса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78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«Физическая культура»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«Коммуникация»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«Познание»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«Социализация»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«Безопасность»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«Художественное творчество»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«Физическая культура»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«Чтение художественной литературы»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91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accent3"/>
                </a:solidFill>
                <a:latin typeface="Arial Black" pitchFamily="34" charset="0"/>
              </a:rPr>
              <a:t/>
            </a:r>
            <a:br>
              <a:rPr lang="ru-RU" sz="2400" b="1" dirty="0" smtClean="0">
                <a:solidFill>
                  <a:schemeClr val="accent3"/>
                </a:solidFill>
                <a:latin typeface="Arial Black" pitchFamily="34" charset="0"/>
              </a:rPr>
            </a:br>
            <a:r>
              <a:rPr lang="ru-RU" sz="2400" b="1" dirty="0" smtClean="0">
                <a:latin typeface="Arial Black" pitchFamily="34" charset="0"/>
              </a:rPr>
              <a:t>Планирование работы воспитателя</a:t>
            </a:r>
            <a:br>
              <a:rPr lang="ru-RU" sz="2400" b="1" dirty="0" smtClean="0">
                <a:latin typeface="Arial Black" pitchFamily="34" charset="0"/>
              </a:rPr>
            </a:br>
            <a:endParaRPr lang="ru-RU" sz="2400" dirty="0" smtClean="0">
              <a:latin typeface="Arial Black" pitchFamily="34" charset="0"/>
            </a:endParaRPr>
          </a:p>
        </p:txBody>
      </p:sp>
      <p:graphicFrame>
        <p:nvGraphicFramePr>
          <p:cNvPr id="23642" name="Group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797182"/>
              </p:ext>
            </p:extLst>
          </p:nvPr>
        </p:nvGraphicFramePr>
        <p:xfrm>
          <a:off x="0" y="981075"/>
          <a:ext cx="9144001" cy="5532756"/>
        </p:xfrm>
        <a:graphic>
          <a:graphicData uri="http://schemas.openxmlformats.org/drawingml/2006/table">
            <a:tbl>
              <a:tblPr/>
              <a:tblGrid>
                <a:gridCol w="827584"/>
                <a:gridCol w="930444"/>
                <a:gridCol w="1023519"/>
                <a:gridCol w="1142381"/>
                <a:gridCol w="1096391"/>
                <a:gridCol w="1135857"/>
                <a:gridCol w="1486382"/>
                <a:gridCol w="1501443"/>
              </a:tblGrid>
              <a:tr h="1531938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День недели/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дата</a:t>
                      </a:r>
                    </a:p>
                  </a:txBody>
                  <a:tcPr marL="68580" marR="68580" marT="60960" marB="6096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Режим</a:t>
                      </a:r>
                    </a:p>
                  </a:txBody>
                  <a:tcPr marL="68580" marR="68580" marT="60960" marB="6096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Образова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тельные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области</a:t>
                      </a:r>
                    </a:p>
                  </a:txBody>
                  <a:tcPr marL="68580" marR="68580" marT="60960" marB="6096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Совместная деятельность взрослого и детей с учетом интеграции образовательных областей</a:t>
                      </a:r>
                    </a:p>
                  </a:txBody>
                  <a:tcPr marL="68580" marR="68580" marT="60960" marB="6096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Организация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развивающей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среды для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самостоятельной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деятельности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детей (центры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активности, все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помещения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группы)</a:t>
                      </a:r>
                    </a:p>
                  </a:txBody>
                  <a:tcPr marL="68580" marR="68580" marT="60960" marB="6096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Взаимодействие с родителями/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социальными партнерами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(общеобразовательными, спортивными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и художествен-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ными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 учреждениями)</a:t>
                      </a:r>
                    </a:p>
                  </a:txBody>
                  <a:tcPr marL="68580" marR="68580" marT="60960" marB="6096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0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Непосредственно образовательная деятельность</a:t>
                      </a:r>
                    </a:p>
                  </a:txBody>
                  <a:tcPr marL="68580" marR="68580" marT="60960" marB="6096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Образова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тельная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деятель-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ность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 в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режимных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моментах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8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Групповая,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подгрупповая</a:t>
                      </a:r>
                    </a:p>
                  </a:txBody>
                  <a:tcPr marL="68580" marR="68580" marT="60960" marB="6096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Индиви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-дуальная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60960" marB="6096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60960" marB="6096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60960" marB="6096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60960" marB="6096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60960" marB="6096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60960" marB="6096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60960" marB="6096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60960" marB="6096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38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+mn-lt"/>
              </a:rPr>
            </a:br>
            <a:r>
              <a:rPr lang="ru-RU" dirty="0">
                <a:solidFill>
                  <a:schemeClr val="bg1"/>
                </a:solidFill>
                <a:latin typeface="+mn-lt"/>
              </a:rPr>
              <a:t/>
            </a:r>
            <a:br>
              <a:rPr lang="ru-RU" dirty="0">
                <a:solidFill>
                  <a:schemeClr val="bg1"/>
                </a:solidFill>
                <a:latin typeface="+mn-lt"/>
              </a:rPr>
            </a:br>
            <a:r>
              <a:rPr lang="ru-RU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+mn-lt"/>
              </a:rPr>
            </a:br>
            <a:r>
              <a:rPr lang="ru-RU" dirty="0">
                <a:solidFill>
                  <a:schemeClr val="bg1"/>
                </a:solidFill>
                <a:latin typeface="+mn-lt"/>
              </a:rPr>
              <a:t/>
            </a:r>
            <a:br>
              <a:rPr lang="ru-RU" dirty="0">
                <a:solidFill>
                  <a:schemeClr val="bg1"/>
                </a:solidFill>
                <a:latin typeface="+mn-lt"/>
              </a:rPr>
            </a:br>
            <a:r>
              <a:rPr lang="ru-RU" dirty="0" smtClean="0">
                <a:solidFill>
                  <a:schemeClr val="bg1"/>
                </a:solidFill>
                <a:latin typeface="+mn-lt"/>
              </a:rPr>
              <a:t>Надеюсь, вы хоть</a:t>
            </a:r>
            <a:br>
              <a:rPr lang="ru-RU" dirty="0" smtClean="0">
                <a:solidFill>
                  <a:schemeClr val="bg1"/>
                </a:solidFill>
                <a:latin typeface="+mn-lt"/>
              </a:rPr>
            </a:br>
            <a:r>
              <a:rPr lang="ru-RU" dirty="0" smtClean="0">
                <a:solidFill>
                  <a:schemeClr val="bg1"/>
                </a:solidFill>
                <a:latin typeface="+mn-lt"/>
              </a:rPr>
              <a:t> что-то поняли…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4149080"/>
            <a:ext cx="45719" cy="6529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133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4294967295"/>
          </p:nvPr>
        </p:nvSpPr>
        <p:spPr>
          <a:xfrm>
            <a:off x="304800" y="404813"/>
            <a:ext cx="8686800" cy="5976937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ru-RU" dirty="0" smtClean="0"/>
          </a:p>
          <a:p>
            <a:pPr algn="ctr" eaLnBrk="1" hangingPunct="1">
              <a:buFont typeface="Arial" charset="0"/>
              <a:buNone/>
            </a:pPr>
            <a:r>
              <a:rPr lang="ru-RU" sz="3600" i="1" dirty="0" smtClean="0">
                <a:solidFill>
                  <a:srgbClr val="FF0000"/>
                </a:solidFill>
                <a:latin typeface="Arial Black" pitchFamily="34" charset="0"/>
              </a:rPr>
              <a:t>«Работать по-старому нельзя, поэтому мы начинаем новое дело, которое принесет пользу детям и позволит нам самим работать творчески, делать открытия, а значит - расти в личностном и профессиональном планах!» </a:t>
            </a:r>
          </a:p>
        </p:txBody>
      </p:sp>
    </p:spTree>
    <p:extLst>
      <p:ext uri="{BB962C8B-B14F-4D97-AF65-F5344CB8AC3E}">
        <p14:creationId xmlns:p14="http://schemas.microsoft.com/office/powerpoint/2010/main" val="268031485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750" y="142875"/>
            <a:ext cx="8858250" cy="966788"/>
          </a:xfrm>
        </p:spPr>
        <p:txBody>
          <a:bodyPr anchor="t"/>
          <a:lstStyle/>
          <a:p>
            <a:pPr algn="ctr" eaLnBrk="1" hangingPunct="1"/>
            <a:r>
              <a:rPr lang="ru-RU" sz="2800" b="1" dirty="0" smtClean="0">
                <a:solidFill>
                  <a:srgbClr val="000000"/>
                </a:solidFill>
              </a:rPr>
              <a:t>Основные </a:t>
            </a:r>
            <a:r>
              <a:rPr lang="ru-RU" sz="2800" b="1" dirty="0" smtClean="0">
                <a:solidFill>
                  <a:srgbClr val="000000"/>
                </a:solidFill>
              </a:rPr>
              <a:t>условия при составлении </a:t>
            </a:r>
            <a:r>
              <a:rPr lang="ru-RU" sz="2800" b="1" dirty="0" smtClean="0">
                <a:solidFill>
                  <a:srgbClr val="000000"/>
                </a:solidFill>
              </a:rPr>
              <a:t>плана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2875" y="1071563"/>
            <a:ext cx="9001125" cy="5165749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l"/>
            </a:pPr>
            <a:r>
              <a:rPr lang="ru-RU" sz="2200" dirty="0">
                <a:solidFill>
                  <a:srgbClr val="000000"/>
                </a:solidFill>
                <a:latin typeface="Cambria" pitchFamily="18" charset="0"/>
              </a:rPr>
              <a:t>о</a:t>
            </a:r>
            <a:r>
              <a:rPr lang="ru-RU" sz="2200" dirty="0" smtClean="0">
                <a:solidFill>
                  <a:srgbClr val="000000"/>
                </a:solidFill>
                <a:latin typeface="Cambria" pitchFamily="18" charset="0"/>
              </a:rPr>
              <a:t>бъективная оценка уровня своей работы в момент планирования;</a:t>
            </a:r>
          </a:p>
          <a:p>
            <a:pPr eaLnBrk="1" hangingPunct="1">
              <a:buFont typeface="Wingdings" pitchFamily="2" charset="2"/>
              <a:buChar char="l"/>
            </a:pPr>
            <a:r>
              <a:rPr lang="ru-RU" sz="2200" dirty="0">
                <a:solidFill>
                  <a:srgbClr val="000000"/>
                </a:solidFill>
                <a:latin typeface="Cambria" pitchFamily="18" charset="0"/>
              </a:rPr>
              <a:t>в</a:t>
            </a:r>
            <a:r>
              <a:rPr lang="ru-RU" sz="2200" dirty="0" smtClean="0">
                <a:solidFill>
                  <a:srgbClr val="000000"/>
                </a:solidFill>
                <a:latin typeface="Cambria" pitchFamily="18" charset="0"/>
              </a:rPr>
              <a:t>ыделение целей и задач планирования в определенный период работы, соотнесение их с примерной общеобразовательной программой дошкольного образования, по </a:t>
            </a:r>
            <a:r>
              <a:rPr lang="ru-RU" sz="2200" dirty="0" err="1" smtClean="0">
                <a:solidFill>
                  <a:srgbClr val="000000"/>
                </a:solidFill>
                <a:latin typeface="Cambria" pitchFamily="18" charset="0"/>
              </a:rPr>
              <a:t>котрой</a:t>
            </a:r>
            <a:r>
              <a:rPr lang="ru-RU" sz="2200" dirty="0" smtClean="0">
                <a:solidFill>
                  <a:srgbClr val="000000"/>
                </a:solidFill>
                <a:latin typeface="Cambria" pitchFamily="18" charset="0"/>
              </a:rPr>
              <a:t> организуется воспитательно-образовательный процесс, возрастным составом группы детей и приоритетными направлениями образовательного процесса в ДОУ;</a:t>
            </a:r>
          </a:p>
          <a:p>
            <a:pPr eaLnBrk="1" hangingPunct="1">
              <a:buFont typeface="Wingdings" pitchFamily="2" charset="2"/>
              <a:buChar char="l"/>
            </a:pPr>
            <a:r>
              <a:rPr lang="ru-RU" sz="2200" dirty="0">
                <a:solidFill>
                  <a:srgbClr val="000000"/>
                </a:solidFill>
                <a:latin typeface="Cambria" pitchFamily="18" charset="0"/>
              </a:rPr>
              <a:t>ч</a:t>
            </a:r>
            <a:r>
              <a:rPr lang="ru-RU" sz="2200" dirty="0" smtClean="0">
                <a:solidFill>
                  <a:srgbClr val="000000"/>
                </a:solidFill>
                <a:latin typeface="Cambria" pitchFamily="18" charset="0"/>
              </a:rPr>
              <a:t>еткое </a:t>
            </a:r>
            <a:r>
              <a:rPr lang="ru-RU" sz="2200" dirty="0" smtClean="0">
                <a:solidFill>
                  <a:srgbClr val="000000"/>
                </a:solidFill>
                <a:latin typeface="Cambria" pitchFamily="18" charset="0"/>
              </a:rPr>
              <a:t>представление результатов работы, которые должны быть достигнуты к концу планируемого периода;</a:t>
            </a:r>
          </a:p>
          <a:p>
            <a:pPr eaLnBrk="1" hangingPunct="1">
              <a:buFont typeface="Wingdings" pitchFamily="2" charset="2"/>
              <a:buChar char="l"/>
            </a:pPr>
            <a:r>
              <a:rPr lang="ru-RU" sz="2200" dirty="0">
                <a:solidFill>
                  <a:srgbClr val="000000"/>
                </a:solidFill>
                <a:latin typeface="Cambria" pitchFamily="18" charset="0"/>
              </a:rPr>
              <a:t>в</a:t>
            </a:r>
            <a:r>
              <a:rPr lang="ru-RU" sz="2200" dirty="0" smtClean="0">
                <a:solidFill>
                  <a:srgbClr val="000000"/>
                </a:solidFill>
                <a:latin typeface="Cambria" pitchFamily="18" charset="0"/>
              </a:rPr>
              <a:t>ыбор </a:t>
            </a:r>
            <a:r>
              <a:rPr lang="ru-RU" sz="2200" dirty="0" smtClean="0">
                <a:solidFill>
                  <a:srgbClr val="000000"/>
                </a:solidFill>
                <a:latin typeface="Cambria" pitchFamily="18" charset="0"/>
              </a:rPr>
              <a:t>оптимальных путей, средств, методов, помогающих добиться поставленных целей и интеграции образовательных областей, а значит получить планируемый результат;</a:t>
            </a:r>
          </a:p>
        </p:txBody>
      </p:sp>
    </p:spTree>
    <p:extLst>
      <p:ext uri="{BB962C8B-B14F-4D97-AF65-F5344CB8AC3E}">
        <p14:creationId xmlns:p14="http://schemas.microsoft.com/office/powerpoint/2010/main" val="323148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42875" y="0"/>
            <a:ext cx="9001125" cy="664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5113" indent="-2651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ru-RU" sz="3600" b="1" dirty="0" smtClean="0">
                <a:solidFill>
                  <a:srgbClr val="000000"/>
                </a:solidFill>
                <a:latin typeface="Cambria" pitchFamily="18" charset="0"/>
              </a:rPr>
              <a:t>Основные принципы планирования</a:t>
            </a:r>
          </a:p>
          <a:p>
            <a:pPr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endParaRPr lang="ru-RU" sz="2200" dirty="0">
              <a:solidFill>
                <a:srgbClr val="000000"/>
              </a:solidFill>
              <a:latin typeface="Cambria" pitchFamily="18" charset="0"/>
            </a:endParaRPr>
          </a:p>
          <a:p>
            <a:pPr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ru-RU" sz="2200" b="1" dirty="0" smtClean="0">
                <a:solidFill>
                  <a:srgbClr val="000000"/>
                </a:solidFill>
                <a:latin typeface="Cambria" pitchFamily="18" charset="0"/>
              </a:rPr>
              <a:t>принцип </a:t>
            </a:r>
            <a:r>
              <a:rPr lang="ru-RU" sz="2200" b="1" dirty="0">
                <a:solidFill>
                  <a:srgbClr val="000000"/>
                </a:solidFill>
                <a:latin typeface="Cambria" pitchFamily="18" charset="0"/>
              </a:rPr>
              <a:t>интеграции</a:t>
            </a:r>
            <a:r>
              <a:rPr lang="ru-RU" sz="2200" dirty="0">
                <a:solidFill>
                  <a:srgbClr val="000000"/>
                </a:solidFill>
                <a:latin typeface="Cambria" pitchFamily="18" charset="0"/>
              </a:rPr>
              <a:t> образовательных областей в соответствии с возрастными возможностями и особенностями воспитанников, спецификой и возможностями образовательных областей;</a:t>
            </a:r>
          </a:p>
          <a:p>
            <a:pPr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ru-RU" sz="2200" dirty="0">
                <a:solidFill>
                  <a:srgbClr val="000000"/>
                </a:solidFill>
                <a:latin typeface="Cambria" pitchFamily="18" charset="0"/>
              </a:rPr>
              <a:t>п</a:t>
            </a:r>
            <a:r>
              <a:rPr lang="ru-RU" sz="2200" dirty="0" smtClean="0">
                <a:solidFill>
                  <a:srgbClr val="000000"/>
                </a:solidFill>
                <a:latin typeface="Cambria" pitchFamily="18" charset="0"/>
              </a:rPr>
              <a:t>ланирование основываться </a:t>
            </a:r>
            <a:r>
              <a:rPr lang="ru-RU" sz="2200" dirty="0">
                <a:solidFill>
                  <a:srgbClr val="000000"/>
                </a:solidFill>
                <a:latin typeface="Cambria" pitchFamily="18" charset="0"/>
              </a:rPr>
              <a:t>на </a:t>
            </a:r>
            <a:r>
              <a:rPr lang="ru-RU" sz="2200" b="1" dirty="0">
                <a:solidFill>
                  <a:srgbClr val="000000"/>
                </a:solidFill>
                <a:latin typeface="Cambria" pitchFamily="18" charset="0"/>
              </a:rPr>
              <a:t>комплексно-тематическом принципе</a:t>
            </a:r>
            <a:r>
              <a:rPr lang="ru-RU" sz="2200" dirty="0">
                <a:solidFill>
                  <a:srgbClr val="000000"/>
                </a:solidFill>
                <a:latin typeface="Cambria" pitchFamily="18" charset="0"/>
              </a:rPr>
              <a:t> построения образовательного процесса;</a:t>
            </a:r>
          </a:p>
          <a:p>
            <a:pPr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ru-RU" sz="2200" dirty="0" smtClean="0">
                <a:solidFill>
                  <a:srgbClr val="000000"/>
                </a:solidFill>
                <a:latin typeface="Cambria" pitchFamily="18" charset="0"/>
              </a:rPr>
              <a:t>предусматривается </a:t>
            </a:r>
            <a:r>
              <a:rPr lang="ru-RU" sz="2200" dirty="0">
                <a:solidFill>
                  <a:srgbClr val="000000"/>
                </a:solidFill>
                <a:latin typeface="Cambria" pitchFamily="18" charset="0"/>
              </a:rPr>
              <a:t>решение программных образовательных задач в </a:t>
            </a:r>
            <a:r>
              <a:rPr lang="ru-RU" sz="2200" b="1" dirty="0">
                <a:solidFill>
                  <a:srgbClr val="000000"/>
                </a:solidFill>
                <a:latin typeface="Cambria" pitchFamily="18" charset="0"/>
              </a:rPr>
              <a:t>совместной деятельности взрослого и детей и самостоятельной деятельности детей</a:t>
            </a:r>
            <a:r>
              <a:rPr lang="ru-RU" sz="2200" dirty="0">
                <a:solidFill>
                  <a:srgbClr val="000000"/>
                </a:solidFill>
                <a:latin typeface="Cambria" pitchFamily="18" charset="0"/>
              </a:rPr>
              <a:t> не только в рамках непосредственно образовательной деятельности, но и при проведении режимных моментов в соответствии со спецификой дошкольного образования;</a:t>
            </a:r>
          </a:p>
          <a:p>
            <a:pPr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ru-RU" sz="2200" dirty="0" smtClean="0">
                <a:solidFill>
                  <a:srgbClr val="000000"/>
                </a:solidFill>
                <a:latin typeface="Cambria" pitchFamily="18" charset="0"/>
              </a:rPr>
              <a:t>предполагается </a:t>
            </a:r>
            <a:r>
              <a:rPr lang="ru-RU" sz="2200" dirty="0" smtClean="0">
                <a:solidFill>
                  <a:srgbClr val="000000"/>
                </a:solidFill>
                <a:latin typeface="Cambria" pitchFamily="18" charset="0"/>
              </a:rPr>
              <a:t>построение </a:t>
            </a:r>
            <a:r>
              <a:rPr lang="ru-RU" sz="2200" dirty="0">
                <a:solidFill>
                  <a:srgbClr val="000000"/>
                </a:solidFill>
                <a:latin typeface="Cambria" pitchFamily="18" charset="0"/>
              </a:rPr>
              <a:t>образовательного процесса на адекватных возрасту формах работы с детьми. Основной формой работы с детьми дошкольного возраста и ведущим видом деятельности для них является </a:t>
            </a:r>
            <a:r>
              <a:rPr lang="ru-RU" sz="2200" b="1" dirty="0">
                <a:solidFill>
                  <a:srgbClr val="000000"/>
                </a:solidFill>
                <a:latin typeface="Cambria" pitchFamily="18" charset="0"/>
              </a:rPr>
              <a:t>игра</a:t>
            </a:r>
            <a:r>
              <a:rPr lang="ru-RU" sz="2200" dirty="0">
                <a:solidFill>
                  <a:srgbClr val="000000"/>
                </a:solidFill>
                <a:latin typeface="Cambr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374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rgbClr val="009900"/>
                </a:solidFill>
                <a:latin typeface="Arial Black" pitchFamily="34" charset="0"/>
              </a:rPr>
              <a:t>Образовательная деятельность осуществляется:</a:t>
            </a:r>
            <a:endParaRPr lang="ru-RU" sz="2800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2"/>
          <a:ext cx="8229600" cy="4526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521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1" y="285727"/>
          <a:ext cx="8572561" cy="6286542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055531"/>
                <a:gridCol w="858731"/>
                <a:gridCol w="4523783"/>
                <a:gridCol w="721623"/>
                <a:gridCol w="1412893"/>
              </a:tblGrid>
              <a:tr h="527698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r>
                        <a:rPr lang="ru-RU" sz="1600" b="1" dirty="0"/>
                        <a:t>Сентябрь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r>
                        <a:rPr lang="ru-RU" sz="1600" b="1" dirty="0"/>
                        <a:t>«Осень разноцветная»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r>
                        <a:rPr lang="ru-RU" sz="1600" b="1" dirty="0"/>
                        <a:t>1 неделя  «Хлеб – всему голова»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r>
                        <a:rPr lang="ru-RU" sz="1600" b="1" u="sng" dirty="0"/>
                        <a:t>Тематическое развлечение</a:t>
                      </a:r>
                      <a:endParaRPr lang="ru-RU" sz="1600" b="1" dirty="0"/>
                    </a:p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r>
                        <a:rPr lang="ru-RU" sz="1600" b="1" u="sng" dirty="0"/>
                        <a:t>«Золотая осень»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1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r>
                        <a:rPr lang="ru-RU" sz="1600" b="1" dirty="0"/>
                        <a:t>2 неделя  «Осенние изменения в природе (животные, растения, птицы – обобщение)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1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r>
                        <a:rPr lang="ru-RU" sz="1600" b="1" dirty="0"/>
                        <a:t>3 неделя «Охрана и укрепление здоровья людей»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7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r>
                        <a:rPr lang="ru-RU" sz="1600" b="1" dirty="0"/>
                        <a:t>4 неделя «Труд людей осенью»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0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1067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600" b="1" dirty="0"/>
                        <a:t>Октябрь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600" b="1" dirty="0"/>
                        <a:t>«Юный гражданин»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r>
                        <a:rPr lang="ru-RU" sz="1600" b="1" dirty="0"/>
                        <a:t>1 неделя «Мы самые старшие в детском саду»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r>
                        <a:rPr lang="ru-RU" sz="1600" b="1" u="sng" dirty="0"/>
                        <a:t>Интерактивная игра:</a:t>
                      </a:r>
                      <a:endParaRPr lang="ru-RU" sz="1600" b="1" dirty="0"/>
                    </a:p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r>
                        <a:rPr lang="ru-RU" sz="1600" b="1" u="sng" dirty="0"/>
                        <a:t>« Я – гражданин России»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r>
                        <a:rPr lang="ru-RU" sz="1600" b="1" dirty="0"/>
                        <a:t>2 неделя «Наша Родина – Россия»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05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600" b="1" dirty="0"/>
                        <a:t>3 неделя «Наш  город»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1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r>
                        <a:rPr lang="ru-RU" sz="1600" b="1" dirty="0"/>
                        <a:t>4 неделя «История государства  российского»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0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4545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600" b="1" dirty="0"/>
                        <a:t>Ноябрь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600" b="1" dirty="0"/>
                        <a:t>«Мир  растений»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r>
                        <a:rPr lang="ru-RU" sz="1600" b="1" dirty="0"/>
                        <a:t>1 неделя «Сибирский край»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600" b="1" u="sng" dirty="0"/>
                        <a:t>Тематический  КВН</a:t>
                      </a:r>
                      <a:endParaRPr lang="ru-RU" sz="1600" b="1" dirty="0"/>
                    </a:p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600" b="1" dirty="0"/>
                        <a:t>(в форме соревнования)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4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r>
                        <a:rPr lang="ru-RU" sz="1600" b="1" dirty="0"/>
                        <a:t>2 неделя « Степи и пустыни»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r>
                        <a:rPr lang="ru-RU" sz="1600" b="1" dirty="0"/>
                        <a:t>3 неделя « Тундра и крайний север»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6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r>
                        <a:rPr lang="ru-RU" sz="1600" b="1" dirty="0"/>
                        <a:t>4 неделя «Взаимодействие  с человеком»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76675" algn="l"/>
                        </a:tabLst>
                      </a:pP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4851" marR="44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939" name="Line 8"/>
          <p:cNvSpPr>
            <a:spLocks noChangeShapeType="1"/>
          </p:cNvSpPr>
          <p:nvPr/>
        </p:nvSpPr>
        <p:spPr bwMode="auto">
          <a:xfrm>
            <a:off x="1357313" y="2428875"/>
            <a:ext cx="6858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0" name="Line 6"/>
          <p:cNvSpPr>
            <a:spLocks noChangeShapeType="1"/>
          </p:cNvSpPr>
          <p:nvPr/>
        </p:nvSpPr>
        <p:spPr bwMode="auto">
          <a:xfrm>
            <a:off x="1357313" y="1285875"/>
            <a:ext cx="6858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1" name="Line 4"/>
          <p:cNvSpPr>
            <a:spLocks noChangeShapeType="1"/>
          </p:cNvSpPr>
          <p:nvPr/>
        </p:nvSpPr>
        <p:spPr bwMode="auto">
          <a:xfrm>
            <a:off x="1285875" y="3286125"/>
            <a:ext cx="6858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2" name="Line 2"/>
          <p:cNvSpPr>
            <a:spLocks noChangeShapeType="1"/>
          </p:cNvSpPr>
          <p:nvPr/>
        </p:nvSpPr>
        <p:spPr bwMode="auto">
          <a:xfrm>
            <a:off x="1357313" y="1928813"/>
            <a:ext cx="6858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3" name="Line 26"/>
          <p:cNvSpPr>
            <a:spLocks noChangeShapeType="1"/>
          </p:cNvSpPr>
          <p:nvPr/>
        </p:nvSpPr>
        <p:spPr bwMode="auto">
          <a:xfrm>
            <a:off x="1285875" y="5572125"/>
            <a:ext cx="6858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4" name="Line 25"/>
          <p:cNvSpPr>
            <a:spLocks noChangeShapeType="1"/>
          </p:cNvSpPr>
          <p:nvPr/>
        </p:nvSpPr>
        <p:spPr bwMode="auto">
          <a:xfrm>
            <a:off x="6643688" y="3286125"/>
            <a:ext cx="6858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5" name="Line 24"/>
          <p:cNvSpPr>
            <a:spLocks noChangeShapeType="1"/>
          </p:cNvSpPr>
          <p:nvPr/>
        </p:nvSpPr>
        <p:spPr bwMode="auto">
          <a:xfrm>
            <a:off x="1285875" y="6215063"/>
            <a:ext cx="6858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6" name="Line 23"/>
          <p:cNvSpPr>
            <a:spLocks noChangeShapeType="1"/>
          </p:cNvSpPr>
          <p:nvPr/>
        </p:nvSpPr>
        <p:spPr bwMode="auto">
          <a:xfrm>
            <a:off x="6643688" y="6215063"/>
            <a:ext cx="6858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7" name="Line 22"/>
          <p:cNvSpPr>
            <a:spLocks noChangeShapeType="1"/>
          </p:cNvSpPr>
          <p:nvPr/>
        </p:nvSpPr>
        <p:spPr bwMode="auto">
          <a:xfrm>
            <a:off x="1285875" y="3714750"/>
            <a:ext cx="6858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8" name="Line 21"/>
          <p:cNvSpPr>
            <a:spLocks noChangeShapeType="1"/>
          </p:cNvSpPr>
          <p:nvPr/>
        </p:nvSpPr>
        <p:spPr bwMode="auto">
          <a:xfrm>
            <a:off x="6643688" y="4500563"/>
            <a:ext cx="6858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9" name="Line 20"/>
          <p:cNvSpPr>
            <a:spLocks noChangeShapeType="1"/>
          </p:cNvSpPr>
          <p:nvPr/>
        </p:nvSpPr>
        <p:spPr bwMode="auto">
          <a:xfrm>
            <a:off x="1285875" y="5857875"/>
            <a:ext cx="6858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0" name="Line 19"/>
          <p:cNvSpPr>
            <a:spLocks noChangeShapeType="1"/>
          </p:cNvSpPr>
          <p:nvPr/>
        </p:nvSpPr>
        <p:spPr bwMode="auto">
          <a:xfrm>
            <a:off x="6643688" y="5857875"/>
            <a:ext cx="6858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1" name="Line 18"/>
          <p:cNvSpPr>
            <a:spLocks noChangeShapeType="1"/>
          </p:cNvSpPr>
          <p:nvPr/>
        </p:nvSpPr>
        <p:spPr bwMode="auto">
          <a:xfrm>
            <a:off x="1285875" y="4000500"/>
            <a:ext cx="6858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2" name="Line 14"/>
          <p:cNvSpPr>
            <a:spLocks noChangeShapeType="1"/>
          </p:cNvSpPr>
          <p:nvPr/>
        </p:nvSpPr>
        <p:spPr bwMode="auto">
          <a:xfrm>
            <a:off x="1357313" y="642938"/>
            <a:ext cx="6858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3" name="Line 16"/>
          <p:cNvSpPr>
            <a:spLocks noChangeShapeType="1"/>
          </p:cNvSpPr>
          <p:nvPr/>
        </p:nvSpPr>
        <p:spPr bwMode="auto">
          <a:xfrm>
            <a:off x="1285875" y="4429125"/>
            <a:ext cx="6858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4" name="Line 12"/>
          <p:cNvSpPr>
            <a:spLocks noChangeShapeType="1"/>
          </p:cNvSpPr>
          <p:nvPr/>
        </p:nvSpPr>
        <p:spPr bwMode="auto">
          <a:xfrm>
            <a:off x="1285875" y="5214938"/>
            <a:ext cx="6858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5" name="Line 17"/>
          <p:cNvSpPr>
            <a:spLocks noChangeShapeType="1"/>
          </p:cNvSpPr>
          <p:nvPr/>
        </p:nvSpPr>
        <p:spPr bwMode="auto">
          <a:xfrm>
            <a:off x="6643688" y="3714750"/>
            <a:ext cx="6858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6" name="Line 15"/>
          <p:cNvSpPr>
            <a:spLocks noChangeShapeType="1"/>
          </p:cNvSpPr>
          <p:nvPr/>
        </p:nvSpPr>
        <p:spPr bwMode="auto">
          <a:xfrm>
            <a:off x="6643688" y="642938"/>
            <a:ext cx="6858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7" name="Line 13"/>
          <p:cNvSpPr>
            <a:spLocks noChangeShapeType="1"/>
          </p:cNvSpPr>
          <p:nvPr/>
        </p:nvSpPr>
        <p:spPr bwMode="auto">
          <a:xfrm>
            <a:off x="6643688" y="1285875"/>
            <a:ext cx="6858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8" name="Line 11"/>
          <p:cNvSpPr>
            <a:spLocks noChangeShapeType="1"/>
          </p:cNvSpPr>
          <p:nvPr/>
        </p:nvSpPr>
        <p:spPr bwMode="auto">
          <a:xfrm>
            <a:off x="6643688" y="4000500"/>
            <a:ext cx="6858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9" name="Line 7"/>
          <p:cNvSpPr>
            <a:spLocks noChangeShapeType="1"/>
          </p:cNvSpPr>
          <p:nvPr/>
        </p:nvSpPr>
        <p:spPr bwMode="auto">
          <a:xfrm>
            <a:off x="6643688" y="5143500"/>
            <a:ext cx="6858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60" name="Line 5"/>
          <p:cNvSpPr>
            <a:spLocks noChangeShapeType="1"/>
          </p:cNvSpPr>
          <p:nvPr/>
        </p:nvSpPr>
        <p:spPr bwMode="auto">
          <a:xfrm>
            <a:off x="6643688" y="1928813"/>
            <a:ext cx="6858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61" name="Line 3"/>
          <p:cNvSpPr>
            <a:spLocks noChangeShapeType="1"/>
          </p:cNvSpPr>
          <p:nvPr/>
        </p:nvSpPr>
        <p:spPr bwMode="auto">
          <a:xfrm>
            <a:off x="6643688" y="5500688"/>
            <a:ext cx="6858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62" name="Line 1"/>
          <p:cNvSpPr>
            <a:spLocks noChangeShapeType="1"/>
          </p:cNvSpPr>
          <p:nvPr/>
        </p:nvSpPr>
        <p:spPr bwMode="auto">
          <a:xfrm>
            <a:off x="6643688" y="2428875"/>
            <a:ext cx="6858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63" name="Line 9"/>
          <p:cNvSpPr>
            <a:spLocks noChangeShapeType="1"/>
          </p:cNvSpPr>
          <p:nvPr/>
        </p:nvSpPr>
        <p:spPr bwMode="auto">
          <a:xfrm>
            <a:off x="857250" y="4714875"/>
            <a:ext cx="0" cy="228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64" name="Line 10"/>
          <p:cNvSpPr>
            <a:spLocks noChangeShapeType="1"/>
          </p:cNvSpPr>
          <p:nvPr/>
        </p:nvSpPr>
        <p:spPr bwMode="auto">
          <a:xfrm>
            <a:off x="857250" y="2714625"/>
            <a:ext cx="0" cy="228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63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Возможные </a:t>
            </a:r>
            <a:r>
              <a:rPr lang="ru-RU" sz="2800" b="1" dirty="0" err="1" smtClean="0">
                <a:solidFill>
                  <a:schemeClr val="tx1"/>
                </a:solidFill>
                <a:latin typeface="Cambria" pitchFamily="18" charset="0"/>
              </a:rPr>
              <a:t>темообразующие</a:t>
            </a:r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 факторы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1052513"/>
            <a:ext cx="8964613" cy="5040312"/>
          </a:xfrm>
        </p:spPr>
        <p:txBody>
          <a:bodyPr>
            <a:normAutofit fontScale="92500" lnSpcReduction="10000"/>
          </a:bodyPr>
          <a:lstStyle/>
          <a:p>
            <a:pPr marL="82550" indent="452438" eaLnBrk="1" hangingPunct="1">
              <a:buFont typeface="Wingdings" pitchFamily="2" charset="2"/>
              <a:buNone/>
              <a:defRPr/>
            </a:pPr>
            <a:r>
              <a:rPr lang="ru-RU" sz="2000" b="1" dirty="0" smtClean="0"/>
              <a:t>Первый фактор </a:t>
            </a:r>
            <a:r>
              <a:rPr lang="ru-RU" sz="2000" dirty="0" smtClean="0"/>
              <a:t>— реальные события, происходящие в окружающем мире и вызывающие интерес детей (яркие природные явления и общественные события, праздники.)	</a:t>
            </a:r>
          </a:p>
          <a:p>
            <a:pPr marL="82550" indent="439738" eaLnBrk="1" hangingPunct="1">
              <a:buFont typeface="Wingdings" pitchFamily="2" charset="2"/>
              <a:buNone/>
              <a:defRPr/>
            </a:pPr>
            <a:r>
              <a:rPr lang="ru-RU" sz="2000" b="1" dirty="0" smtClean="0"/>
              <a:t>Второй фактор </a:t>
            </a:r>
            <a:r>
              <a:rPr lang="ru-RU" sz="2000" dirty="0" smtClean="0"/>
              <a:t>— воображаемые события, описываемые в художественном произведении, которое воспитатель читает детям. Это  мощный </a:t>
            </a:r>
            <a:r>
              <a:rPr lang="ru-RU" sz="2000" dirty="0" err="1" smtClean="0"/>
              <a:t>темообразующий</a:t>
            </a:r>
            <a:r>
              <a:rPr lang="ru-RU" sz="2000" dirty="0" smtClean="0"/>
              <a:t> фактор, как и реальные события. </a:t>
            </a:r>
          </a:p>
          <a:p>
            <a:pPr marL="82550" indent="439738" eaLnBrk="1" hangingPunct="1">
              <a:buFont typeface="Wingdings" pitchFamily="2" charset="2"/>
              <a:buNone/>
              <a:defRPr/>
            </a:pPr>
            <a:r>
              <a:rPr lang="ru-RU" sz="2000" b="1" dirty="0" smtClean="0"/>
              <a:t>Третий фактор </a:t>
            </a:r>
            <a:r>
              <a:rPr lang="ru-RU" sz="2000" dirty="0" smtClean="0"/>
              <a:t>— события, специально «смоделированные» воспитателем (исходя из развивающих задач). Это внесение в группу предметов, ранее неизвестных детям, с необычным эффектом или назначением, вызывающих неподдельный интерес и исследовательскую активность (Что это такое? Что с этим делать? Как это действует?). </a:t>
            </a:r>
          </a:p>
          <a:p>
            <a:pPr marL="82550" indent="439738" eaLnBrk="1" hangingPunct="1">
              <a:buFont typeface="Wingdings" pitchFamily="2" charset="2"/>
              <a:buNone/>
              <a:defRPr/>
            </a:pPr>
            <a:r>
              <a:rPr lang="ru-RU" sz="2000" b="1" dirty="0" smtClean="0"/>
              <a:t>Четвертый фактор </a:t>
            </a:r>
            <a:r>
              <a:rPr lang="ru-RU" sz="2000" dirty="0" smtClean="0"/>
              <a:t>— события, происходящие в жизни возрастной группы, «заражающие» детей и приводящие к удерживающимся какое-то время интересам, корни которых лежат, как правило, в средствах массовой коммуникации и игрушечной индустрии (например увлечение динозаврами,  и т. п.)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/>
              <a:t>	</a:t>
            </a:r>
          </a:p>
          <a:p>
            <a:pPr eaLnBrk="1" hangingPunct="1">
              <a:defRPr/>
            </a:pP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1838815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</a:rPr>
              <a:t>Различные формы работы и виды детской деятельности на тематической неделе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988840"/>
            <a:ext cx="4038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rgbClr val="00B050"/>
                </a:solidFill>
                <a:latin typeface="Arial Black" pitchFamily="34" charset="0"/>
              </a:rPr>
              <a:t>интегрированное занимательное дело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rgbClr val="00B050"/>
                </a:solidFill>
                <a:latin typeface="Arial Black" pitchFamily="34" charset="0"/>
              </a:rPr>
              <a:t>комплексное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rgbClr val="00B050"/>
                </a:solidFill>
                <a:latin typeface="Arial Black" pitchFamily="34" charset="0"/>
              </a:rPr>
              <a:t>тематическое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rgbClr val="00B050"/>
                </a:solidFill>
                <a:latin typeface="Arial Black" pitchFamily="34" charset="0"/>
              </a:rPr>
              <a:t>сопутствующие  формы занятий (рисование, лепка, аппликация, музыкальное, конструирование, математика)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rgbClr val="00B050"/>
                </a:solidFill>
                <a:latin typeface="Arial Black" pitchFamily="34" charset="0"/>
              </a:rPr>
              <a:t>чтение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rgbClr val="00B050"/>
                </a:solidFill>
                <a:latin typeface="Arial Black" pitchFamily="34" charset="0"/>
              </a:rPr>
              <a:t>театрализация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rgbClr val="00B050"/>
                </a:solidFill>
                <a:latin typeface="Arial Black" pitchFamily="34" charset="0"/>
              </a:rPr>
              <a:t>рассказывание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rgbClr val="00B050"/>
                </a:solidFill>
                <a:latin typeface="Arial Black" pitchFamily="34" charset="0"/>
              </a:rPr>
              <a:t>беседы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rgbClr val="00B050"/>
                </a:solidFill>
                <a:latin typeface="Arial Black" pitchFamily="34" charset="0"/>
              </a:rPr>
              <a:t>наблюдения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rgbClr val="00B050"/>
                </a:solidFill>
                <a:latin typeface="Arial Black" pitchFamily="34" charset="0"/>
              </a:rPr>
              <a:t>опыты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rgbClr val="00B050"/>
                </a:solidFill>
                <a:latin typeface="Arial Black" pitchFamily="34" charset="0"/>
              </a:rPr>
              <a:t>экскурсии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rgbClr val="00B050"/>
                </a:solidFill>
                <a:latin typeface="Arial Black" pitchFamily="34" charset="0"/>
              </a:rPr>
              <a:t>развлечения 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4008" y="1844824"/>
            <a:ext cx="4038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труд в природе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художественный труд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дидактические и ролевые игры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детские проекты  и исследования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просмотр познавательных фильмов из серии «Хочу все знать»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рассматривание картин и иллюстраций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самостоятельные игры в специально  подготовленной развивающей среде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праздники и досуги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и другое. </a:t>
            </a:r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31525332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</TotalTime>
  <Words>1166</Words>
  <Application>Microsoft Office PowerPoint</Application>
  <PresentationFormat>Экран (4:3)</PresentationFormat>
  <Paragraphs>293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      «Изучение особенностей образовательного процесса с учетом интеграции образовательных областей» </vt:lpstr>
      <vt:lpstr>Презентация PowerPoint</vt:lpstr>
      <vt:lpstr>Презентация PowerPoint</vt:lpstr>
      <vt:lpstr>Основные условия при составлении плана</vt:lpstr>
      <vt:lpstr>Презентация PowerPoint</vt:lpstr>
      <vt:lpstr>Образовательная деятельность осуществляется:</vt:lpstr>
      <vt:lpstr>Презентация PowerPoint</vt:lpstr>
      <vt:lpstr>Возможные темообразующие  факторы</vt:lpstr>
      <vt:lpstr>Различные формы работы и виды детской деятельности на тематической неделе</vt:lpstr>
      <vt:lpstr>Содержание образовательной деятельности</vt:lpstr>
      <vt:lpstr>Принцип интеграции</vt:lpstr>
      <vt:lpstr>Примерные виды интеграции образовательной области «Здоровье» </vt:lpstr>
      <vt:lpstr>Примерные виды интеграции образовательной области  «Художественное творчество» </vt:lpstr>
      <vt:lpstr>Примерные виды интеграции образовательной области «Чтение художественной литературы» </vt:lpstr>
      <vt:lpstr>Примерные виды интеграции образовательной области «Познание» </vt:lpstr>
      <vt:lpstr>Примерные виды интеграции образовательной области «Коммуникация» </vt:lpstr>
      <vt:lpstr>Примерные виды интеграции образовательной области «Труд» </vt:lpstr>
      <vt:lpstr>Примерные виды интеграции образовательной области «Безопасность» </vt:lpstr>
      <vt:lpstr>Примерные виды интеграции образовательной области «Социализация» </vt:lpstr>
      <vt:lpstr>Примерные виды интеграции образовательной области  «Физическая культура» </vt:lpstr>
      <vt:lpstr>Примерные виды интеграции образовательной области «Музыка» </vt:lpstr>
      <vt:lpstr> Планирование работы воспитателя </vt:lpstr>
      <vt:lpstr>    Надеюсь, вы хоть  что-то поняли…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«Изучение особенностей образовательного процесса с учетом интеграции образовательных областей»</dc:title>
  <dc:creator>Иннусичка</dc:creator>
  <cp:lastModifiedBy>Иннусичка</cp:lastModifiedBy>
  <cp:revision>14</cp:revision>
  <dcterms:created xsi:type="dcterms:W3CDTF">2013-05-27T12:09:25Z</dcterms:created>
  <dcterms:modified xsi:type="dcterms:W3CDTF">2013-05-28T05:19:40Z</dcterms:modified>
</cp:coreProperties>
</file>