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70" r:id="rId4"/>
    <p:sldId id="271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2" r:id="rId17"/>
    <p:sldId id="273" r:id="rId18"/>
    <p:sldId id="27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D87A7-DAB1-4654-8588-EBA76C3E81A2}" type="datetimeFigureOut">
              <a:rPr lang="ru-RU" smtClean="0"/>
              <a:t>11.01.2014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4332D-72AB-41CC-9155-1F23628DF75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D87A7-DAB1-4654-8588-EBA76C3E81A2}" type="datetimeFigureOut">
              <a:rPr lang="ru-RU" smtClean="0"/>
              <a:t>11.01.2014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4332D-72AB-41CC-9155-1F23628DF75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D87A7-DAB1-4654-8588-EBA76C3E81A2}" type="datetimeFigureOut">
              <a:rPr lang="ru-RU" smtClean="0"/>
              <a:t>11.01.2014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4332D-72AB-41CC-9155-1F23628DF75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D87A7-DAB1-4654-8588-EBA76C3E81A2}" type="datetimeFigureOut">
              <a:rPr lang="ru-RU" smtClean="0"/>
              <a:t>11.01.2014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4332D-72AB-41CC-9155-1F23628DF75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D87A7-DAB1-4654-8588-EBA76C3E81A2}" type="datetimeFigureOut">
              <a:rPr lang="ru-RU" smtClean="0"/>
              <a:t>11.01.2014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4332D-72AB-41CC-9155-1F23628DF75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D87A7-DAB1-4654-8588-EBA76C3E81A2}" type="datetimeFigureOut">
              <a:rPr lang="ru-RU" smtClean="0"/>
              <a:t>11.01.2014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4332D-72AB-41CC-9155-1F23628DF75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D87A7-DAB1-4654-8588-EBA76C3E81A2}" type="datetimeFigureOut">
              <a:rPr lang="ru-RU" smtClean="0"/>
              <a:t>11.01.2014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4332D-72AB-41CC-9155-1F23628DF75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D87A7-DAB1-4654-8588-EBA76C3E81A2}" type="datetimeFigureOut">
              <a:rPr lang="ru-RU" smtClean="0"/>
              <a:t>11.01.2014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4332D-72AB-41CC-9155-1F23628DF75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D87A7-DAB1-4654-8588-EBA76C3E81A2}" type="datetimeFigureOut">
              <a:rPr lang="ru-RU" smtClean="0"/>
              <a:t>11.01.2014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4332D-72AB-41CC-9155-1F23628DF75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D87A7-DAB1-4654-8588-EBA76C3E81A2}" type="datetimeFigureOut">
              <a:rPr lang="ru-RU" smtClean="0"/>
              <a:t>11.01.2014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4332D-72AB-41CC-9155-1F23628DF75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D87A7-DAB1-4654-8588-EBA76C3E81A2}" type="datetimeFigureOut">
              <a:rPr lang="ru-RU" smtClean="0"/>
              <a:t>11.01.2014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4332D-72AB-41CC-9155-1F23628DF75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0D87A7-DAB1-4654-8588-EBA76C3E81A2}" type="datetimeFigureOut">
              <a:rPr lang="ru-RU" smtClean="0"/>
              <a:t>11.01.2014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C4332D-72AB-41CC-9155-1F23628DF75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gi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gif"/><Relationship Id="rId5" Type="http://schemas.openxmlformats.org/officeDocument/2006/relationships/image" Target="../media/image7.gif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gif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Копия 02d7344485f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32808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03648" y="2420888"/>
            <a:ext cx="6480720" cy="255454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Здоровьесберегающие технологии на музыкальных занятиях</a:t>
            </a:r>
            <a:endParaRPr lang="ru-RU" sz="4000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Ramochky_narod_ru13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39138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83568" y="1484784"/>
            <a:ext cx="316835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latin typeface="Bookman Old Style" pitchFamily="18" charset="0"/>
              </a:rPr>
              <a:t>Проведение здоровьесберегающих упражнений и игр занимает совсем немного времени - 1-2 минуты </a:t>
            </a:r>
            <a:endParaRPr lang="ru-RU" sz="2400" b="1" i="1" dirty="0">
              <a:latin typeface="Bookman Old Style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220072" y="2420888"/>
            <a:ext cx="320384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latin typeface="Bookman Old Style" pitchFamily="18" charset="0"/>
              </a:rPr>
              <a:t> Но это приносит детям огромное удовольствие, а самое главное - пользу для здоровья и их эмоционального благополучия.</a:t>
            </a:r>
            <a:endParaRPr lang="ru-RU" sz="2400" b="1" i="1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Ramochky_narod_ru9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-1"/>
            <a:ext cx="9257215" cy="685800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987824" y="1052736"/>
            <a:ext cx="5976664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man Old Style" pitchFamily="18" charset="0"/>
              </a:rPr>
              <a:t>На музыкальных занятиях используются следующие технологии:</a:t>
            </a:r>
          </a:p>
          <a:p>
            <a:pPr algn="ctr"/>
            <a:endParaRPr lang="ru-RU" sz="2400" b="1" i="1" dirty="0" smtClean="0">
              <a:latin typeface="Bookman Old Style" pitchFamily="18" charset="0"/>
            </a:endParaRPr>
          </a:p>
          <a:p>
            <a:pPr algn="ctr">
              <a:buBlip>
                <a:blip r:embed="rId3"/>
              </a:buBlip>
            </a:pPr>
            <a:r>
              <a:rPr lang="ru-RU" sz="2400" b="1" i="1" dirty="0" err="1" smtClean="0">
                <a:latin typeface="Bookman Old Style" pitchFamily="18" charset="0"/>
              </a:rPr>
              <a:t>Логоритмика</a:t>
            </a:r>
            <a:r>
              <a:rPr lang="ru-RU" sz="2400" b="1" i="1" dirty="0" smtClean="0">
                <a:latin typeface="Bookman Old Style" pitchFamily="18" charset="0"/>
              </a:rPr>
              <a:t>;</a:t>
            </a:r>
          </a:p>
          <a:p>
            <a:pPr algn="ctr">
              <a:buBlip>
                <a:blip r:embed="rId3"/>
              </a:buBlip>
            </a:pPr>
            <a:r>
              <a:rPr lang="ru-RU" sz="2400" b="1" i="1" dirty="0" smtClean="0">
                <a:latin typeface="Bookman Old Style" pitchFamily="18" charset="0"/>
              </a:rPr>
              <a:t>Пальчиковая гимнастика;</a:t>
            </a:r>
          </a:p>
          <a:p>
            <a:pPr algn="ctr">
              <a:buBlip>
                <a:blip r:embed="rId3"/>
              </a:buBlip>
            </a:pPr>
            <a:r>
              <a:rPr lang="ru-RU" sz="2400" b="1" i="1" dirty="0" smtClean="0">
                <a:latin typeface="Bookman Old Style" pitchFamily="18" charset="0"/>
              </a:rPr>
              <a:t>Дыхательная гимнастика;</a:t>
            </a:r>
          </a:p>
          <a:p>
            <a:pPr algn="ctr">
              <a:buBlip>
                <a:blip r:embed="rId3"/>
              </a:buBlip>
            </a:pPr>
            <a:r>
              <a:rPr lang="ru-RU" sz="2400" b="1" i="1" dirty="0" smtClean="0">
                <a:latin typeface="Bookman Old Style" pitchFamily="18" charset="0"/>
              </a:rPr>
              <a:t>Самомассаж;</a:t>
            </a:r>
          </a:p>
          <a:p>
            <a:pPr algn="ctr">
              <a:buBlip>
                <a:blip r:embed="rId3"/>
              </a:buBlip>
            </a:pPr>
            <a:r>
              <a:rPr lang="ru-RU" sz="2400" b="1" i="1" dirty="0" smtClean="0">
                <a:latin typeface="Bookman Old Style" pitchFamily="18" charset="0"/>
              </a:rPr>
              <a:t>Зрительная гимнастика;</a:t>
            </a:r>
          </a:p>
          <a:p>
            <a:pPr algn="ctr">
              <a:buBlip>
                <a:blip r:embed="rId3"/>
              </a:buBlip>
            </a:pPr>
            <a:r>
              <a:rPr lang="ru-RU" sz="2400" b="1" i="1" dirty="0" smtClean="0">
                <a:latin typeface="Bookman Old Style" pitchFamily="18" charset="0"/>
              </a:rPr>
              <a:t>«</a:t>
            </a:r>
            <a:r>
              <a:rPr lang="ru-RU" sz="2400" b="1" i="1" dirty="0" err="1" smtClean="0">
                <a:latin typeface="Bookman Old Style" pitchFamily="18" charset="0"/>
              </a:rPr>
              <a:t>Фонопедический</a:t>
            </a:r>
            <a:r>
              <a:rPr lang="ru-RU" sz="2400" b="1" i="1" dirty="0" smtClean="0">
                <a:latin typeface="Bookman Old Style" pitchFamily="18" charset="0"/>
              </a:rPr>
              <a:t> метод развития голоса» В.В. Емельянова.</a:t>
            </a:r>
            <a:endParaRPr lang="ru-RU" sz="2400" b="1" i="1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680colourback_10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347864" y="188640"/>
            <a:ext cx="559836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i="1" dirty="0" smtClean="0">
                <a:solidFill>
                  <a:schemeClr val="bg1"/>
                </a:solidFill>
                <a:latin typeface="Bookman Old Style" pitchFamily="18" charset="0"/>
              </a:rPr>
              <a:t>Например, </a:t>
            </a:r>
            <a:r>
              <a:rPr lang="ru-RU" sz="2400" b="1" i="1" dirty="0" err="1" smtClean="0">
                <a:solidFill>
                  <a:schemeClr val="bg1"/>
                </a:solidFill>
                <a:latin typeface="Bookman Old Style" pitchFamily="18" charset="0"/>
              </a:rPr>
              <a:t>логоритмическая</a:t>
            </a:r>
            <a:r>
              <a:rPr lang="ru-RU" sz="2400" b="1" i="1" dirty="0" smtClean="0">
                <a:solidFill>
                  <a:schemeClr val="bg1"/>
                </a:solidFill>
                <a:latin typeface="Bookman Old Style" pitchFamily="18" charset="0"/>
              </a:rPr>
              <a:t> гимнастика является одной из форм активного отдыха, наиболее благоприятного для снятия напряжения после долгого сидения. Кратковременные физические упражнения детей под музыку, вызывая возбуждение других отделов мозга, усиливают кровообращение и  создают благоприятные условия отдыха для ранее возбужденных отделов.  </a:t>
            </a:r>
            <a:endParaRPr lang="ru-RU" sz="2400" b="1" i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pic>
        <p:nvPicPr>
          <p:cNvPr id="6" name="Рисунок 5" descr="animated_cartoon_006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027636">
            <a:off x="467544" y="4365104"/>
            <a:ext cx="2520280" cy="1983171"/>
          </a:xfrm>
          <a:prstGeom prst="ellipse">
            <a:avLst/>
          </a:prstGeom>
        </p:spPr>
      </p:pic>
      <p:pic>
        <p:nvPicPr>
          <p:cNvPr id="7" name="Рисунок 6" descr="a8c3122803f6b247c71352fbd3ebd5c3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332656"/>
            <a:ext cx="1872208" cy="18895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olourback_10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79512" y="2420888"/>
            <a:ext cx="612068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err="1" smtClean="0">
                <a:solidFill>
                  <a:schemeClr val="bg1"/>
                </a:solidFill>
                <a:latin typeface="Bookman Old Style" pitchFamily="18" charset="0"/>
              </a:rPr>
              <a:t>Логоритмические</a:t>
            </a:r>
            <a:r>
              <a:rPr lang="ru-RU" sz="2400" b="1" i="1" dirty="0" smtClean="0">
                <a:solidFill>
                  <a:schemeClr val="bg1"/>
                </a:solidFill>
                <a:latin typeface="Bookman Old Style" pitchFamily="18" charset="0"/>
              </a:rPr>
              <a:t> упражнения объединены в комплексы </a:t>
            </a:r>
            <a:r>
              <a:rPr lang="ru-RU" sz="2400" b="1" i="1" dirty="0" err="1" smtClean="0">
                <a:solidFill>
                  <a:schemeClr val="bg1"/>
                </a:solidFill>
                <a:latin typeface="Bookman Old Style" pitchFamily="18" charset="0"/>
              </a:rPr>
              <a:t>общеразвивающих</a:t>
            </a:r>
            <a:r>
              <a:rPr lang="ru-RU" sz="2400" b="1" i="1" dirty="0" smtClean="0">
                <a:solidFill>
                  <a:schemeClr val="bg1"/>
                </a:solidFill>
                <a:latin typeface="Bookman Old Style" pitchFamily="18" charset="0"/>
              </a:rPr>
              <a:t> упражнений,  которые выполняются в положении стоя и сидя. В них задействованы все группы мышц – как шейного отдела, плечевого пояса, так и мышцы спины и ног; некоторые упражнения направлены на укрепление мышц брюшного пресса.</a:t>
            </a:r>
            <a:endParaRPr lang="ru-RU" sz="2400" b="1" i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pic>
        <p:nvPicPr>
          <p:cNvPr id="6" name="Рисунок 5" descr="d82ab600f52ca6376aeee9fd5cd599e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80112" y="188640"/>
            <a:ext cx="3287167" cy="2462733"/>
          </a:xfrm>
          <a:prstGeom prst="ellipse">
            <a:avLst/>
          </a:prstGeom>
        </p:spPr>
      </p:pic>
      <p:pic>
        <p:nvPicPr>
          <p:cNvPr id="7" name="Рисунок 6" descr="7018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60232" y="4653136"/>
            <a:ext cx="2200275" cy="2047875"/>
          </a:xfrm>
          <a:prstGeom prst="rect">
            <a:avLst/>
          </a:prstGeom>
        </p:spPr>
      </p:pic>
      <p:pic>
        <p:nvPicPr>
          <p:cNvPr id="8" name="Рисунок 7" descr="7018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9552" y="260648"/>
            <a:ext cx="2200275" cy="20478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z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95536" y="332656"/>
            <a:ext cx="8424936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u="sng" dirty="0" smtClean="0">
                <a:latin typeface="Bookman Old Style" pitchFamily="18" charset="0"/>
              </a:rPr>
              <a:t>Артикуляционная гимнастика.</a:t>
            </a:r>
          </a:p>
          <a:p>
            <a:endParaRPr lang="ru-RU" sz="2000" b="1" i="1" dirty="0" smtClean="0">
              <a:latin typeface="Bookman Old Style" pitchFamily="18" charset="0"/>
            </a:endParaRPr>
          </a:p>
          <a:p>
            <a:r>
              <a:rPr lang="ru-RU" sz="2000" b="1" i="1" dirty="0" smtClean="0">
                <a:latin typeface="Bookman Old Style" pitchFamily="18" charset="0"/>
              </a:rPr>
              <a:t> Основная цель артикуляционной </a:t>
            </a:r>
          </a:p>
          <a:p>
            <a:r>
              <a:rPr lang="ru-RU" sz="2000" b="1" i="1" dirty="0" smtClean="0">
                <a:latin typeface="Bookman Old Style" pitchFamily="18" charset="0"/>
              </a:rPr>
              <a:t>гимнастики - выработка полноценных </a:t>
            </a:r>
          </a:p>
          <a:p>
            <a:r>
              <a:rPr lang="ru-RU" sz="2000" b="1" i="1" dirty="0" smtClean="0">
                <a:latin typeface="Bookman Old Style" pitchFamily="18" charset="0"/>
              </a:rPr>
              <a:t>движений органов артикуляции, </a:t>
            </a:r>
          </a:p>
          <a:p>
            <a:r>
              <a:rPr lang="ru-RU" sz="2000" b="1" i="1" dirty="0" smtClean="0">
                <a:latin typeface="Bookman Old Style" pitchFamily="18" charset="0"/>
              </a:rPr>
              <a:t>подготовка к правильному </a:t>
            </a:r>
          </a:p>
          <a:p>
            <a:r>
              <a:rPr lang="ru-RU" sz="2000" b="1" i="1" dirty="0" smtClean="0">
                <a:latin typeface="Bookman Old Style" pitchFamily="18" charset="0"/>
              </a:rPr>
              <a:t>произнесению фонем. </a:t>
            </a:r>
          </a:p>
          <a:p>
            <a:endParaRPr lang="ru-RU" sz="2000" b="1" i="1" dirty="0" smtClean="0">
              <a:latin typeface="Bookman Old Style" pitchFamily="18" charset="0"/>
            </a:endParaRPr>
          </a:p>
          <a:p>
            <a:pPr algn="r"/>
            <a:r>
              <a:rPr lang="ru-RU" sz="2000" b="1" i="1" dirty="0" smtClean="0">
                <a:latin typeface="Bookman Old Style" pitchFamily="18" charset="0"/>
              </a:rPr>
              <a:t> </a:t>
            </a:r>
          </a:p>
          <a:p>
            <a:pPr algn="r"/>
            <a:r>
              <a:rPr lang="ru-RU" sz="2000" b="1" i="1" dirty="0" smtClean="0">
                <a:latin typeface="Bookman Old Style" pitchFamily="18" charset="0"/>
              </a:rPr>
              <a:t>Артикуляционные гимнастики Е. </a:t>
            </a:r>
            <a:r>
              <a:rPr lang="ru-RU" sz="2000" b="1" i="1" dirty="0" err="1" smtClean="0">
                <a:latin typeface="Bookman Old Style" pitchFamily="18" charset="0"/>
              </a:rPr>
              <a:t>Косиновой</a:t>
            </a:r>
            <a:r>
              <a:rPr lang="ru-RU" sz="2000" b="1" i="1" dirty="0" smtClean="0">
                <a:latin typeface="Bookman Old Style" pitchFamily="18" charset="0"/>
              </a:rPr>
              <a:t>, Т. Куликовской, В. </a:t>
            </a:r>
            <a:r>
              <a:rPr lang="ru-RU" sz="2000" b="1" i="1" dirty="0" err="1" smtClean="0">
                <a:latin typeface="Bookman Old Style" pitchFamily="18" charset="0"/>
              </a:rPr>
              <a:t>Цвынтарного</a:t>
            </a:r>
            <a:r>
              <a:rPr lang="ru-RU" sz="2000" b="1" i="1" dirty="0" smtClean="0">
                <a:latin typeface="Bookman Old Style" pitchFamily="18" charset="0"/>
              </a:rPr>
              <a:t> способствуют </a:t>
            </a:r>
          </a:p>
          <a:p>
            <a:pPr algn="r"/>
            <a:r>
              <a:rPr lang="ru-RU" sz="2000" b="1" i="1" dirty="0" smtClean="0">
                <a:latin typeface="Bookman Old Style" pitchFamily="18" charset="0"/>
              </a:rPr>
              <a:t>тренировке мышц речевого аппарата, </a:t>
            </a:r>
          </a:p>
          <a:p>
            <a:pPr algn="r"/>
            <a:r>
              <a:rPr lang="ru-RU" sz="2000" b="1" i="1" dirty="0" smtClean="0">
                <a:latin typeface="Bookman Old Style" pitchFamily="18" charset="0"/>
              </a:rPr>
              <a:t>ориентированию в пространстве, учат имитации движений животных. В результате этой </a:t>
            </a:r>
          </a:p>
          <a:p>
            <a:pPr algn="r"/>
            <a:r>
              <a:rPr lang="ru-RU" sz="2000" b="1" i="1" dirty="0" smtClean="0">
                <a:latin typeface="Bookman Old Style" pitchFamily="18" charset="0"/>
              </a:rPr>
              <a:t>работы у наших детей повышаются </a:t>
            </a:r>
          </a:p>
          <a:p>
            <a:pPr algn="r"/>
            <a:r>
              <a:rPr lang="ru-RU" sz="2000" b="1" i="1" dirty="0" smtClean="0">
                <a:latin typeface="Bookman Old Style" pitchFamily="18" charset="0"/>
              </a:rPr>
              <a:t>показатели уровня развития речи </a:t>
            </a:r>
          </a:p>
          <a:p>
            <a:pPr algn="r"/>
            <a:r>
              <a:rPr lang="ru-RU" sz="2000" b="1" i="1" dirty="0" smtClean="0">
                <a:latin typeface="Bookman Old Style" pitchFamily="18" charset="0"/>
              </a:rPr>
              <a:t>детей, певческих навыков, улучшаются </a:t>
            </a:r>
          </a:p>
          <a:p>
            <a:pPr algn="r"/>
            <a:r>
              <a:rPr lang="ru-RU" sz="2000" b="1" i="1" dirty="0" smtClean="0">
                <a:latin typeface="Bookman Old Style" pitchFamily="18" charset="0"/>
              </a:rPr>
              <a:t>музыкальная память, внимание.</a:t>
            </a:r>
            <a:endParaRPr lang="ru-RU" sz="2000" b="1" i="1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3d_906-1024x76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51520" y="260648"/>
            <a:ext cx="8640960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u="sng" dirty="0" smtClean="0">
                <a:latin typeface="Bookman Old Style" pitchFamily="18" charset="0"/>
              </a:rPr>
              <a:t>Пальчиковые игры.</a:t>
            </a:r>
          </a:p>
          <a:p>
            <a:pPr algn="ctr"/>
            <a:endParaRPr lang="ru-RU" sz="2400" b="1" i="1" dirty="0" smtClean="0">
              <a:latin typeface="Bookman Old Style" pitchFamily="18" charset="0"/>
            </a:endParaRPr>
          </a:p>
          <a:p>
            <a:r>
              <a:rPr lang="ru-RU" sz="2400" b="1" i="1" dirty="0" smtClean="0">
                <a:latin typeface="Bookman Old Style" pitchFamily="18" charset="0"/>
              </a:rPr>
              <a:t> Важное место на музыкальных занятиях занимают пальчиковые игры и сказки, которые исполняются как песенки или произносятся под музыку. </a:t>
            </a:r>
          </a:p>
          <a:p>
            <a:pPr algn="ctr"/>
            <a:endParaRPr lang="ru-RU" sz="2400" b="1" i="1" dirty="0">
              <a:latin typeface="Bookman Old Style" pitchFamily="18" charset="0"/>
            </a:endParaRPr>
          </a:p>
          <a:p>
            <a:pPr algn="ctr"/>
            <a:endParaRPr lang="ru-RU" sz="2400" b="1" i="1" dirty="0" smtClean="0">
              <a:latin typeface="Bookman Old Style" pitchFamily="18" charset="0"/>
            </a:endParaRPr>
          </a:p>
          <a:p>
            <a:pPr algn="ctr"/>
            <a:endParaRPr lang="ru-RU" sz="2400" b="1" i="1" dirty="0" smtClean="0">
              <a:latin typeface="Bookman Old Style" pitchFamily="18" charset="0"/>
            </a:endParaRPr>
          </a:p>
          <a:p>
            <a:pPr algn="r"/>
            <a:r>
              <a:rPr lang="ru-RU" sz="2400" b="1" i="1" dirty="0" smtClean="0">
                <a:latin typeface="Bookman Old Style" pitchFamily="18" charset="0"/>
              </a:rPr>
              <a:t>Игры развивают речь ребенка, двигательные качества, повышают координационные способности пальцев рук (подготовка к рисованию, письму), соединяют пальцевую пластику с выразительным мелодическим и речевым интонированием, формируют образно-ассоциативное мышление на основе устного русского народного творчества.</a:t>
            </a:r>
            <a:endParaRPr lang="ru-RU" sz="2400" b="1" i="1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jhrt5x14bkbrn4i5derotlcqdyyt29es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619672" y="476672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i="1" dirty="0" smtClean="0">
                <a:latin typeface="Bookman Old Style" pitchFamily="18" charset="0"/>
              </a:rPr>
              <a:t>Музыкотерапия - важная составляющая музыкально-оздоровительной работы в  ДОУ. Это создание такого музыкального сопровождения, которое способствует коррекции психофизического статуса детей в процессе их двигательно-игровой деятельности.  </a:t>
            </a:r>
            <a:endParaRPr lang="ru-RU" sz="2400" b="1" i="1" dirty="0">
              <a:latin typeface="Bookman Old Style" pitchFamily="18" charset="0"/>
            </a:endParaRPr>
          </a:p>
        </p:txBody>
      </p:sp>
      <p:pic>
        <p:nvPicPr>
          <p:cNvPr id="5" name="Рисунок 4" descr="54animation50zb7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07704" y="5661248"/>
            <a:ext cx="3333750" cy="952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v64dn98fkht0pd9a02cnl0173vewll60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79512" y="117693"/>
            <a:ext cx="583264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latin typeface="Bookman Old Style" pitchFamily="18" charset="0"/>
              </a:rPr>
              <a:t>Слушание правильно подобранной музыки повышает иммунитет детей, снимает напряжение и раздражительность, головную и мышечную боль, восстанавливает спокойное дыхание. Утром встречают детей, укладывают спать, поднимают после дневного сна под соответствующую музыку, используют ее в качестве фона для занятий, свободной деятельности. </a:t>
            </a:r>
            <a:endParaRPr lang="ru-RU" sz="2400" b="1" i="1" dirty="0">
              <a:latin typeface="Bookman Old Style" pitchFamily="18" charset="0"/>
            </a:endParaRPr>
          </a:p>
        </p:txBody>
      </p:sp>
      <p:pic>
        <p:nvPicPr>
          <p:cNvPr id="4" name="Рисунок 3" descr="82e79a21f043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5486400"/>
            <a:ext cx="4886325" cy="1371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olor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51520" y="188640"/>
            <a:ext cx="4896544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i="1" dirty="0" smtClean="0">
                <a:latin typeface="Bookman Old Style" pitchFamily="18" charset="0"/>
              </a:rPr>
              <a:t>Музыкальные занятия с использованием технологий здоровьесбережения эффективны при учете индивидуальных и возрастных особенностей каждого ребенка, его интересов. Успех занятий невозможен без совместной деятельности музыкального руководителя и воспитателя, который активно помогает, организует</a:t>
            </a:r>
          </a:p>
          <a:p>
            <a:r>
              <a:rPr lang="ru-RU" sz="2200" b="1" i="1" dirty="0" smtClean="0">
                <a:latin typeface="Bookman Old Style" pitchFamily="18" charset="0"/>
              </a:rPr>
              <a:t>самостоятельное  </a:t>
            </a:r>
            <a:r>
              <a:rPr lang="ru-RU" sz="2200" b="1" i="1" dirty="0" err="1" smtClean="0">
                <a:latin typeface="Bookman Old Style" pitchFamily="18" charset="0"/>
              </a:rPr>
              <a:t>музицирование</a:t>
            </a:r>
            <a:r>
              <a:rPr lang="ru-RU" sz="2200" b="1" i="1" dirty="0" smtClean="0">
                <a:latin typeface="Bookman Old Style" pitchFamily="18" charset="0"/>
              </a:rPr>
              <a:t> детей в группе.</a:t>
            </a:r>
            <a:endParaRPr lang="ru-RU" sz="2200" b="1" i="1" dirty="0">
              <a:latin typeface="Bookman Old Style" pitchFamily="18" charset="0"/>
            </a:endParaRPr>
          </a:p>
        </p:txBody>
      </p:sp>
      <p:pic>
        <p:nvPicPr>
          <p:cNvPr id="4" name="Рисунок 3" descr="1481972pwivw7a2j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5943600"/>
            <a:ext cx="4600575" cy="91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ramky_narod_ru06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91393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043608" y="836712"/>
            <a:ext cx="7200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latin typeface="Bookman Old Style" pitchFamily="18" charset="0"/>
              </a:rPr>
              <a:t> Интенсивное развитие современного общество в последнее время предъявляет все более высокие требования к человеку и его здоровью. Забота о здоровье – одна из важнейших задач каждого человека.</a:t>
            </a:r>
            <a:endParaRPr lang="ru-RU" sz="2400" b="1" i="1" dirty="0">
              <a:latin typeface="Bookman Old Style" pitchFamily="18" charset="0"/>
            </a:endParaRPr>
          </a:p>
        </p:txBody>
      </p:sp>
      <p:pic>
        <p:nvPicPr>
          <p:cNvPr id="8" name="Picture 4" descr="001336_579388_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3284984"/>
            <a:ext cx="4196284" cy="28866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 descr="ramky_narod_ru3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867275" cy="6858000"/>
          </a:xfrm>
          <a:prstGeom prst="rect">
            <a:avLst/>
          </a:prstGeom>
          <a:noFill/>
        </p:spPr>
      </p:pic>
      <p:pic>
        <p:nvPicPr>
          <p:cNvPr id="5126" name="Picture 6" descr="normal_MED2008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363" y="1196975"/>
            <a:ext cx="4211637" cy="4211638"/>
          </a:xfrm>
          <a:prstGeom prst="rect">
            <a:avLst/>
          </a:prstGeom>
          <a:noFill/>
        </p:spPr>
      </p:pic>
      <p:sp>
        <p:nvSpPr>
          <p:cNvPr id="5127" name="WordArt 7" descr="1680colourback_2017"/>
          <p:cNvSpPr>
            <a:spLocks noChangeArrowheads="1" noChangeShapeType="1" noTextEdit="1"/>
          </p:cNvSpPr>
          <p:nvPr/>
        </p:nvSpPr>
        <p:spPr bwMode="auto">
          <a:xfrm>
            <a:off x="323850" y="404813"/>
            <a:ext cx="4319588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4"/>
                  <a:srcRect/>
                  <a:stretch>
                    <a:fillRect/>
                  </a:stretch>
                </a:blipFill>
                <a:latin typeface="Century Schoolbook"/>
              </a:rPr>
              <a:t>Здоровье- </a:t>
            </a:r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468313" y="1700213"/>
            <a:ext cx="3816350" cy="337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/>
              <a:t>    </a:t>
            </a:r>
            <a:r>
              <a:rPr lang="ru-RU" sz="2400" b="1" i="1">
                <a:latin typeface="Bookman Old Style" pitchFamily="18" charset="0"/>
              </a:rPr>
              <a:t>это состояние полного физического, психического и социального благополучия, а не просто отсутствие болезней или физических дефектов. </a:t>
            </a:r>
          </a:p>
        </p:txBody>
      </p:sp>
      <p:pic>
        <p:nvPicPr>
          <p:cNvPr id="5132" name="Picture 12" descr="bl72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75575" y="5626100"/>
            <a:ext cx="1368425" cy="1231900"/>
          </a:xfrm>
          <a:prstGeom prst="rect">
            <a:avLst/>
          </a:prstGeom>
          <a:noFill/>
        </p:spPr>
      </p:pic>
      <p:pic>
        <p:nvPicPr>
          <p:cNvPr id="5133" name="Picture 13" descr="bl66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32700" y="0"/>
            <a:ext cx="1511300" cy="995363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2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7" grpId="0" animBg="1"/>
      <p:bldP spid="512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" descr="ramky_narod_ru39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3813"/>
            <a:ext cx="9144000" cy="6786562"/>
          </a:xfrm>
          <a:prstGeom prst="rect">
            <a:avLst/>
          </a:prstGeom>
          <a:noFill/>
        </p:spPr>
      </p:pic>
      <p:sp>
        <p:nvSpPr>
          <p:cNvPr id="6151" name="WordArt 7"/>
          <p:cNvSpPr>
            <a:spLocks noChangeArrowheads="1" noChangeShapeType="1" noTextEdit="1"/>
          </p:cNvSpPr>
          <p:nvPr/>
        </p:nvSpPr>
        <p:spPr bwMode="auto">
          <a:xfrm>
            <a:off x="2195513" y="1052513"/>
            <a:ext cx="3240087" cy="1368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i="1" kern="10" spc="-240">
                <a:ln w="317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3"/>
                  <a:srcRect/>
                  <a:stretch>
                    <a:fillRect/>
                  </a:stretch>
                </a:blipFill>
                <a:latin typeface="Bookman Old Style"/>
              </a:rPr>
              <a:t>Компоненты</a:t>
            </a:r>
          </a:p>
          <a:p>
            <a:pPr algn="ctr"/>
            <a:r>
              <a:rPr lang="ru-RU" sz="2400" i="1" kern="10" spc="-240">
                <a:ln w="317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3"/>
                  <a:srcRect/>
                  <a:stretch>
                    <a:fillRect/>
                  </a:stretch>
                </a:blipFill>
                <a:latin typeface="Bookman Old Style"/>
              </a:rPr>
              <a:t> здоровья</a:t>
            </a:r>
          </a:p>
        </p:txBody>
      </p:sp>
      <p:sp>
        <p:nvSpPr>
          <p:cNvPr id="6154" name="WordArt 10"/>
          <p:cNvSpPr>
            <a:spLocks noChangeArrowheads="1" noChangeShapeType="1" noTextEdit="1"/>
          </p:cNvSpPr>
          <p:nvPr/>
        </p:nvSpPr>
        <p:spPr bwMode="auto">
          <a:xfrm rot="5400000">
            <a:off x="-289719" y="3825082"/>
            <a:ext cx="2017713" cy="215900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Book Antiqua"/>
              </a:rPr>
              <a:t>Соматический</a:t>
            </a:r>
          </a:p>
        </p:txBody>
      </p:sp>
      <p:sp>
        <p:nvSpPr>
          <p:cNvPr id="6156" name="WordArt 12"/>
          <p:cNvSpPr>
            <a:spLocks noChangeArrowheads="1" noChangeShapeType="1" noTextEdit="1"/>
          </p:cNvSpPr>
          <p:nvPr/>
        </p:nvSpPr>
        <p:spPr bwMode="auto">
          <a:xfrm rot="5400000">
            <a:off x="2591594" y="5337969"/>
            <a:ext cx="2017712" cy="215900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Book Antiqua"/>
              </a:rPr>
              <a:t>психический</a:t>
            </a:r>
          </a:p>
        </p:txBody>
      </p:sp>
      <p:pic>
        <p:nvPicPr>
          <p:cNvPr id="6159" name="Picture 15" descr="backgrounds_100049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313" y="2924175"/>
            <a:ext cx="1511300" cy="2089150"/>
          </a:xfrm>
          <a:prstGeom prst="rect">
            <a:avLst/>
          </a:prstGeom>
          <a:noFill/>
        </p:spPr>
      </p:pic>
      <p:pic>
        <p:nvPicPr>
          <p:cNvPr id="6160" name="Picture 16" descr="backgrounds_100049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4438" y="4365625"/>
            <a:ext cx="1511300" cy="2089150"/>
          </a:xfrm>
          <a:prstGeom prst="rect">
            <a:avLst/>
          </a:prstGeom>
          <a:noFill/>
        </p:spPr>
      </p:pic>
      <p:pic>
        <p:nvPicPr>
          <p:cNvPr id="6161" name="Picture 17" descr="backgrounds_100049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9700" y="2852738"/>
            <a:ext cx="1511300" cy="2089150"/>
          </a:xfrm>
          <a:prstGeom prst="rect">
            <a:avLst/>
          </a:prstGeom>
          <a:noFill/>
        </p:spPr>
      </p:pic>
      <p:sp>
        <p:nvSpPr>
          <p:cNvPr id="6162" name="WordArt 18"/>
          <p:cNvSpPr>
            <a:spLocks noChangeArrowheads="1" noChangeShapeType="1" noTextEdit="1"/>
          </p:cNvSpPr>
          <p:nvPr/>
        </p:nvSpPr>
        <p:spPr bwMode="auto">
          <a:xfrm rot="5400000">
            <a:off x="4534693" y="3825082"/>
            <a:ext cx="2017713" cy="215900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Book Antiqua"/>
              </a:rPr>
              <a:t>Личностный</a:t>
            </a:r>
          </a:p>
        </p:txBody>
      </p:sp>
      <p:pic>
        <p:nvPicPr>
          <p:cNvPr id="6164" name="Picture 20" descr="backgrounds_100049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4388" y="4365625"/>
            <a:ext cx="1511300" cy="2089150"/>
          </a:xfrm>
          <a:prstGeom prst="rect">
            <a:avLst/>
          </a:prstGeom>
          <a:noFill/>
        </p:spPr>
      </p:pic>
      <p:sp>
        <p:nvSpPr>
          <p:cNvPr id="6165" name="WordArt 21"/>
          <p:cNvSpPr>
            <a:spLocks noChangeArrowheads="1" noChangeShapeType="1" noTextEdit="1"/>
          </p:cNvSpPr>
          <p:nvPr/>
        </p:nvSpPr>
        <p:spPr bwMode="auto">
          <a:xfrm rot="5400000">
            <a:off x="7343775" y="5192713"/>
            <a:ext cx="2160588" cy="360362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Book Antiqua"/>
              </a:rPr>
              <a:t>Нравственный</a:t>
            </a:r>
          </a:p>
        </p:txBody>
      </p:sp>
    </p:spTree>
  </p:cSld>
  <p:clrMapOvr>
    <a:masterClrMapping/>
  </p:clrMapOvr>
  <p:transition spd="slow" advClick="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30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000"/>
                            </p:stCondLst>
                            <p:childTnLst>
                              <p:par>
                                <p:cTn id="2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6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0"/>
                            </p:stCondLst>
                            <p:childTnLst>
                              <p:par>
                                <p:cTn id="2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6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6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61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6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1" grpId="0" animBg="1"/>
      <p:bldP spid="6154" grpId="0" animBg="1"/>
      <p:bldP spid="6156" grpId="0" animBg="1"/>
      <p:bldP spid="6162" grpId="0" animBg="1"/>
      <p:bldP spid="616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680colourback_10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Ramochky_narod_ru2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4572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 rot="20926316">
            <a:off x="197227" y="687768"/>
            <a:ext cx="403925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latin typeface="Bookman Old Style" pitchFamily="18" charset="0"/>
              </a:rPr>
              <a:t>На сегодняшний момент в дошкольных учреждениях большое внимание уделяется здоровьесберегающим технологиям, главным фактором которых является рациональная организация учебного процесса, соответствие методик обучения, способствующих развитию индивидуальных возможностей ребенка. </a:t>
            </a:r>
            <a:endParaRPr lang="ru-RU" sz="2000" b="1" i="1" dirty="0">
              <a:latin typeface="Bookman Old Style" pitchFamily="18" charset="0"/>
            </a:endParaRPr>
          </a:p>
        </p:txBody>
      </p:sp>
      <p:pic>
        <p:nvPicPr>
          <p:cNvPr id="8" name="Рисунок 7" descr="Mucoviscidose-4-questions-qu-on-se-pose-sur-la-maladi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8024" y="404664"/>
            <a:ext cx="4071306" cy="2712332"/>
          </a:xfrm>
          <a:prstGeom prst="rect">
            <a:avLst/>
          </a:prstGeom>
        </p:spPr>
      </p:pic>
      <p:pic>
        <p:nvPicPr>
          <p:cNvPr id="9" name="Рисунок 8" descr="0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3760384">
            <a:off x="6816588" y="4512603"/>
            <a:ext cx="1609725" cy="21008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Ramochky_narod_ru26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281715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331640" y="1844824"/>
            <a:ext cx="676875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latin typeface="Bookman Old Style" pitchFamily="18" charset="0"/>
              </a:rPr>
              <a:t>Педагоги дошкольных учреждений, </a:t>
            </a:r>
          </a:p>
          <a:p>
            <a:pPr algn="ctr"/>
            <a:r>
              <a:rPr lang="ru-RU" sz="2400" b="1" i="1" dirty="0" smtClean="0">
                <a:latin typeface="Bookman Old Style" pitchFamily="18" charset="0"/>
              </a:rPr>
              <a:t>в том числе и музыкальные руководители, должны комплексно решать задачи физического, интеллектуального, эмоционального и личностного развития ребенка, активно внедряя в этот процесс наиболее эффективные технологии здоровьесбережения.</a:t>
            </a:r>
            <a:endParaRPr lang="ru-RU" sz="2400" b="1" i="1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Ramochky_narod_ru17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257212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547664" y="1268760"/>
            <a:ext cx="633670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latin typeface="Bookman Old Style" pitchFamily="18" charset="0"/>
              </a:rPr>
              <a:t>Основная форма музыкальной деятельности в ДОУ - музыкальные занятия, в ходе которых осуществляется систематическое, целенаправленное и всестороннее воспитание и формирование музыкальных и творческих способностей каждого ребенка.</a:t>
            </a:r>
            <a:endParaRPr lang="ru-RU" sz="2400" b="1" i="1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ramky_narod_ru34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971600" y="908720"/>
            <a:ext cx="532859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latin typeface="Bookman Old Style" pitchFamily="18" charset="0"/>
              </a:rPr>
              <a:t>На музыкальных занятиях актуально, возможно и необходимо использовать современные здоровьесберегающие технологии в игровой форме. Привычные виды музыкальной деятельности, развивающие творческие способности и музыкальность ребенка, можно разнообразить с пользой для здоровья. </a:t>
            </a:r>
            <a:endParaRPr lang="ru-RU" sz="2400" b="1" i="1" dirty="0">
              <a:latin typeface="Bookman Old Style" pitchFamily="18" charset="0"/>
            </a:endParaRPr>
          </a:p>
        </p:txBody>
      </p:sp>
      <p:pic>
        <p:nvPicPr>
          <p:cNvPr id="14" name="Рисунок 13" descr="4191d1d9378432b778d6d6f815c3c089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28184" y="1124744"/>
            <a:ext cx="847725" cy="971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ramky_narod_ru2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93317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0" y="404664"/>
            <a:ext cx="262778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latin typeface="Bookman Old Style" pitchFamily="18" charset="0"/>
              </a:rPr>
              <a:t>Начинать занятие можно с </a:t>
            </a:r>
            <a:r>
              <a:rPr lang="ru-RU" sz="2000" b="1" i="1" dirty="0" err="1" smtClean="0">
                <a:latin typeface="Bookman Old Style" pitchFamily="18" charset="0"/>
              </a:rPr>
              <a:t>жизне</a:t>
            </a:r>
            <a:r>
              <a:rPr lang="ru-RU" sz="2000" b="1" i="1" dirty="0" smtClean="0">
                <a:latin typeface="Bookman Old Style" pitchFamily="18" charset="0"/>
              </a:rPr>
              <a:t>- утверждающей </a:t>
            </a:r>
            <a:r>
              <a:rPr lang="ru-RU" sz="2000" b="1" i="1" dirty="0" err="1" smtClean="0">
                <a:latin typeface="Bookman Old Style" pitchFamily="18" charset="0"/>
              </a:rPr>
              <a:t>валеологической</a:t>
            </a:r>
            <a:r>
              <a:rPr lang="ru-RU" sz="2000" b="1" i="1" dirty="0" smtClean="0">
                <a:latin typeface="Bookman Old Style" pitchFamily="18" charset="0"/>
              </a:rPr>
              <a:t> </a:t>
            </a:r>
            <a:r>
              <a:rPr lang="ru-RU" sz="2000" b="1" i="1" dirty="0" err="1" smtClean="0">
                <a:latin typeface="Bookman Old Style" pitchFamily="18" charset="0"/>
              </a:rPr>
              <a:t>песни-распевки</a:t>
            </a:r>
            <a:endParaRPr lang="ru-RU" sz="2000" b="1" i="1" dirty="0">
              <a:latin typeface="Bookman Old Style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55776" y="1052736"/>
            <a:ext cx="252028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latin typeface="Bookman Old Style" pitchFamily="18" charset="0"/>
              </a:rPr>
              <a:t>Слушание музыки и разучивание текстов песен можно перемежать с игровым массажем или пальчиковой игрой</a:t>
            </a:r>
            <a:endParaRPr lang="ru-RU" sz="2000" b="1" i="1" dirty="0">
              <a:latin typeface="Bookman Old Style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076056" y="476672"/>
            <a:ext cx="295232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latin typeface="Bookman Old Style" pitchFamily="18" charset="0"/>
              </a:rPr>
              <a:t>Перед пением песен - заниматься дыхательной,  гимнастикой и оздоровительными упражнениями для горла и голосовых связок</a:t>
            </a:r>
            <a:endParaRPr lang="ru-RU" sz="2000" b="1" i="1" dirty="0">
              <a:latin typeface="Bookman Old Style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644008" y="3717032"/>
            <a:ext cx="417646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latin typeface="Bookman Old Style" pitchFamily="18" charset="0"/>
              </a:rPr>
              <a:t>Речевые игры лучше сопровождать музыкально-ритмическими движениями, а танцевальную импровизацию </a:t>
            </a:r>
          </a:p>
          <a:p>
            <a:pPr algn="ctr"/>
            <a:r>
              <a:rPr lang="ru-RU" sz="2000" b="1" i="1" dirty="0" smtClean="0">
                <a:latin typeface="Bookman Old Style" pitchFamily="18" charset="0"/>
              </a:rPr>
              <a:t>совместить с музыкотерапией</a:t>
            </a:r>
            <a:endParaRPr lang="ru-RU" sz="2000" b="1" i="1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650</Words>
  <Application>Microsoft Office PowerPoint</Application>
  <PresentationFormat>Экран (4:3)</PresentationFormat>
  <Paragraphs>59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Здоровьесб-е технологии на муз.зан.</dc:title>
  <dc:creator>Neffy</dc:creator>
  <cp:keywords>Здоровье</cp:keywords>
  <cp:lastModifiedBy>User</cp:lastModifiedBy>
  <cp:revision>8</cp:revision>
  <dcterms:created xsi:type="dcterms:W3CDTF">2014-01-11T12:43:16Z</dcterms:created>
  <dcterms:modified xsi:type="dcterms:W3CDTF">2014-01-11T14:02:21Z</dcterms:modified>
  <cp:category>музыкальное занятие</cp:category>
  <cp:contentStatus>презентация Neffy</cp:contentStatus>
</cp:coreProperties>
</file>