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аба Вера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srgbClr val="FF0000"/>
    </p:penClr>
  </p:showPr>
  <p:clrMru>
    <a:srgbClr val="0066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DF6C90-8804-4738-867A-8E09399615B3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CF8093-6E1B-4454-A518-BBF4E939C2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872207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Учимся составлять сказки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5805264"/>
            <a:ext cx="4424536" cy="864096"/>
          </a:xfrm>
        </p:spPr>
        <p:txBody>
          <a:bodyPr>
            <a:noAutofit/>
          </a:bodyPr>
          <a:lstStyle/>
          <a:p>
            <a:r>
              <a:rPr lang="ru-RU" sz="1400" dirty="0" smtClean="0"/>
              <a:t>Учитель начальных  классов </a:t>
            </a:r>
          </a:p>
          <a:p>
            <a:r>
              <a:rPr lang="ru-RU" sz="1400" dirty="0" smtClean="0"/>
              <a:t>МАОУ СОШ №1г.Боровичи </a:t>
            </a:r>
          </a:p>
          <a:p>
            <a:r>
              <a:rPr lang="ru-RU" sz="1400" dirty="0" smtClean="0"/>
              <a:t>Короткова В.И.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24578" name="Picture 2" descr="http://allforchildren.ru/pictures/ruskazka_s/skazka_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1872208" cy="2160240"/>
          </a:xfrm>
          <a:prstGeom prst="rect">
            <a:avLst/>
          </a:prstGeom>
          <a:noFill/>
        </p:spPr>
      </p:pic>
      <p:pic>
        <p:nvPicPr>
          <p:cNvPr id="24580" name="Picture 4" descr="http://allforchildren.ru/pictures/ruskazka_s/skazka_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88640"/>
            <a:ext cx="714375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3  L 0.125 0  L 0.177 0  L 0.177 0.06933  L 0.213 0.11867  L 0.177 0.16667  L 0.177 0.236  L 0.125 0.236  L 0.089 0.284  L 0.052 0.236  L 0 0.236  L 0 0.16667  L -0.037 0.11867  L 0 0.06933  L 0 0  Z" pathEditMode="relative" ptsTypes="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allforchildren.ru/pictures/ruskazka_s/skazka_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908720"/>
            <a:ext cx="3456384" cy="430907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3016"/>
            <a:ext cx="8229600" cy="2434275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Запреты нарушаются, и это приводит к какому-нибудь несчастью. Героев похищают сказочные отрицательные  герои. Вот тут-то и развиваются события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accent3">
                    <a:lumMod val="50000"/>
                  </a:schemeClr>
                </a:solidFill>
              </a:rPr>
              <a:t>3.Беда.</a:t>
            </a:r>
            <a:endParaRPr lang="ru-RU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33  L 0.077 0.31733  L -0.077 0.31733  L -0.125 0.12133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21825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Герой сказки узнаёт о беде и отправляется в путь (любым способом) на помощь.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Снаряжение героя в путь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>
            <a:noAutofit/>
          </a:bodyPr>
          <a:lstStyle/>
          <a:p>
            <a:r>
              <a:rPr lang="ru-RU" sz="4400" dirty="0" smtClean="0"/>
              <a:t>Герою в пути обязательно кто-нибудь встречается.  Этот кто-то становится дарителем: он дарит волшебное средство.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5.Получение волшебного средства. Даритель.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Помощь герою могут оказать и животные, которым сохранена их жизнь или жизнь их детёнышей.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6.Благодарные животные.</a:t>
            </a:r>
            <a:endParaRPr lang="ru-RU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21616"/>
          </a:xfrm>
        </p:spPr>
        <p:txBody>
          <a:bodyPr>
            <a:noAutofit/>
          </a:bodyPr>
          <a:lstStyle/>
          <a:p>
            <a:pPr lvl="0"/>
            <a:r>
              <a:rPr lang="ru-RU" sz="4800" dirty="0" smtClean="0">
                <a:latin typeface="Century Schoolbook" pitchFamily="18" charset="0"/>
                <a:cs typeface="DilleniaUPC" pitchFamily="18" charset="-34"/>
              </a:rPr>
              <a:t>Герой попадает в волшебный лес, в </a:t>
            </a:r>
            <a:r>
              <a:rPr lang="ru-RU" sz="4800" dirty="0" smtClean="0">
                <a:latin typeface="Century Schoolbook" pitchFamily="18" charset="0"/>
                <a:cs typeface="DilleniaUPC" pitchFamily="18" charset="-34"/>
              </a:rPr>
              <a:t>особое место, </a:t>
            </a:r>
            <a:r>
              <a:rPr lang="ru-RU" sz="4800" dirty="0" smtClean="0"/>
              <a:t>в котором встречает злых обидчиков или т.п. </a:t>
            </a:r>
          </a:p>
          <a:p>
            <a:r>
              <a:rPr lang="ru-RU" sz="4800" dirty="0" smtClean="0"/>
              <a:t> </a:t>
            </a:r>
          </a:p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cs typeface="DilleniaUPC" pitchFamily="18" charset="-34"/>
              </a:rPr>
              <a:t> 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  <a:latin typeface="Century Schoolbook" pitchFamily="18" charset="0"/>
                <a:cs typeface="DilleniaUPC" pitchFamily="18" charset="-34"/>
              </a:rPr>
              <a:t>или т.п.</a:t>
            </a:r>
            <a:endParaRPr lang="ru-RU" sz="4800" dirty="0">
              <a:solidFill>
                <a:schemeClr val="accent6">
                  <a:lumMod val="75000"/>
                </a:schemeClr>
              </a:solidFill>
              <a:latin typeface="Century Schoolbook" pitchFamily="18" charset="0"/>
              <a:cs typeface="DilleniaUPC" pitchFamily="18" charset="-34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002234"/>
          </a:xfrm>
        </p:spPr>
        <p:txBody>
          <a:bodyPr/>
          <a:lstStyle/>
          <a:p>
            <a:r>
              <a:rPr lang="ru-RU" sz="6000" dirty="0" smtClean="0">
                <a:solidFill>
                  <a:srgbClr val="006600"/>
                </a:solidFill>
              </a:rPr>
              <a:t>7. </a:t>
            </a:r>
            <a:r>
              <a:rPr lang="ru-RU" sz="6000" dirty="0" smtClean="0">
                <a:solidFill>
                  <a:srgbClr val="006600"/>
                </a:solidFill>
              </a:rPr>
              <a:t>Волшебное место</a:t>
            </a:r>
            <a:r>
              <a:rPr lang="ru-RU" dirty="0" smtClean="0">
                <a:solidFill>
                  <a:srgbClr val="006600"/>
                </a:solidFill>
              </a:rPr>
              <a:t>.</a:t>
            </a:r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660066"/>
                </a:solidFill>
                <a:latin typeface="Gabriola" pitchFamily="82" charset="0"/>
              </a:rPr>
              <a:t>В этом волшебном </a:t>
            </a:r>
            <a:r>
              <a:rPr lang="ru-RU" sz="6600" dirty="0" smtClean="0">
                <a:solidFill>
                  <a:srgbClr val="660066"/>
                </a:solidFill>
                <a:latin typeface="Gabriola" pitchFamily="82" charset="0"/>
              </a:rPr>
              <a:t>месте</a:t>
            </a:r>
            <a:r>
              <a:rPr lang="ru-RU" sz="6600" dirty="0" smtClean="0">
                <a:solidFill>
                  <a:srgbClr val="660066"/>
                </a:solidFill>
                <a:latin typeface="Gabriola" pitchFamily="82" charset="0"/>
              </a:rPr>
              <a:t> </a:t>
            </a:r>
            <a:r>
              <a:rPr lang="ru-RU" sz="6600" dirty="0" smtClean="0">
                <a:solidFill>
                  <a:srgbClr val="660066"/>
                </a:solidFill>
                <a:latin typeface="Gabriola" pitchFamily="82" charset="0"/>
              </a:rPr>
              <a:t>герой может получить способность превращаться в кого-то или во что-то.</a:t>
            </a:r>
            <a:endParaRPr lang="ru-RU" sz="6600" dirty="0">
              <a:solidFill>
                <a:srgbClr val="660066"/>
              </a:solidFill>
              <a:latin typeface="Gabriola" pitchFamily="82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C000"/>
                </a:solidFill>
                <a:latin typeface="Century Schoolbook" pitchFamily="18" charset="0"/>
              </a:rPr>
              <a:t>8. Превращенный герой</a:t>
            </a:r>
            <a:endParaRPr lang="ru-RU" sz="4800" dirty="0">
              <a:solidFill>
                <a:srgbClr val="FFC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 tmFilter="0,0; .5, 0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51439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Во время пути герой справляется с трудными задачами, которые ему задают другие персонажи сказки.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9.Трудные задачи.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>
            <a:normAutofit lnSpcReduction="10000"/>
          </a:bodyPr>
          <a:lstStyle/>
          <a:p>
            <a:r>
              <a:rPr lang="ru-RU" sz="6600" dirty="0" smtClean="0">
                <a:solidFill>
                  <a:schemeClr val="accent3"/>
                </a:solidFill>
              </a:rPr>
              <a:t>Бегство и погоня могут быть после каждого этапа сказки.</a:t>
            </a:r>
            <a:endParaRPr lang="ru-RU" sz="6600" dirty="0">
              <a:solidFill>
                <a:schemeClr val="accent3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10. Бегство.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В сказке может быть персонаж, который приписывает заслуги героя себе. В конце сказки его разоблачают и наказывают.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  <a:latin typeface="GungsuhChe" pitchFamily="49" charset="-127"/>
                <a:ea typeface="GungsuhChe" pitchFamily="49" charset="-127"/>
              </a:rPr>
              <a:t>11. Ложный герой</a:t>
            </a:r>
            <a:r>
              <a:rPr lang="ru-RU" sz="4400" dirty="0" smtClean="0">
                <a:latin typeface="GungsuhChe" pitchFamily="49" charset="-127"/>
                <a:ea typeface="GungsuhChe" pitchFamily="49" charset="-127"/>
              </a:rPr>
              <a:t>. </a:t>
            </a:r>
            <a:endParaRPr lang="ru-RU" sz="4400" dirty="0">
              <a:latin typeface="GungsuhChe" pitchFamily="49" charset="-127"/>
              <a:ea typeface="Gungsuh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010339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Герой обязательно возвращается домой.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6600"/>
                </a:solidFill>
              </a:rPr>
              <a:t>12. Возвращение домой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226363"/>
          </a:xfrm>
        </p:spPr>
        <p:txBody>
          <a:bodyPr>
            <a:noAutofit/>
          </a:bodyPr>
          <a:lstStyle/>
          <a:p>
            <a:pPr lvl="1"/>
            <a:r>
              <a:rPr lang="ru-RU" sz="4800" dirty="0" smtClean="0">
                <a:solidFill>
                  <a:srgbClr val="002060"/>
                </a:solidFill>
              </a:rPr>
              <a:t>Бытовые, волшебные, о животных, авторские, народные и т.п.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Какие виды сказок вы знаете?</a:t>
            </a:r>
            <a:endParaRPr lang="ru-RU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25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6600"/>
                </a:solidFill>
              </a:rPr>
              <a:t>Вернувшись домой,  герой занимает высокое положение, принимает царствование.</a:t>
            </a:r>
            <a:endParaRPr lang="ru-RU" sz="4800" dirty="0">
              <a:solidFill>
                <a:srgbClr val="0066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Segoe Script" pitchFamily="34" charset="0"/>
              </a:rPr>
              <a:t>13. Возвращение героя.</a:t>
            </a:r>
            <a:endParaRPr lang="ru-RU" sz="5400" dirty="0">
              <a:solidFill>
                <a:schemeClr val="accent2"/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589240"/>
            <a:ext cx="8229600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/>
                </a:solidFill>
              </a:rPr>
              <a:t>Удачи в составлении сказки!</a:t>
            </a:r>
            <a:endParaRPr lang="ru-RU" sz="4000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Спасибо!</a:t>
            </a:r>
            <a:endParaRPr lang="ru-RU" sz="6000" dirty="0">
              <a:solidFill>
                <a:srgbClr val="00B050"/>
              </a:solidFill>
            </a:endParaRPr>
          </a:p>
        </p:txBody>
      </p:sp>
      <p:pic>
        <p:nvPicPr>
          <p:cNvPr id="33794" name="Picture 2" descr="http://mir-skazki.org/images/narodnye_skaz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44824"/>
            <a:ext cx="4608512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allforchildren.ru/pictures/ruskazka_s/skazka_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2016224" cy="322895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858211"/>
          </a:xfrm>
        </p:spPr>
        <p:txBody>
          <a:bodyPr/>
          <a:lstStyle/>
          <a:p>
            <a:r>
              <a:rPr lang="ru-RU" dirty="0" smtClean="0"/>
              <a:t>В них присутствует волшебство, чудесные превращения и приключения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663508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Чем отличаются сказки от произведений других жанров?</a:t>
            </a:r>
            <a:endParaRPr lang="ru-RU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282147"/>
          </a:xfrm>
        </p:spPr>
        <p:txBody>
          <a:bodyPr>
            <a:normAutofit/>
          </a:bodyPr>
          <a:lstStyle/>
          <a:p>
            <a:pPr lvl="8"/>
            <a:r>
              <a:rPr lang="ru-RU" sz="4900" dirty="0" smtClean="0">
                <a:solidFill>
                  <a:srgbClr val="FF0000"/>
                </a:solidFill>
              </a:rPr>
              <a:t>к повествованию</a:t>
            </a:r>
            <a:endParaRPr lang="ru-RU" sz="49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376264"/>
          </a:xfrm>
        </p:spPr>
        <p:txBody>
          <a:bodyPr>
            <a:noAutofit/>
          </a:bodyPr>
          <a:lstStyle/>
          <a:p>
            <a:r>
              <a:rPr lang="ru-RU" sz="4800" dirty="0" smtClean="0"/>
              <a:t>К какому типу текстов относится сказка?</a:t>
            </a:r>
            <a:endParaRPr lang="ru-RU" sz="4800" dirty="0"/>
          </a:p>
        </p:txBody>
      </p:sp>
      <p:pic>
        <p:nvPicPr>
          <p:cNvPr id="28674" name="Picture 2" descr="http://allforchildren.ru/pictures/ruskazka_s/skazka_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636912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87824" y="1916832"/>
            <a:ext cx="5698976" cy="409045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присказка</a:t>
            </a:r>
          </a:p>
          <a:p>
            <a:r>
              <a:rPr lang="ru-RU" sz="4000" dirty="0" smtClean="0"/>
              <a:t>зачин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С чего обычно начинается сказка?</a:t>
            </a:r>
            <a:endParaRPr lang="ru-RU" dirty="0"/>
          </a:p>
        </p:txBody>
      </p:sp>
      <p:pic>
        <p:nvPicPr>
          <p:cNvPr id="29698" name="Picture 2" descr="http://allforchildren.ru/pictures/ruskazka_s/skazka_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428868"/>
            <a:ext cx="307183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143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Цель присказки и зачина- подготовить читателей и слушателей к восприятию сказки, заинтересовать его, ввести в атмосферу происходящего.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присказки или зачины, которые вам уже встречались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/>
          <a:lstStyle/>
          <a:p>
            <a:r>
              <a:rPr lang="ru-RU" dirty="0" smtClean="0"/>
              <a:t>Жил да был..</a:t>
            </a:r>
          </a:p>
          <a:p>
            <a:r>
              <a:rPr lang="ru-RU" dirty="0" smtClean="0"/>
              <a:t>В некотором …</a:t>
            </a:r>
          </a:p>
          <a:p>
            <a:r>
              <a:rPr lang="ru-RU" dirty="0" smtClean="0"/>
              <a:t>Были у…</a:t>
            </a:r>
          </a:p>
          <a:p>
            <a:r>
              <a:rPr lang="ru-RU" dirty="0" smtClean="0"/>
              <a:t>В то давнее время…</a:t>
            </a:r>
          </a:p>
          <a:p>
            <a:r>
              <a:rPr lang="ru-RU" dirty="0" smtClean="0"/>
              <a:t>Когда- то </a:t>
            </a:r>
            <a:r>
              <a:rPr lang="ru-RU" dirty="0" err="1" smtClean="0"/>
              <a:t>давным</a:t>
            </a:r>
            <a:r>
              <a:rPr lang="ru-RU" dirty="0" smtClean="0"/>
              <a:t> -  давно..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292671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С самого начала сказка вводит читателя в какую-нибудь семью. События начинаются с того, что кто-нибудь из старших на время отлучается из дома.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6000" dirty="0" smtClean="0">
                <a:solidFill>
                  <a:schemeClr val="accent3"/>
                </a:solidFill>
              </a:rPr>
              <a:t>Отлучка</a:t>
            </a:r>
            <a:endParaRPr lang="ru-RU" sz="6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002227"/>
          </a:xfrm>
        </p:spPr>
        <p:txBody>
          <a:bodyPr/>
          <a:lstStyle/>
          <a:p>
            <a:r>
              <a:rPr lang="ru-RU" sz="4000" dirty="0" smtClean="0"/>
              <a:t>Свою отлучку старшие сопровождают запретами (например, не покидать дом)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/>
                </a:solidFill>
              </a:rPr>
              <a:t>2. Запреты </a:t>
            </a:r>
            <a:endParaRPr lang="ru-RU" sz="6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289</TotalTime>
  <Words>383</Words>
  <Application>Microsoft Office PowerPoint</Application>
  <PresentationFormat>Экран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Учимся составлять сказки </vt:lpstr>
      <vt:lpstr>Какие виды сказок вы знаете?</vt:lpstr>
      <vt:lpstr>Чем отличаются сказки от произведений других жанров?</vt:lpstr>
      <vt:lpstr>К какому типу текстов относится сказка?</vt:lpstr>
      <vt:lpstr>  С чего обычно начинается сказка?</vt:lpstr>
      <vt:lpstr>Слайд 6</vt:lpstr>
      <vt:lpstr>Назовите присказки или зачины, которые вам уже встречались</vt:lpstr>
      <vt:lpstr>1. Отлучка</vt:lpstr>
      <vt:lpstr>2. Запреты </vt:lpstr>
      <vt:lpstr>3.Беда.</vt:lpstr>
      <vt:lpstr>4. Снаряжение героя в путь.</vt:lpstr>
      <vt:lpstr>5.Получение волшебного средства. Даритель.</vt:lpstr>
      <vt:lpstr>6.Благодарные животные.</vt:lpstr>
      <vt:lpstr>7. Волшебное место.</vt:lpstr>
      <vt:lpstr>8. Превращенный герой</vt:lpstr>
      <vt:lpstr>9.Трудные задачи.</vt:lpstr>
      <vt:lpstr>10. Бегство.</vt:lpstr>
      <vt:lpstr>11. Ложный герой. </vt:lpstr>
      <vt:lpstr>12. Возвращение домой.</vt:lpstr>
      <vt:lpstr>13. Возвращение героя.</vt:lpstr>
      <vt:lpstr>Спасибо!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Составные части сказки</dc:title>
  <dc:creator>Баба Вера</dc:creator>
  <cp:lastModifiedBy>Максим</cp:lastModifiedBy>
  <cp:revision>65</cp:revision>
  <dcterms:created xsi:type="dcterms:W3CDTF">2012-10-30T19:19:02Z</dcterms:created>
  <dcterms:modified xsi:type="dcterms:W3CDTF">2013-10-29T19:16:10Z</dcterms:modified>
</cp:coreProperties>
</file>