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62" r:id="rId3"/>
    <p:sldId id="259" r:id="rId4"/>
    <p:sldId id="260" r:id="rId5"/>
    <p:sldId id="261" r:id="rId6"/>
    <p:sldId id="257" r:id="rId7"/>
    <p:sldId id="258" r:id="rId8"/>
    <p:sldId id="263" r:id="rId9"/>
    <p:sldId id="264" r:id="rId10"/>
    <p:sldId id="265" r:id="rId11"/>
    <p:sldId id="293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60"/>
  </p:normalViewPr>
  <p:slideViewPr>
    <p:cSldViewPr>
      <p:cViewPr varScale="1">
        <p:scale>
          <a:sx n="66" d="100"/>
          <a:sy n="66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9A7DE-F376-462A-8648-489FB793422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843CD-AF75-4FE7-A6B7-82AFF251B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92D050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5466-1256-452F-BAED-3AF9226909C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879E-69E4-43B4-BD86-B24EAD911E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3%D1%88%D0%B8%D0%BD%D1%81%D0%BA%D0%B8%D0%B9,_%D0%9A%D0%BE%D0%BD%D1%81%D1%82%D0%B0%D0%BD%D1%82%D0%B8%D0%BD_%D0%94%D0%BC%D0%B8%D1%82%D1%80%D0%B8%D0%B5%D0%B2%D0%B8%D1%87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31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17" Type="http://schemas.openxmlformats.org/officeDocument/2006/relationships/slide" Target="slide22.xml"/><Relationship Id="rId25" Type="http://schemas.openxmlformats.org/officeDocument/2006/relationships/slide" Target="slide30.xml"/><Relationship Id="rId2" Type="http://schemas.openxmlformats.org/officeDocument/2006/relationships/slide" Target="slide7.xml"/><Relationship Id="rId16" Type="http://schemas.openxmlformats.org/officeDocument/2006/relationships/slide" Target="slide21.xml"/><Relationship Id="rId20" Type="http://schemas.openxmlformats.org/officeDocument/2006/relationships/slide" Target="slide25.xml"/><Relationship Id="rId29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24" Type="http://schemas.openxmlformats.org/officeDocument/2006/relationships/slide" Target="slide29.xml"/><Relationship Id="rId5" Type="http://schemas.openxmlformats.org/officeDocument/2006/relationships/slide" Target="slide10.xml"/><Relationship Id="rId15" Type="http://schemas.openxmlformats.org/officeDocument/2006/relationships/slide" Target="slide20.xml"/><Relationship Id="rId23" Type="http://schemas.openxmlformats.org/officeDocument/2006/relationships/slide" Target="slide28.xml"/><Relationship Id="rId28" Type="http://schemas.openxmlformats.org/officeDocument/2006/relationships/slide" Target="slide33.xml"/><Relationship Id="rId10" Type="http://schemas.openxmlformats.org/officeDocument/2006/relationships/slide" Target="slide15.xml"/><Relationship Id="rId19" Type="http://schemas.openxmlformats.org/officeDocument/2006/relationships/slide" Target="slide24.xml"/><Relationship Id="rId31" Type="http://schemas.openxmlformats.org/officeDocument/2006/relationships/slide" Target="slide36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19.xml"/><Relationship Id="rId22" Type="http://schemas.openxmlformats.org/officeDocument/2006/relationships/slide" Target="slide27.xml"/><Relationship Id="rId27" Type="http://schemas.openxmlformats.org/officeDocument/2006/relationships/slide" Target="slide32.xml"/><Relationship Id="rId30" Type="http://schemas.openxmlformats.org/officeDocument/2006/relationships/slide" Target="slide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786190"/>
            <a:ext cx="4500594" cy="1643074"/>
          </a:xfrm>
        </p:spPr>
        <p:txBody>
          <a:bodyPr>
            <a:normAutofit fontScale="40000" lnSpcReduction="20000"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Литературное чтение 1 класс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Презентацию подготовила учитель начальных классов 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МБОУ </a:t>
            </a:r>
            <a:r>
              <a:rPr lang="ru-RU" sz="5400" dirty="0" err="1" smtClean="0">
                <a:solidFill>
                  <a:srgbClr val="0070C0"/>
                </a:solidFill>
              </a:rPr>
              <a:t>Стаевская</a:t>
            </a:r>
            <a:r>
              <a:rPr lang="ru-RU" sz="5400" dirty="0" smtClean="0">
                <a:solidFill>
                  <a:srgbClr val="0070C0"/>
                </a:solidFill>
              </a:rPr>
              <a:t> </a:t>
            </a:r>
            <a:r>
              <a:rPr lang="ru-RU" sz="5400" dirty="0" err="1" smtClean="0">
                <a:solidFill>
                  <a:srgbClr val="0070C0"/>
                </a:solidFill>
              </a:rPr>
              <a:t>сош</a:t>
            </a:r>
            <a:endParaRPr lang="ru-RU" sz="5400" dirty="0" smtClean="0">
              <a:solidFill>
                <a:srgbClr val="0070C0"/>
              </a:solidFill>
            </a:endParaRPr>
          </a:p>
          <a:p>
            <a:r>
              <a:rPr lang="ru-RU" sz="5400" dirty="0" smtClean="0">
                <a:solidFill>
                  <a:srgbClr val="0070C0"/>
                </a:solidFill>
              </a:rPr>
              <a:t> Ширяева Т.Б.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689" y="1357298"/>
            <a:ext cx="885831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в шутку и всерьёз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786058"/>
            <a:ext cx="56988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Урок-викторина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Зачем писатели сочиняют весёлые стихи и рассказы?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Расскажи любое произведение наизусть.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Какое произведение из раздела вы считаете самым серьёзным и почему?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Кто написал произведение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 «Ворон и сорока»?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Какое стихотворение написала не Ирина </a:t>
            </a:r>
            <a:r>
              <a:rPr lang="ru-RU" dirty="0" err="1" smtClean="0">
                <a:hlinkClick r:id="rId2" action="ppaction://hlinksldjump"/>
              </a:rPr>
              <a:t>Токмакова</a:t>
            </a:r>
            <a:r>
              <a:rPr lang="ru-RU" dirty="0" smtClean="0">
                <a:hlinkClick r:id="rId2" action="ppaction://hlinksldjump"/>
              </a:rPr>
              <a:t>?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/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«Разговор Лютика и Жучка»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«</a:t>
            </a:r>
            <a:r>
              <a:rPr lang="ru-RU" dirty="0" err="1" smtClean="0">
                <a:hlinkClick r:id="rId2" action="ppaction://hlinksldjump"/>
              </a:rPr>
              <a:t>Р-р-р-ы</a:t>
            </a:r>
            <a:r>
              <a:rPr lang="ru-RU" dirty="0" smtClean="0">
                <a:hlinkClick r:id="rId2" action="ppaction://hlinksldjump"/>
              </a:rPr>
              <a:t>»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«Мы играли в хохотушки»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Найди автора каждого произведения:</a:t>
            </a:r>
            <a:br>
              <a:rPr lang="ru-RU" dirty="0" smtClean="0">
                <a:hlinkClick r:id="rId2" action="ppaction://hlinksldjump"/>
              </a:rPr>
            </a:br>
            <a:r>
              <a:rPr lang="ru-RU" sz="4000" dirty="0" smtClean="0">
                <a:solidFill>
                  <a:srgbClr val="C00000"/>
                </a:solidFill>
                <a:hlinkClick r:id="rId2" action="ppaction://hlinksldjump"/>
              </a:rPr>
              <a:t>«Телефон» </a:t>
            </a:r>
            <a:r>
              <a:rPr lang="ru-RU" sz="4000" dirty="0" smtClean="0">
                <a:hlinkClick r:id="rId2" action="ppaction://hlinksldjump"/>
              </a:rPr>
              <a:t>-     М. </a:t>
            </a:r>
            <a:r>
              <a:rPr lang="ru-RU" sz="4000" dirty="0" err="1" smtClean="0">
                <a:hlinkClick r:id="rId2" action="ppaction://hlinksldjump"/>
              </a:rPr>
              <a:t>Пляцковский</a:t>
            </a:r>
            <a:r>
              <a:rPr lang="ru-RU" sz="4000" dirty="0" smtClean="0">
                <a:hlinkClick r:id="rId2" action="ppaction://hlinksldjump"/>
              </a:rPr>
              <a:t/>
            </a:r>
            <a:br>
              <a:rPr lang="ru-RU" sz="4000" dirty="0" smtClean="0">
                <a:hlinkClick r:id="rId2" action="ppaction://hlinksldjump"/>
              </a:rPr>
            </a:br>
            <a:r>
              <a:rPr lang="ru-RU" sz="4000" dirty="0" smtClean="0">
                <a:solidFill>
                  <a:srgbClr val="C00000"/>
                </a:solidFill>
                <a:hlinkClick r:id="rId2" action="ppaction://hlinksldjump"/>
              </a:rPr>
              <a:t>«</a:t>
            </a:r>
            <a:r>
              <a:rPr lang="ru-RU" sz="4000" dirty="0" err="1" smtClean="0">
                <a:solidFill>
                  <a:srgbClr val="C00000"/>
                </a:solidFill>
                <a:hlinkClick r:id="rId2" action="ppaction://hlinksldjump"/>
              </a:rPr>
              <a:t>Кулинаки-пулинаки</a:t>
            </a:r>
            <a:r>
              <a:rPr lang="ru-RU" sz="4000" dirty="0" smtClean="0">
                <a:solidFill>
                  <a:srgbClr val="C00000"/>
                </a:solidFill>
                <a:hlinkClick r:id="rId2" action="ppaction://hlinksldjump"/>
              </a:rPr>
              <a:t>» </a:t>
            </a:r>
            <a:r>
              <a:rPr lang="ru-RU" sz="4000" dirty="0" smtClean="0">
                <a:hlinkClick r:id="rId2" action="ppaction://hlinksldjump"/>
              </a:rPr>
              <a:t>- К. Чуковский</a:t>
            </a:r>
            <a:br>
              <a:rPr lang="ru-RU" sz="4000" dirty="0" smtClean="0">
                <a:hlinkClick r:id="rId2" action="ppaction://hlinksldjump"/>
              </a:rPr>
            </a:br>
            <a:r>
              <a:rPr lang="ru-RU" sz="4000" dirty="0" smtClean="0">
                <a:solidFill>
                  <a:srgbClr val="C00000"/>
                </a:solidFill>
                <a:hlinkClick r:id="rId2" action="ppaction://hlinksldjump"/>
              </a:rPr>
              <a:t>«Помощник» </a:t>
            </a:r>
            <a:r>
              <a:rPr lang="ru-RU" sz="4000" dirty="0" smtClean="0">
                <a:hlinkClick r:id="rId2" action="ppaction://hlinksldjump"/>
              </a:rPr>
              <a:t>-             И. Пивоварова</a:t>
            </a:r>
            <a:r>
              <a:rPr lang="ru-RU" dirty="0" smtClean="0">
                <a:hlinkClick r:id="rId2" action="ppaction://hlinksldjump"/>
              </a:rPr>
              <a:t/>
            </a:r>
            <a:br>
              <a:rPr lang="ru-RU" dirty="0" smtClean="0">
                <a:hlinkClick r:id="rId2" action="ppaction://hlinksldjump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Чьих произведений не было в разделе «И в шутку и всерьёз»?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Н. Артюхова</a:t>
            </a:r>
            <a:br>
              <a:rPr lang="ru-RU" dirty="0" smtClean="0"/>
            </a:br>
            <a:r>
              <a:rPr lang="ru-RU" dirty="0" smtClean="0"/>
              <a:t>Л. Толстой</a:t>
            </a:r>
            <a:br>
              <a:rPr lang="ru-RU" dirty="0" smtClean="0"/>
            </a:br>
            <a:r>
              <a:rPr lang="ru-RU" dirty="0" smtClean="0"/>
              <a:t>К. Ушинский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Кто написал «Телефон» , «</a:t>
            </a:r>
            <a:r>
              <a:rPr lang="ru-RU" dirty="0" err="1" smtClean="0">
                <a:hlinkClick r:id="rId2" action="ppaction://hlinksldjump"/>
              </a:rPr>
              <a:t>Федотка</a:t>
            </a:r>
            <a:r>
              <a:rPr lang="ru-RU" dirty="0" smtClean="0">
                <a:hlinkClick r:id="rId2" action="ppaction://hlinksldjump"/>
              </a:rPr>
              <a:t>»?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Какие ещё произведения этого писателя ты знаешь?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Кто твой любимый писатель и почему?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hlinkClick r:id="rId2" action="ppaction://hlinksldjump"/>
              </a:rPr>
              <a:t>Как зовут кролика в рассказе «Помощник»?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5400" dirty="0" err="1" smtClean="0"/>
              <a:t>Тру-тро-три-тры-тра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err="1" smtClean="0"/>
              <a:t>про-пру-при-пра-пры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err="1" smtClean="0"/>
              <a:t>дра-дро-дру-дры-дре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78595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Героиню какого произведения зовут Маша?  Чему она нас учит?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Как зовут ослика в рассказе «Помощник» и почему?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928826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Какой герой из раздела тебе понравился больше всего?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2928958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Расшифруй имя одного из героев раздела: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ЛОВКО - 3214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Кого  вы не встретили в стихотворении «Телефон»?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НОРОГСО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КОДИЛКРО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КИТЫШМАР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СЯЛИТА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ЧАТКИЗАЙ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714512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Как ты понимаешь слово «дюжина»?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Что обозначает слово «пуд»?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2071702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Составь слово из слогов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err="1" smtClean="0">
                <a:hlinkClick r:id="rId2" action="ppaction://hlinksldjump"/>
              </a:rPr>
              <a:t>го-ско-ка-ро-вор</a:t>
            </a:r>
            <a:r>
              <a:rPr lang="ru-RU" dirty="0" smtClean="0">
                <a:hlinkClick r:id="rId2" action="ppaction://hlinksldjump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2214578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Какая разница между «горячим приветом» и «горячим чаем»?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29289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Какое слово лишнее и почему?</a:t>
            </a:r>
            <a:br>
              <a:rPr lang="ru-RU" dirty="0" smtClean="0">
                <a:solidFill>
                  <a:srgbClr val="0000FF"/>
                </a:solidFill>
                <a:hlinkClick r:id="rId2" action="ppaction://hlinksldjump"/>
              </a:rPr>
            </a:br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Хохот, хохотала, хохотушки, захочет, </a:t>
            </a:r>
            <a:r>
              <a:rPr lang="ru-RU" dirty="0" err="1" smtClean="0">
                <a:solidFill>
                  <a:srgbClr val="0000FF"/>
                </a:solidFill>
                <a:hlinkClick r:id="rId2" action="ppaction://hlinksldjump"/>
              </a:rPr>
              <a:t>перехохочет</a:t>
            </a:r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Константин Дмитриевич Ушинский</a:t>
            </a:r>
            <a:endParaRPr lang="ru-RU" sz="5400" dirty="0"/>
          </a:p>
        </p:txBody>
      </p:sp>
      <p:pic>
        <p:nvPicPr>
          <p:cNvPr id="6" name="Содержимое 5" descr="200px-Konstantin_Dmitrievich_Ushinsk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714488"/>
            <a:ext cx="3162320" cy="453792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28575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Вставь первые буквы. Какое слово </a:t>
            </a:r>
            <a:r>
              <a:rPr lang="ru-RU" dirty="0" err="1" smtClean="0">
                <a:solidFill>
                  <a:srgbClr val="0000FF"/>
                </a:solidFill>
                <a:hlinkClick r:id="rId2" action="ppaction://hlinksldjump"/>
              </a:rPr>
              <a:t>лишнее?Почему</a:t>
            </a:r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?</a:t>
            </a:r>
            <a:br>
              <a:rPr lang="ru-RU" dirty="0" smtClean="0">
                <a:solidFill>
                  <a:srgbClr val="0000FF"/>
                </a:solidFill>
                <a:hlinkClick r:id="rId2" action="ppaction://hlinksldjump"/>
              </a:rPr>
            </a:br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-мех,  -мор, -</a:t>
            </a:r>
            <a:r>
              <a:rPr lang="ru-RU" dirty="0" err="1" smtClean="0">
                <a:solidFill>
                  <a:srgbClr val="0000FF"/>
                </a:solidFill>
                <a:hlinkClick r:id="rId2" action="ppaction://hlinksldjump"/>
              </a:rPr>
              <a:t>еселье</a:t>
            </a:r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 ,-</a:t>
            </a:r>
            <a:r>
              <a:rPr lang="ru-RU" dirty="0" err="1" smtClean="0">
                <a:solidFill>
                  <a:srgbClr val="0000FF"/>
                </a:solidFill>
                <a:hlinkClick r:id="rId2" action="ppaction://hlinksldjump"/>
              </a:rPr>
              <a:t>ружба</a:t>
            </a:r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,  </a:t>
            </a:r>
            <a:br>
              <a:rPr lang="ru-RU" dirty="0" smtClean="0">
                <a:solidFill>
                  <a:srgbClr val="0000FF"/>
                </a:solidFill>
                <a:hlinkClick r:id="rId2" action="ppaction://hlinksldjump"/>
              </a:rPr>
            </a:br>
            <a:r>
              <a:rPr lang="ru-RU" dirty="0" smtClean="0">
                <a:solidFill>
                  <a:srgbClr val="0000FF"/>
                </a:solidFill>
                <a:hlinkClick r:id="rId2" action="ppaction://hlinksldjump"/>
              </a:rPr>
              <a:t>-утки,     -</a:t>
            </a:r>
            <a:r>
              <a:rPr lang="ru-RU" dirty="0" err="1" smtClean="0">
                <a:solidFill>
                  <a:srgbClr val="0000FF"/>
                </a:solidFill>
                <a:hlinkClick r:id="rId2" action="ppaction://hlinksldjump"/>
              </a:rPr>
              <a:t>абава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3143272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К какому произведению относится пословица: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«Кто любит трудиться, тому есть чем похвалиться»?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928826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Название какого произведения является пословицей?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2928958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К какому произведению относится пословица: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«Любишь шутить над Фомой, так люби и над собой»?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Какие пословицы ты знаешь?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2786082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Смысл какого произведения отражён в пословице: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«Не спеши языком, торопись делом»?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221457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Какая пословица отражает смысл рассказа Н.Артюховой 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«Саша-дразнилка»?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42259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Поздравляем победителей!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Всем спасибо!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Молодцы!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786454"/>
            <a:ext cx="751006" cy="738277"/>
          </a:xfrm>
          <a:prstGeom prst="rect">
            <a:avLst/>
          </a:prstGeom>
          <a:noFill/>
        </p:spPr>
      </p:pic>
      <p:pic>
        <p:nvPicPr>
          <p:cNvPr id="4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857628"/>
            <a:ext cx="751006" cy="738277"/>
          </a:xfrm>
          <a:prstGeom prst="rect">
            <a:avLst/>
          </a:prstGeom>
          <a:noFill/>
        </p:spPr>
      </p:pic>
      <p:pic>
        <p:nvPicPr>
          <p:cNvPr id="5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857892"/>
            <a:ext cx="751006" cy="738277"/>
          </a:xfrm>
          <a:prstGeom prst="rect">
            <a:avLst/>
          </a:prstGeom>
          <a:noFill/>
        </p:spPr>
      </p:pic>
      <p:pic>
        <p:nvPicPr>
          <p:cNvPr id="6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14290"/>
            <a:ext cx="751006" cy="738277"/>
          </a:xfrm>
          <a:prstGeom prst="rect">
            <a:avLst/>
          </a:prstGeom>
          <a:noFill/>
        </p:spPr>
      </p:pic>
      <p:pic>
        <p:nvPicPr>
          <p:cNvPr id="7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857628"/>
            <a:ext cx="751006" cy="738277"/>
          </a:xfrm>
          <a:prstGeom prst="rect">
            <a:avLst/>
          </a:prstGeom>
          <a:noFill/>
        </p:spPr>
      </p:pic>
      <p:pic>
        <p:nvPicPr>
          <p:cNvPr id="8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4857760"/>
            <a:ext cx="751006" cy="738277"/>
          </a:xfrm>
          <a:prstGeom prst="rect">
            <a:avLst/>
          </a:prstGeom>
          <a:noFill/>
        </p:spPr>
      </p:pic>
      <p:pic>
        <p:nvPicPr>
          <p:cNvPr id="9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929198"/>
            <a:ext cx="751006" cy="738277"/>
          </a:xfrm>
          <a:prstGeom prst="rect">
            <a:avLst/>
          </a:prstGeom>
          <a:noFill/>
        </p:spPr>
      </p:pic>
      <p:pic>
        <p:nvPicPr>
          <p:cNvPr id="10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5857892"/>
            <a:ext cx="751006" cy="738277"/>
          </a:xfrm>
          <a:prstGeom prst="rect">
            <a:avLst/>
          </a:prstGeom>
          <a:noFill/>
        </p:spPr>
      </p:pic>
      <p:pic>
        <p:nvPicPr>
          <p:cNvPr id="11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42918"/>
            <a:ext cx="751006" cy="738277"/>
          </a:xfrm>
          <a:prstGeom prst="rect">
            <a:avLst/>
          </a:prstGeom>
          <a:noFill/>
        </p:spPr>
      </p:pic>
      <p:pic>
        <p:nvPicPr>
          <p:cNvPr id="12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0"/>
            <a:ext cx="751006" cy="738277"/>
          </a:xfrm>
          <a:prstGeom prst="rect">
            <a:avLst/>
          </a:prstGeom>
          <a:noFill/>
        </p:spPr>
      </p:pic>
      <p:pic>
        <p:nvPicPr>
          <p:cNvPr id="13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751006" cy="738277"/>
          </a:xfrm>
          <a:prstGeom prst="rect">
            <a:avLst/>
          </a:prstGeom>
          <a:noFill/>
        </p:spPr>
      </p:pic>
      <p:pic>
        <p:nvPicPr>
          <p:cNvPr id="14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2714620"/>
            <a:ext cx="751006" cy="738277"/>
          </a:xfrm>
          <a:prstGeom prst="rect">
            <a:avLst/>
          </a:prstGeom>
          <a:noFill/>
        </p:spPr>
      </p:pic>
      <p:pic>
        <p:nvPicPr>
          <p:cNvPr id="15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751006" cy="738277"/>
          </a:xfrm>
          <a:prstGeom prst="rect">
            <a:avLst/>
          </a:prstGeom>
          <a:noFill/>
        </p:spPr>
      </p:pic>
      <p:pic>
        <p:nvPicPr>
          <p:cNvPr id="16" name="Picture 2" descr="C:\Documents and Settings\1\Мои документы\анимации\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751006" cy="738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http://ru.wikipedia.org/wiki/%D0%A3%D1%88%D0%B8%D0%BD%D1%81%D0%BA%D0%B8%D0%B9,_%D0%9A%D0%BE%D0%BD%D1%81%D1%82%D0%B0%D0%BD%D1%82%D0%B8%D0%BD_%D0%94%D0%BC%D0%B8%D1%82%D1%80%D0%B8%D0%B5%D0%B2%D0%B8%D1%87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66"/>
            <a:ext cx="5429288" cy="61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5357850" cy="619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500042"/>
          <a:ext cx="7715303" cy="50720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3074"/>
                <a:gridCol w="857256"/>
                <a:gridCol w="1071570"/>
                <a:gridCol w="1000132"/>
                <a:gridCol w="1071570"/>
                <a:gridCol w="1071570"/>
                <a:gridCol w="1000131"/>
              </a:tblGrid>
              <a:tr h="931594">
                <a:tc gridSpan="7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Количество</a:t>
                      </a:r>
                      <a:r>
                        <a:rPr lang="ru-RU" sz="4000" baseline="0" dirty="0" smtClean="0"/>
                        <a:t> </a:t>
                      </a:r>
                      <a:r>
                        <a:rPr lang="ru-RU" sz="4000" dirty="0" smtClean="0"/>
                        <a:t>баллов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  <a:tr h="828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Произведения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" action="ppaction://hlinksldjump" tooltip="какое стих явл скор"/>
                        </a:rPr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3" action="ppaction://hlinksldjump"/>
                        </a:rPr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4" action="ppaction://hlinksldjump"/>
                        </a:rPr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5" action="ppaction://hlinksldjump"/>
                        </a:rPr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6" action="ppaction://hlinksldjump"/>
                        </a:rPr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7" action="ppaction://hlinksldjump"/>
                        </a:rPr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828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8" action="ppaction://hlinksldjump"/>
                        </a:rPr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9" action="ppaction://hlinksldjump"/>
                        </a:rPr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0" action="ppaction://hlinksldjump"/>
                        </a:rPr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1" action="ppaction://hlinksldjump"/>
                        </a:rPr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2" action="ppaction://hlinksldjump"/>
                        </a:rPr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3" action="ppaction://hlinksldjump"/>
                        </a:rPr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828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Герои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4" action="ppaction://hlinksldjump"/>
                        </a:rPr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5" action="ppaction://hlinksldjump"/>
                        </a:rPr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6" action="ppaction://hlinksldjump"/>
                        </a:rPr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7" action="ppaction://hlinksldjump"/>
                        </a:rPr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8" action="ppaction://hlinksldjump"/>
                        </a:rPr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19" action="ppaction://hlinksldjump"/>
                        </a:rPr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828101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0" action="ppaction://hlinksldjump"/>
                        </a:rPr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1" action="ppaction://hlinksldjump"/>
                        </a:rPr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2" action="ppaction://hlinksldjump"/>
                        </a:rPr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3" action="ppaction://hlinksldjump"/>
                        </a:rPr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4" action="ppaction://hlinksldjump"/>
                        </a:rPr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5" action="ppaction://hlinksldjump"/>
                        </a:rPr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828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Пословицы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6" action="ppaction://hlinksldjump"/>
                        </a:rPr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7" action="ppaction://hlinksldjump"/>
                        </a:rPr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8" action="ppaction://hlinksldjump"/>
                        </a:rPr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29" action="ppaction://hlinksldjump"/>
                        </a:rPr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30" action="ppaction://hlinksldjump"/>
                        </a:rPr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hlinkClick r:id="rId31" action="ppaction://hlinksldjump"/>
                        </a:rPr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Какое стихотворение в разделе является ещё и скороговоркой?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Какая главная мысль в рассказе «Помощник»?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Чему учит нас рассказ Саша-дразнилка?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301</Words>
  <Application>Microsoft Office PowerPoint</Application>
  <PresentationFormat>Экран (4:3)</PresentationFormat>
  <Paragraphs>78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Тру-тро-три-тры-тра про-пру-при-пра-пры дра-дро-дру-дры-дре </vt:lpstr>
      <vt:lpstr>Константин Дмитриевич Ушинский</vt:lpstr>
      <vt:lpstr>Слайд 4</vt:lpstr>
      <vt:lpstr>Слайд 5</vt:lpstr>
      <vt:lpstr>Слайд 6</vt:lpstr>
      <vt:lpstr>Какое стихотворение в разделе является ещё и скороговоркой?</vt:lpstr>
      <vt:lpstr>Какая главная мысль в рассказе «Помощник»?</vt:lpstr>
      <vt:lpstr>Чему учит нас рассказ Саша-дразнилка?</vt:lpstr>
      <vt:lpstr>Зачем писатели сочиняют весёлые стихи и рассказы?</vt:lpstr>
      <vt:lpstr>Расскажи любое произведение наизусть.</vt:lpstr>
      <vt:lpstr>Какое произведение из раздела вы считаете самым серьёзным и почему?</vt:lpstr>
      <vt:lpstr>Кто написал произведение  «Ворон и сорока»?</vt:lpstr>
      <vt:lpstr>Какое стихотворение написала не Ирина Токмакова?  «Разговор Лютика и Жучка» «Р-р-р-ы» «Мы играли в хохотушки» </vt:lpstr>
      <vt:lpstr>Найди автора каждого произведения: «Телефон» -     М. Пляцковский «Кулинаки-пулинаки» - К. Чуковский «Помощник» -             И. Пивоварова </vt:lpstr>
      <vt:lpstr>Чьих произведений не было в разделе «И в шутку и всерьёз»? Н. Артюхова Л. Толстой К. Ушинский</vt:lpstr>
      <vt:lpstr>Кто написал «Телефон» , «Федотка»? Какие ещё произведения этого писателя ты знаешь? </vt:lpstr>
      <vt:lpstr>Кто твой любимый писатель и почему?</vt:lpstr>
      <vt:lpstr>Как зовут кролика в рассказе «Помощник»?</vt:lpstr>
      <vt:lpstr>Героиню какого произведения зовут Маша?  Чему она нас учит?</vt:lpstr>
      <vt:lpstr>Как зовут ослика в рассказе «Помощник» и почему?</vt:lpstr>
      <vt:lpstr>Какой герой из раздела тебе понравился больше всего?</vt:lpstr>
      <vt:lpstr>Расшифруй имя одного из героев раздела: ЛОВКО - 3214 </vt:lpstr>
      <vt:lpstr>Кого  вы не встретили в стихотворении «Телефон»? НОРОГСО КОДИЛКРО КИТЫШМАР СЯЛИТА ЧАТКИЗАЙ</vt:lpstr>
      <vt:lpstr>Как ты понимаешь слово «дюжина»?</vt:lpstr>
      <vt:lpstr>Что обозначает слово «пуд»?</vt:lpstr>
      <vt:lpstr>Составь слово из слогов го-ско-ка-ро-вор.</vt:lpstr>
      <vt:lpstr>Какая разница между «горячим приветом» и «горячим чаем»?</vt:lpstr>
      <vt:lpstr>Какое слово лишнее и почему? Хохот, хохотала, хохотушки, захочет, перехохочет. </vt:lpstr>
      <vt:lpstr>Вставь первые буквы. Какое слово лишнее?Почему? -мех,  -мор, -еселье ,-ружба,   -утки,     -абава </vt:lpstr>
      <vt:lpstr>К какому произведению относится пословица: «Кто любит трудиться, тому есть чем похвалиться»?</vt:lpstr>
      <vt:lpstr>Название какого произведения является пословицей?</vt:lpstr>
      <vt:lpstr>К какому произведению относится пословица: «Любишь шутить над Фомой, так люби и над собой»?</vt:lpstr>
      <vt:lpstr>Какие пословицы ты знаешь?</vt:lpstr>
      <vt:lpstr>Смысл какого произведения отражён в пословице: «Не спеши языком, торопись делом»?</vt:lpstr>
      <vt:lpstr>Какая пословица отражает смысл рассказа Н.Артюховой  «Саша-дразнилка»?</vt:lpstr>
      <vt:lpstr>Поздравляем победителей! Всем спасибо! Молодцы!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в шутку и всерьёз.</dc:title>
  <dc:creator>1</dc:creator>
  <cp:lastModifiedBy>1</cp:lastModifiedBy>
  <cp:revision>41</cp:revision>
  <dcterms:created xsi:type="dcterms:W3CDTF">2010-05-02T13:25:26Z</dcterms:created>
  <dcterms:modified xsi:type="dcterms:W3CDTF">2013-11-04T11:33:35Z</dcterms:modified>
</cp:coreProperties>
</file>