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4" r:id="rId2"/>
    <p:sldId id="256" r:id="rId3"/>
    <p:sldId id="265" r:id="rId4"/>
    <p:sldId id="266" r:id="rId5"/>
    <p:sldId id="268" r:id="rId6"/>
    <p:sldId id="269" r:id="rId7"/>
    <p:sldId id="257" r:id="rId8"/>
    <p:sldId id="270" r:id="rId9"/>
    <p:sldId id="271" r:id="rId10"/>
    <p:sldId id="259" r:id="rId11"/>
    <p:sldId id="258" r:id="rId12"/>
    <p:sldId id="272" r:id="rId13"/>
    <p:sldId id="273" r:id="rId14"/>
    <p:sldId id="274" r:id="rId15"/>
    <p:sldId id="260" r:id="rId16"/>
    <p:sldId id="26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CC00"/>
    <a:srgbClr val="00FFFF"/>
    <a:srgbClr val="00CC00"/>
    <a:srgbClr val="D60093"/>
    <a:srgbClr val="FF0000"/>
    <a:srgbClr val="FF00FF"/>
    <a:srgbClr val="81E5A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29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7EB31F-3F33-44D3-8B79-6BFE56A33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06688-BC27-4622-9F0E-58C773054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5E55D-E7A6-4320-B024-4050200B1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6DBA700C-D371-4000-B47A-4FA8CCA393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C9DDE565-5191-46DF-AD85-C8D9E6451E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CF7B0-D755-4E01-B281-99A82F9C8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CAABF-CC8C-46F8-A3B4-C133F712E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70EB4-0E23-4BA2-80BC-CB3F8CDA1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242B9-BD8A-4C73-B464-FFBF48BE7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61F5D-D6E5-4FF2-93B5-A02CE938E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27371-D282-4F5C-94FC-01B69D9DD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1456F-2A28-4D94-93A9-86BEB4DA8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4B769-022D-4B11-A956-1EB7C8203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EB362A9-DDCD-4781-8B42-5BEE9DCAE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27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7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7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7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7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27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27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1042988" y="692150"/>
            <a:ext cx="561657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Н. И. Сладков.</a:t>
            </a:r>
          </a:p>
        </p:txBody>
      </p:sp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-612775" y="2060575"/>
            <a:ext cx="9361488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" П е с е н к и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                        п о д о     л ь д о м ".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4" grpId="1" animBg="1"/>
      <p:bldP spid="13315" grpId="0" animBg="1"/>
      <p:bldP spid="13315" grpId="1" animBg="1"/>
      <p:bldP spid="13315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1258888" y="620713"/>
            <a:ext cx="6553200" cy="931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чудо - птица</a:t>
            </a:r>
          </a:p>
        </p:txBody>
      </p:sp>
      <p:sp>
        <p:nvSpPr>
          <p:cNvPr id="5125" name="WordArt 5" descr="Орех"/>
          <p:cNvSpPr>
            <a:spLocks noChangeArrowheads="1" noChangeShapeType="1" noTextEdit="1"/>
          </p:cNvSpPr>
          <p:nvPr/>
        </p:nvSpPr>
        <p:spPr bwMode="auto">
          <a:xfrm>
            <a:off x="1258888" y="620713"/>
            <a:ext cx="6553200" cy="931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чудо - птица</a:t>
            </a:r>
          </a:p>
        </p:txBody>
      </p:sp>
      <p:sp>
        <p:nvSpPr>
          <p:cNvPr id="5128" name="WordArt 8" descr="Водяные капли"/>
          <p:cNvSpPr>
            <a:spLocks noChangeArrowheads="1" noChangeShapeType="1" noTextEdit="1"/>
          </p:cNvSpPr>
          <p:nvPr/>
        </p:nvSpPr>
        <p:spPr bwMode="auto">
          <a:xfrm>
            <a:off x="611188" y="2349500"/>
            <a:ext cx="8208962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подводная  певунья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250825" y="3933825"/>
            <a:ext cx="8713788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0093"/>
                    </a:gs>
                    <a:gs pos="100000">
                      <a:srgbClr val="630044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оляпка-водяной воробей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8" grpId="0" animBg="1"/>
      <p:bldP spid="51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0" y="908050"/>
            <a:ext cx="391001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Оляпка</a:t>
            </a:r>
          </a:p>
          <a:p>
            <a:r>
              <a:rPr lang="ru-RU" sz="3600">
                <a:solidFill>
                  <a:srgbClr val="00CC00"/>
                </a:solidFill>
              </a:rPr>
              <a:t>Водяной воробей</a:t>
            </a:r>
          </a:p>
          <a:p>
            <a:r>
              <a:rPr lang="ru-RU" sz="3600">
                <a:solidFill>
                  <a:srgbClr val="FFCC00"/>
                </a:solidFill>
              </a:rPr>
              <a:t>Водяной дрозд</a:t>
            </a:r>
          </a:p>
          <a:p>
            <a:r>
              <a:rPr lang="ru-RU" sz="3600">
                <a:solidFill>
                  <a:srgbClr val="D60093"/>
                </a:solidFill>
              </a:rPr>
              <a:t>Водяной скворец</a:t>
            </a:r>
          </a:p>
          <a:p>
            <a:r>
              <a:rPr lang="ru-RU" sz="3600">
                <a:solidFill>
                  <a:srgbClr val="00FFFF"/>
                </a:solidFill>
              </a:rPr>
              <a:t>Ручейка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79388" y="5013325"/>
            <a:ext cx="8964612" cy="149542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3300"/>
                </a:solidFill>
              </a:rPr>
              <a:t>Обитает на Кавказе, на Урале, в южной Сибири. Строит гнезда по берегам  чистых рек и ручьев</a:t>
            </a:r>
            <a:r>
              <a:rPr lang="ru-RU" sz="3600" i="1">
                <a:solidFill>
                  <a:srgbClr val="003300"/>
                </a:solidFill>
              </a:rPr>
              <a:t>.     </a:t>
            </a:r>
            <a:r>
              <a:rPr lang="ru-RU" b="1" i="1">
                <a:solidFill>
                  <a:srgbClr val="003300"/>
                </a:solidFill>
              </a:rPr>
              <a:t>В поисках пищи ныряет под воду.</a:t>
            </a:r>
          </a:p>
        </p:txBody>
      </p:sp>
      <p:pic>
        <p:nvPicPr>
          <p:cNvPr id="6148" name="Picture 9" descr="Файл:Cinclus cinclus R(ThKraft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549275"/>
            <a:ext cx="49688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Оляпка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268413"/>
            <a:ext cx="424973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323850" y="4149725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971550" y="4724400"/>
            <a:ext cx="720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971550" y="4652963"/>
            <a:ext cx="7200900" cy="18716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/>
              <a:t>Певчая птичка размером со скворца </a:t>
            </a:r>
          </a:p>
          <a:p>
            <a:pPr algn="ctr"/>
            <a:r>
              <a:rPr lang="ru-RU" sz="2800"/>
              <a:t>бурого цвета с белой грудкой.</a:t>
            </a:r>
          </a:p>
          <a:p>
            <a:pPr algn="ctr"/>
            <a:r>
              <a:rPr lang="ru-RU" sz="2800"/>
              <a:t>Перья у оляпки не намокают, </a:t>
            </a:r>
          </a:p>
          <a:p>
            <a:pPr algn="ctr"/>
            <a:r>
              <a:rPr lang="ru-RU" sz="2800"/>
              <a:t>так как обильно смазаны жиром</a:t>
            </a:r>
            <a:r>
              <a:rPr lang="ru-RU" sz="24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60350"/>
            <a:ext cx="8540750" cy="1143000"/>
          </a:xfrm>
        </p:spPr>
        <p:txBody>
          <a:bodyPr/>
          <a:lstStyle/>
          <a:p>
            <a:r>
              <a:rPr lang="ru-RU" dirty="0" smtClean="0"/>
              <a:t>Подчеркните в тексте ответы на вопросы:</a:t>
            </a:r>
            <a:endParaRPr lang="ru-RU" dirty="0"/>
          </a:p>
        </p:txBody>
      </p:sp>
      <p:sp>
        <p:nvSpPr>
          <p:cNvPr id="788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55650" y="1268413"/>
            <a:ext cx="8064500" cy="4498975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1 ряд: </a:t>
            </a:r>
            <a:r>
              <a:rPr lang="ru-RU" dirty="0" smtClean="0"/>
              <a:t>Как </a:t>
            </a:r>
            <a:r>
              <a:rPr lang="ru-RU" dirty="0"/>
              <a:t>описал песенку оляпки Н.Сладков.</a:t>
            </a:r>
          </a:p>
          <a:p>
            <a:pPr>
              <a:buFont typeface="Arial" charset="0"/>
              <a:buNone/>
            </a:pPr>
            <a:r>
              <a:rPr lang="ru-RU" sz="2800" dirty="0"/>
              <a:t>   </a:t>
            </a:r>
          </a:p>
          <a:p>
            <a:pPr>
              <a:buFont typeface="Arial" charset="0"/>
              <a:buNone/>
            </a:pPr>
            <a:endParaRPr lang="ru-RU" sz="2800" dirty="0"/>
          </a:p>
          <a:p>
            <a:pPr>
              <a:buFont typeface="Arial" charset="0"/>
              <a:buNone/>
            </a:pPr>
            <a:r>
              <a:rPr lang="ru-RU" sz="2800" dirty="0"/>
              <a:t> </a:t>
            </a:r>
            <a:r>
              <a:rPr lang="ru-RU" sz="2800" b="1" u="sng" dirty="0" smtClean="0">
                <a:solidFill>
                  <a:srgbClr val="FF0000"/>
                </a:solidFill>
              </a:rPr>
              <a:t>2 ряд: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Что </a:t>
            </a:r>
            <a:r>
              <a:rPr lang="ru-RU" sz="2800" dirty="0"/>
              <a:t>ты узнал о жизни оляпки от Н.Сладкова? </a:t>
            </a:r>
          </a:p>
          <a:p>
            <a:pPr>
              <a:buFont typeface="Arial" charset="0"/>
              <a:buNone/>
            </a:pPr>
            <a:endParaRPr lang="ru-RU" sz="2800" dirty="0"/>
          </a:p>
          <a:p>
            <a:r>
              <a:rPr lang="ru-RU" sz="2800" b="1" u="sng" dirty="0" smtClean="0">
                <a:solidFill>
                  <a:srgbClr val="FF0000"/>
                </a:solidFill>
              </a:rPr>
              <a:t>3 ряд: </a:t>
            </a:r>
            <a:r>
              <a:rPr lang="ru-RU" sz="2800" dirty="0" smtClean="0"/>
              <a:t>Как </a:t>
            </a:r>
            <a:r>
              <a:rPr lang="ru-RU" sz="2800" dirty="0"/>
              <a:t>по- другому назвал птицу Н.Сладков?</a:t>
            </a:r>
          </a:p>
          <a:p>
            <a:pPr>
              <a:buFont typeface="Arial" charset="0"/>
              <a:buNone/>
            </a:pPr>
            <a:r>
              <a:rPr lang="ru-RU" sz="2800" dirty="0"/>
              <a:t> 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323850" y="3068638"/>
            <a:ext cx="287338" cy="360362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323850" y="1484313"/>
            <a:ext cx="288925" cy="3603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79388" y="549275"/>
            <a:ext cx="4105275" cy="56880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0825" y="476250"/>
            <a:ext cx="4267200" cy="56229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u="sng"/>
              <a:t>      Н Сладков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u="sng"/>
              <a:t>  - Ты оляпка- водяной воробей!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/>
              <a:t>И песенка- как ручеёк, так и льётся, так и звенит. А песня звенит. Живая она и чистая….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/>
              <a:t>…из тёмного провала выпорхнула чудо-птица. Села на край полыньи..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/>
              <a:t>Оляпка умел только кланяться и кивать. Снова юркнул он под лёд, и оттуда загремела его песня. 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ru-RU" sz="2400"/>
          </a:p>
        </p:txBody>
      </p:sp>
      <p:sp>
        <p:nvSpPr>
          <p:cNvPr id="7987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3438" y="476250"/>
            <a:ext cx="4194175" cy="604837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u="sng" dirty="0"/>
              <a:t>       Энциклопедия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4643438" y="1052513"/>
            <a:ext cx="388778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Её также называют </a:t>
            </a: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водяной дрозд, или водяной воробей. Занесена в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Красную книгу.</a:t>
            </a:r>
          </a:p>
          <a:p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2400" dirty="0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4572000" y="2000240"/>
            <a:ext cx="40322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Обитает по берегам чистых ручьев и рек. Её не пугают морозы, главное, чтобы вода не покрывалась льдом.</a:t>
            </a:r>
          </a:p>
          <a:p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4572000" y="3429000"/>
            <a:ext cx="43211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Питается водными насекомыми и рачками, которых оляпка собирает на мелководье, между камней, под водой.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4572000" y="4724400"/>
            <a:ext cx="40433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/>
              <a:t>Оляпка может нырять и бегать по дну водоёма, цепляясь за камушки крепкими коготками. </a:t>
            </a: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4500563" y="5734050"/>
            <a:ext cx="44275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Пение оляпки сравнивают с журчанием ручейка, текущего по каменистому дну.  </a:t>
            </a:r>
            <a:r>
              <a:rPr lang="ru-RU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0825" y="217488"/>
            <a:ext cx="8631238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FF"/>
                </a:solidFill>
              </a:rPr>
              <a:t>Олицетворение</a:t>
            </a:r>
            <a:r>
              <a:rPr lang="ru-RU" sz="3600"/>
              <a:t> </a:t>
            </a:r>
            <a:r>
              <a:rPr lang="ru-RU" sz="3600">
                <a:solidFill>
                  <a:srgbClr val="D60093"/>
                </a:solidFill>
              </a:rPr>
              <a:t>–</a:t>
            </a:r>
            <a:r>
              <a:rPr lang="ru-RU" sz="3600"/>
              <a:t> </a:t>
            </a:r>
            <a:r>
              <a:rPr lang="ru-RU" sz="3600">
                <a:solidFill>
                  <a:srgbClr val="D60093"/>
                </a:solidFill>
              </a:rPr>
              <a:t>перенесение </a:t>
            </a:r>
          </a:p>
          <a:p>
            <a:r>
              <a:rPr lang="ru-RU" sz="3600">
                <a:solidFill>
                  <a:srgbClr val="D60093"/>
                </a:solidFill>
              </a:rPr>
              <a:t>человеческих черт на неодушевлённые</a:t>
            </a:r>
          </a:p>
          <a:p>
            <a:r>
              <a:rPr lang="ru-RU" sz="3600">
                <a:solidFill>
                  <a:srgbClr val="D60093"/>
                </a:solidFill>
              </a:rPr>
              <a:t>предметы и явления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547813" y="3357563"/>
            <a:ext cx="58324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Лыжи пели.</a:t>
            </a:r>
          </a:p>
          <a:p>
            <a:r>
              <a:rPr lang="ru-RU" sz="4400"/>
              <a:t>       Ручей  бежит. </a:t>
            </a:r>
          </a:p>
          <a:p>
            <a:r>
              <a:rPr lang="ru-RU" sz="4400"/>
              <a:t>             Ветер  воет</a:t>
            </a:r>
            <a:r>
              <a:rPr lang="ru-RU" sz="40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6149" grpId="1"/>
      <p:bldP spid="6149" grpId="2"/>
      <p:bldP spid="6149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Картинка 5 из 46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77788"/>
            <a:ext cx="27368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611188" y="1989138"/>
            <a:ext cx="1549400" cy="5191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CC00"/>
                </a:solidFill>
              </a:rPr>
              <a:t>Снегирь</a:t>
            </a:r>
          </a:p>
        </p:txBody>
      </p:sp>
      <p:pic>
        <p:nvPicPr>
          <p:cNvPr id="9220" name="Picture 12" descr="Картинка 26 из 47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24680">
            <a:off x="2916238" y="908050"/>
            <a:ext cx="302418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13"/>
          <p:cNvSpPr txBox="1">
            <a:spLocks noChangeArrowheads="1"/>
          </p:cNvSpPr>
          <p:nvPr/>
        </p:nvSpPr>
        <p:spPr bwMode="auto">
          <a:xfrm rot="-741809">
            <a:off x="3419475" y="404813"/>
            <a:ext cx="1493838" cy="5191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CC00"/>
                </a:solidFill>
              </a:rPr>
              <a:t>Синицы</a:t>
            </a:r>
          </a:p>
        </p:txBody>
      </p:sp>
      <p:pic>
        <p:nvPicPr>
          <p:cNvPr id="9222" name="Picture 15" descr="Картинка 4 из 327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40998">
            <a:off x="6223000" y="450850"/>
            <a:ext cx="2665413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17"/>
          <p:cNvSpPr txBox="1">
            <a:spLocks noChangeArrowheads="1"/>
          </p:cNvSpPr>
          <p:nvPr/>
        </p:nvSpPr>
        <p:spPr bwMode="auto">
          <a:xfrm>
            <a:off x="6156325" y="220503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224" name="Text Box 18"/>
          <p:cNvSpPr txBox="1">
            <a:spLocks noChangeArrowheads="1"/>
          </p:cNvSpPr>
          <p:nvPr/>
        </p:nvSpPr>
        <p:spPr bwMode="auto">
          <a:xfrm rot="928947">
            <a:off x="6516688" y="2276475"/>
            <a:ext cx="1252537" cy="5191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CC00"/>
                </a:solidFill>
              </a:rPr>
              <a:t>Щегол</a:t>
            </a:r>
          </a:p>
        </p:txBody>
      </p:sp>
      <p:pic>
        <p:nvPicPr>
          <p:cNvPr id="9225" name="Picture 20" descr="Картинка 7 из 220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3141663"/>
            <a:ext cx="26114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2" descr="Картинка 15 из 116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785513">
            <a:off x="179388" y="3068638"/>
            <a:ext cx="244792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Text Box 23"/>
          <p:cNvSpPr txBox="1">
            <a:spLocks noChangeArrowheads="1"/>
          </p:cNvSpPr>
          <p:nvPr/>
        </p:nvSpPr>
        <p:spPr bwMode="auto">
          <a:xfrm>
            <a:off x="7235825" y="5445125"/>
            <a:ext cx="1192213" cy="5191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Сойка</a:t>
            </a:r>
          </a:p>
        </p:txBody>
      </p:sp>
      <p:sp>
        <p:nvSpPr>
          <p:cNvPr id="9228" name="Text Box 24"/>
          <p:cNvSpPr txBox="1">
            <a:spLocks noChangeArrowheads="1"/>
          </p:cNvSpPr>
          <p:nvPr/>
        </p:nvSpPr>
        <p:spPr bwMode="auto">
          <a:xfrm rot="-862366">
            <a:off x="395288" y="5157788"/>
            <a:ext cx="2159000" cy="5191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Свиристель</a:t>
            </a:r>
          </a:p>
        </p:txBody>
      </p:sp>
      <p:pic>
        <p:nvPicPr>
          <p:cNvPr id="9229" name="Picture 26" descr="Картинка 7 из 645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35902">
            <a:off x="3059113" y="4292600"/>
            <a:ext cx="3095625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Text Box 27"/>
          <p:cNvSpPr txBox="1">
            <a:spLocks noChangeArrowheads="1"/>
          </p:cNvSpPr>
          <p:nvPr/>
        </p:nvSpPr>
        <p:spPr bwMode="auto">
          <a:xfrm rot="1556537">
            <a:off x="4427538" y="3716338"/>
            <a:ext cx="1187450" cy="5191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D60093"/>
                </a:solidFill>
              </a:rPr>
              <a:t>Дятел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1" grpId="0" animBg="1"/>
      <p:bldP spid="9224" grpId="0" animBg="1"/>
      <p:bldP spid="9227" grpId="0" animBg="1"/>
      <p:bldP spid="9228" grpId="0" animBg="1"/>
      <p:bldP spid="92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Файл:Slad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8913"/>
            <a:ext cx="4681537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5148263" y="2924175"/>
            <a:ext cx="34766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chemeClr val="hlink"/>
                </a:solidFill>
              </a:rPr>
              <a:t>1920  г.    -</a:t>
            </a:r>
          </a:p>
          <a:p>
            <a:r>
              <a:rPr lang="ru-RU" sz="5400" b="1">
                <a:solidFill>
                  <a:schemeClr val="hlink"/>
                </a:solidFill>
              </a:rPr>
              <a:t>       1996  г</a:t>
            </a:r>
            <a:r>
              <a:rPr lang="ru-RU" sz="5400"/>
              <a:t>.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5292725" y="333375"/>
            <a:ext cx="318135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chemeClr val="hlink"/>
                </a:solidFill>
              </a:rPr>
              <a:t>Николай </a:t>
            </a:r>
          </a:p>
          <a:p>
            <a:r>
              <a:rPr lang="ru-RU" sz="4800" b="1">
                <a:solidFill>
                  <a:schemeClr val="hlink"/>
                </a:solidFill>
              </a:rPr>
              <a:t>Иванович</a:t>
            </a:r>
          </a:p>
          <a:p>
            <a:r>
              <a:rPr lang="ru-RU" sz="4800">
                <a:solidFill>
                  <a:schemeClr val="hlink"/>
                </a:solidFill>
              </a:rPr>
              <a:t>Сладков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Сладков Николай Иванович </a:t>
            </a:r>
          </a:p>
        </p:txBody>
      </p:sp>
      <p:sp>
        <p:nvSpPr>
          <p:cNvPr id="16389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/>
              <a:t>         Родился 5 января 1920года в Москве, но всю свою жизнь прожил в Ленинграде, в Царском Селе. Здесь, неподалеку от его дома, было много старых лесопарков, где будущий писатель открыл для себя целый мир, необычайно богатый тайнами природы.</a:t>
            </a:r>
            <a:endParaRPr lang="ru-RU" sz="240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14488"/>
            <a:ext cx="351101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 Какая тема объединяет книги Н.Сладкова?</a:t>
            </a:r>
            <a:endParaRPr lang="ru-RU" sz="2400"/>
          </a:p>
        </p:txBody>
      </p:sp>
      <p:pic>
        <p:nvPicPr>
          <p:cNvPr id="77827" name="Picture 3" descr="2e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4508500"/>
            <a:ext cx="1436687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8" name="Picture 4" descr="thumb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92500" y="3789363"/>
            <a:ext cx="2119313" cy="2908300"/>
          </a:xfrm>
          <a:noFill/>
          <a:ln/>
        </p:spPr>
      </p:pic>
      <p:pic>
        <p:nvPicPr>
          <p:cNvPr id="77829" name="Picture 5" descr="508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628775"/>
            <a:ext cx="14112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30" name="Picture 6" descr="p140745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116013" y="4508500"/>
            <a:ext cx="1685925" cy="2189163"/>
          </a:xfrm>
          <a:noFill/>
          <a:ln/>
        </p:spPr>
      </p:pic>
      <p:pic>
        <p:nvPicPr>
          <p:cNvPr id="77831" name="Picture 7" descr="img533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1557338"/>
            <a:ext cx="21732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32" name="Picture 8" descr="p1424995"/>
          <p:cNvPicPr>
            <a:picLocks noGrp="1" noChangeAspect="1" noChangeArrowheads="1"/>
          </p:cNvPicPr>
          <p:nvPr>
            <p:ph sz="half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804025" y="1557338"/>
            <a:ext cx="1954213" cy="2932112"/>
          </a:xfrm>
          <a:noFill/>
          <a:ln/>
        </p:spPr>
      </p:pic>
      <p:pic>
        <p:nvPicPr>
          <p:cNvPr id="77833" name="Picture 9" descr="img533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1557338"/>
            <a:ext cx="21732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 </a:t>
            </a:r>
            <a:r>
              <a:rPr lang="ru-RU" sz="2400"/>
              <a:t>« Я пишу о природе, потому что я её очень люблю: за красоту, за загадки, за мудрость её и разнообразие».</a:t>
            </a:r>
            <a:br>
              <a:rPr lang="ru-RU" sz="2400"/>
            </a:br>
            <a:r>
              <a:rPr lang="ru-RU" sz="2400"/>
              <a:t>                                                          Н. Сладков</a:t>
            </a:r>
          </a:p>
        </p:txBody>
      </p:sp>
      <p:pic>
        <p:nvPicPr>
          <p:cNvPr id="68611" name="Picture 3" descr="2e6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4508500"/>
            <a:ext cx="1436687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2" name="Picture 4" descr="thumb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92500" y="3789363"/>
            <a:ext cx="2119313" cy="2908300"/>
          </a:xfrm>
          <a:noFill/>
          <a:ln/>
        </p:spPr>
      </p:pic>
      <p:pic>
        <p:nvPicPr>
          <p:cNvPr id="68613" name="Picture 5" descr="508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628775"/>
            <a:ext cx="14112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4" name="Picture 6" descr="p140745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116013" y="4508500"/>
            <a:ext cx="1685925" cy="2189163"/>
          </a:xfrm>
          <a:noFill/>
          <a:ln/>
        </p:spPr>
      </p:pic>
      <p:pic>
        <p:nvPicPr>
          <p:cNvPr id="68615" name="Picture 7" descr="img533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1557338"/>
            <a:ext cx="21732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6" name="Picture 8" descr="p1424995"/>
          <p:cNvPicPr>
            <a:picLocks noGrp="1" noChangeAspect="1" noChangeArrowheads="1"/>
          </p:cNvPicPr>
          <p:nvPr>
            <p:ph sz="half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804025" y="1557338"/>
            <a:ext cx="1954213" cy="2932112"/>
          </a:xfrm>
          <a:noFill/>
          <a:ln/>
        </p:spPr>
      </p:pic>
      <p:pic>
        <p:nvPicPr>
          <p:cNvPr id="68617" name="Picture 9" descr="img533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1557338"/>
            <a:ext cx="21732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Н.Сладков</a:t>
            </a:r>
            <a:br>
              <a:rPr lang="ru-RU"/>
            </a:br>
            <a:r>
              <a:rPr lang="ru-RU"/>
              <a:t>«Песенки подо льдом»</a:t>
            </a:r>
          </a:p>
        </p:txBody>
      </p:sp>
      <p:sp>
        <p:nvSpPr>
          <p:cNvPr id="45064" name="Rectangle 8"/>
          <p:cNvSpPr>
            <a:spLocks noGrp="1" noRot="1" noChangeArrowheads="1"/>
          </p:cNvSpPr>
          <p:nvPr>
            <p:ph sz="half" idx="1"/>
          </p:nvPr>
        </p:nvSpPr>
        <p:spPr>
          <a:xfrm>
            <a:off x="4284663" y="1773238"/>
            <a:ext cx="4194175" cy="4498975"/>
          </a:xfrm>
        </p:spPr>
        <p:txBody>
          <a:bodyPr/>
          <a:lstStyle/>
          <a:p>
            <a:r>
              <a:rPr lang="ru-RU"/>
              <a:t>Вот уж загадка природы?!</a:t>
            </a:r>
          </a:p>
          <a:p>
            <a:r>
              <a:rPr lang="ru-RU"/>
              <a:t>«Может поёт ручеёк?</a:t>
            </a:r>
          </a:p>
          <a:p>
            <a:pPr>
              <a:buFont typeface="Arial" charset="0"/>
              <a:buNone/>
            </a:pPr>
            <a:r>
              <a:rPr lang="ru-RU"/>
              <a:t>   Или, может, звенят рождённые из пара сосульки?» </a:t>
            </a:r>
          </a:p>
          <a:p>
            <a:pPr>
              <a:buFont typeface="Arial" charset="0"/>
              <a:buNone/>
            </a:pPr>
            <a:r>
              <a:rPr lang="ru-RU"/>
              <a:t>     А вы как  думаете, о каких песенках пойдёт рассказ? </a:t>
            </a:r>
          </a:p>
        </p:txBody>
      </p:sp>
      <p:pic>
        <p:nvPicPr>
          <p:cNvPr id="45063" name="Picture 4" descr="Clipart-Cartoon-Design-04ч-(копия)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060575"/>
            <a:ext cx="3429000" cy="3429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79475" y="514350"/>
            <a:ext cx="27543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chemeClr val="hlink"/>
                </a:solidFill>
              </a:rPr>
              <a:t>Провал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403350" y="1844675"/>
            <a:ext cx="4464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FF"/>
                </a:solidFill>
              </a:rPr>
              <a:t>Вода усохла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979613" y="2997200"/>
            <a:ext cx="4037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CC00"/>
                </a:solidFill>
              </a:rPr>
              <a:t>Лазоревый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771775" y="4076700"/>
            <a:ext cx="5530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CC00"/>
                </a:solidFill>
              </a:rPr>
              <a:t>Курчавится</a:t>
            </a:r>
            <a:r>
              <a:rPr lang="ru-RU" sz="5400" b="1"/>
              <a:t> </a:t>
            </a:r>
            <a:r>
              <a:rPr lang="ru-RU" sz="5400" b="1">
                <a:solidFill>
                  <a:srgbClr val="00CC00"/>
                </a:solidFill>
              </a:rPr>
              <a:t>пар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635375" y="5300663"/>
            <a:ext cx="3816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FFFF"/>
                </a:solidFill>
              </a:rPr>
              <a:t>Полынья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Чёрный провал, полынья.</a:t>
            </a:r>
          </a:p>
        </p:txBody>
      </p:sp>
      <p:sp>
        <p:nvSpPr>
          <p:cNvPr id="808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09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84313"/>
            <a:ext cx="856932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4500563" y="908050"/>
            <a:ext cx="4643437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9637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3141663"/>
            <a:ext cx="2649537" cy="2843212"/>
          </a:xfrm>
        </p:spPr>
      </p:pic>
      <p:pic>
        <p:nvPicPr>
          <p:cNvPr id="69638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 l="21080" t="17360" r="21080" b="17360"/>
          <a:stretch>
            <a:fillRect/>
          </a:stretch>
        </p:blipFill>
        <p:spPr>
          <a:xfrm>
            <a:off x="4859338" y="3141663"/>
            <a:ext cx="3455987" cy="2697162"/>
          </a:xfrm>
          <a:noFill/>
        </p:spPr>
      </p:pic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836613"/>
            <a:ext cx="4284663" cy="1655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Лазоревый</a:t>
            </a:r>
          </a:p>
          <a:p>
            <a:pPr algn="ctr"/>
            <a:r>
              <a:rPr lang="ru-RU"/>
              <a:t>- яркий, светло-голубой цвет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0" y="836613"/>
            <a:ext cx="4284663" cy="1655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Лазоревый</a:t>
            </a:r>
          </a:p>
          <a:p>
            <a:pPr algn="ctr"/>
            <a:r>
              <a:rPr lang="ru-RU" dirty="0"/>
              <a:t>- яркий, светло-голубой цвет</a:t>
            </a: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4500563" y="908050"/>
            <a:ext cx="431958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Полынья-</a:t>
            </a:r>
            <a:endParaRPr lang="ru-RU" sz="2400" b="1" dirty="0"/>
          </a:p>
          <a:p>
            <a:r>
              <a:rPr lang="ru-RU" dirty="0"/>
              <a:t>Пространство чистой воды среди сплошных льдов или на их границе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140</TotalTime>
  <Words>470</Words>
  <Application>Microsoft Office PowerPoint</Application>
  <PresentationFormat>Экран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Течение</vt:lpstr>
      <vt:lpstr>Слайд 1</vt:lpstr>
      <vt:lpstr>Слайд 2</vt:lpstr>
      <vt:lpstr>Сладков Николай Иванович </vt:lpstr>
      <vt:lpstr> Какая тема объединяет книги Н.Сладкова?</vt:lpstr>
      <vt:lpstr> « Я пишу о природе, потому что я её очень люблю: за красоту, за загадки, за мудрость её и разнообразие».                                                           Н. Сладков</vt:lpstr>
      <vt:lpstr>Н.Сладков «Песенки подо льдом»</vt:lpstr>
      <vt:lpstr>Слайд 7</vt:lpstr>
      <vt:lpstr>Чёрный провал, полынья.</vt:lpstr>
      <vt:lpstr>Слайд 9</vt:lpstr>
      <vt:lpstr>Слайд 10</vt:lpstr>
      <vt:lpstr>Слайд 11</vt:lpstr>
      <vt:lpstr>Оляпка</vt:lpstr>
      <vt:lpstr>Подчеркните в тексте ответы на вопросы: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Oleg</cp:lastModifiedBy>
  <cp:revision>7</cp:revision>
  <dcterms:created xsi:type="dcterms:W3CDTF">2001-12-31T21:10:01Z</dcterms:created>
  <dcterms:modified xsi:type="dcterms:W3CDTF">2012-12-08T03:56:25Z</dcterms:modified>
</cp:coreProperties>
</file>