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5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D9382E-396C-430E-9A3B-993D32BAD1B3}" type="datetimeFigureOut">
              <a:rPr lang="ru-RU" smtClean="0"/>
              <a:t>22.10.2012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980947E-F4E1-4F15-84D9-2196F69BC5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im7-tub-ru.yandex.net/i?id=340588689-27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285477" cy="25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691680" y="1844824"/>
            <a:ext cx="5966666" cy="2711378"/>
          </a:xfrm>
          <a:ln>
            <a:noFill/>
          </a:ln>
        </p:spPr>
        <p:txBody>
          <a:bodyPr/>
          <a:lstStyle/>
          <a:p>
            <a:r>
              <a:rPr lang="ru-RU" dirty="0" smtClean="0"/>
              <a:t>Книга – источник знаний для детей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204571" y="5661248"/>
            <a:ext cx="5970494" cy="835460"/>
          </a:xfrm>
        </p:spPr>
        <p:txBody>
          <a:bodyPr>
            <a:normAutofit/>
          </a:bodyPr>
          <a:lstStyle/>
          <a:p>
            <a:r>
              <a:rPr lang="ru-RU" sz="1600" b="1" i="1" dirty="0" smtClean="0"/>
              <a:t>Презентация подготовлена старшим воспитателем </a:t>
            </a:r>
          </a:p>
          <a:p>
            <a:r>
              <a:rPr lang="ru-RU" sz="1600" b="1" i="1" dirty="0" smtClean="0"/>
              <a:t>МАДОУ № 36 </a:t>
            </a:r>
            <a:r>
              <a:rPr lang="ru-RU" sz="1600" b="1" i="1" dirty="0" err="1" smtClean="0"/>
              <a:t>г.Белебея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Субаевой</a:t>
            </a:r>
            <a:r>
              <a:rPr lang="ru-RU" sz="1600" b="1" i="1" dirty="0" smtClean="0"/>
              <a:t> Л.Р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09717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531033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</a:t>
            </a:r>
            <a:r>
              <a:rPr lang="ru-RU" sz="2000" b="1" i="1" dirty="0" smtClean="0"/>
              <a:t>Старшие группы</a:t>
            </a:r>
          </a:p>
          <a:p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b="1" dirty="0"/>
              <a:t>– Удовлетворение многообразных интересов детей. Каждый должен найти книгу по своему желанию и вкусу.</a:t>
            </a:r>
          </a:p>
          <a:p>
            <a:pPr>
              <a:lnSpc>
                <a:spcPct val="150000"/>
              </a:lnSpc>
            </a:pPr>
            <a:r>
              <a:rPr lang="ru-RU" b="1" dirty="0"/>
              <a:t>Поэтому на книжной витрине можно помещать одновременно </a:t>
            </a:r>
            <a:r>
              <a:rPr lang="ru-RU" b="1" dirty="0" smtClean="0"/>
              <a:t>12-15 </a:t>
            </a:r>
            <a:r>
              <a:rPr lang="ru-RU" b="1" dirty="0"/>
              <a:t>разных книг</a:t>
            </a:r>
            <a:r>
              <a:rPr lang="ru-RU" b="1" dirty="0" smtClean="0"/>
              <a:t>.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489" y="3816236"/>
            <a:ext cx="990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70426"/>
            <a:ext cx="1333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445847"/>
            <a:ext cx="11049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03" y="4983183"/>
            <a:ext cx="142875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897458"/>
            <a:ext cx="10668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 descr="http://im7-tub-ru.yandex.net/i?id=371381794-30-7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9869"/>
            <a:ext cx="12192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://im4-tub-ru.yandex.net/i?id=338085268-52-7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378" y="2692879"/>
            <a:ext cx="9525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480" y="56138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 smtClean="0"/>
              <a:t>Как отобрать книги, с тем, чтобы наилучшим образом учесть разные вкусы и интересы детей?</a:t>
            </a:r>
            <a:endParaRPr lang="ru-RU" b="1" i="1" dirty="0" smtClean="0"/>
          </a:p>
          <a:p>
            <a:r>
              <a:rPr lang="ru-RU" b="1" dirty="0" smtClean="0"/>
              <a:t>– 2-3 сказочных произведения, чтобы удовлетворить постоянный интерес к сказкам.</a:t>
            </a:r>
          </a:p>
          <a:p>
            <a:endParaRPr lang="ru-RU" b="1" dirty="0" smtClean="0"/>
          </a:p>
          <a:p>
            <a:r>
              <a:rPr lang="ru-RU" b="1" dirty="0" smtClean="0"/>
              <a:t>– Для формирования гражданских черт личности ребенка в уголке книги должны быть стихи, рассказы, знакомящие детей с историей нашей Родины, с её сегодняшней жизнью.</a:t>
            </a:r>
          </a:p>
          <a:p>
            <a:endParaRPr lang="ru-RU" b="1" dirty="0" smtClean="0"/>
          </a:p>
          <a:p>
            <a:r>
              <a:rPr lang="ru-RU" b="1" dirty="0" smtClean="0"/>
              <a:t>– Книги о жизни природы, о животных и растениях. Рассматривания иллюстрации природоведческих книг ребенок лучше познает тайны и закономерности мира природы.</a:t>
            </a:r>
          </a:p>
          <a:p>
            <a:r>
              <a:rPr lang="ru-RU" b="1" dirty="0" smtClean="0"/>
              <a:t>-Книги- энциклопедии.</a:t>
            </a:r>
          </a:p>
          <a:p>
            <a:r>
              <a:rPr lang="ru-RU" b="1" dirty="0" smtClean="0"/>
              <a:t>– На витрине должны находиться произведения, с которыми в данное время детей знакомят на занятиях. </a:t>
            </a:r>
          </a:p>
          <a:p>
            <a:endParaRPr lang="ru-RU" b="1" dirty="0" smtClean="0"/>
          </a:p>
          <a:p>
            <a:r>
              <a:rPr lang="ru-RU" b="1" dirty="0" smtClean="0"/>
              <a:t>– Юмористические книги с картинками для удовлетворения потребности повеселиться, посмеяться, создает в группе радостную атмосферу, эмоциональный комфорт.</a:t>
            </a:r>
          </a:p>
          <a:p>
            <a:endParaRPr lang="ru-RU" b="1" dirty="0" smtClean="0"/>
          </a:p>
          <a:p>
            <a:r>
              <a:rPr lang="ru-RU" b="1" dirty="0" smtClean="0"/>
              <a:t>– Кроме того, в уголок книги можно иногда помещать интересные, хорошо иллюстрированные книги, которые дети приносят из дома, а также «толстые» книги, которые воспитатель читает в группе в течение длительного периода времени.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8284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332656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/>
              <a:t>    Каким </a:t>
            </a:r>
            <a:r>
              <a:rPr lang="ru-RU" b="1" u="sng" dirty="0"/>
              <a:t>образом происходит замена книг?</a:t>
            </a:r>
            <a:r>
              <a:rPr lang="ru-RU" dirty="0"/>
              <a:t> </a:t>
            </a:r>
            <a:endParaRPr lang="ru-RU" dirty="0" smtClean="0"/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/>
              <a:t>– В среднем срок пребывания книги в уголке книги составляет 2-2,5 недели</a:t>
            </a:r>
            <a:r>
              <a:rPr lang="ru-RU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Но, есть </a:t>
            </a:r>
            <a:r>
              <a:rPr lang="ru-RU" b="1" dirty="0"/>
              <a:t>книги, перелистывать и рассматривать которые дети готовы долгое время, постоянно открывая в них новые интересные для себя вещи.</a:t>
            </a:r>
          </a:p>
          <a:p>
            <a:pPr>
              <a:lnSpc>
                <a:spcPct val="150000"/>
              </a:lnSpc>
            </a:pP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– В старших группах устраивают тематические выставки книг.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4489188"/>
            <a:ext cx="65527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/>
              <a:t>Приобретению знаний по литературе, начитанности способствуют литературные </a:t>
            </a:r>
            <a:r>
              <a:rPr lang="ru-RU" b="1" u="sng" dirty="0" smtClean="0"/>
              <a:t>игры</a:t>
            </a:r>
            <a:endParaRPr lang="ru-RU" dirty="0"/>
          </a:p>
          <a:p>
            <a:pPr algn="ctr"/>
            <a:r>
              <a:rPr lang="ru-RU" dirty="0"/>
              <a:t> </a:t>
            </a:r>
          </a:p>
        </p:txBody>
      </p:sp>
      <p:pic>
        <p:nvPicPr>
          <p:cNvPr id="12290" name="Picture 2" descr="http://im2-tub-ru.yandex.net/i?id=169553765-24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02974"/>
            <a:ext cx="2448272" cy="212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5846"/>
            <a:ext cx="763284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/>
              <a:t>Работа с книгой состоит из трех этапов: </a:t>
            </a:r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algn="ctr"/>
            <a:endParaRPr lang="ru-RU" sz="2000" b="1" i="1" dirty="0" smtClean="0"/>
          </a:p>
          <a:p>
            <a:pPr marL="285750" indent="-285750" algn="just">
              <a:buFont typeface="Wingdings" pitchFamily="2" charset="2"/>
              <a:buChar char="v"/>
            </a:pPr>
            <a:r>
              <a:rPr lang="ru-RU" b="1" dirty="0" smtClean="0"/>
              <a:t>         </a:t>
            </a:r>
            <a:r>
              <a:rPr lang="ru-RU" sz="2000" b="1" i="1" dirty="0" smtClean="0"/>
              <a:t>До </a:t>
            </a:r>
            <a:r>
              <a:rPr lang="ru-RU" sz="2000" b="1" i="1" dirty="0"/>
              <a:t>чтения </a:t>
            </a:r>
            <a:r>
              <a:rPr lang="ru-RU" sz="2000" b="1" i="1" dirty="0" smtClean="0"/>
              <a:t> </a:t>
            </a:r>
            <a:r>
              <a:rPr lang="ru-RU" b="1" dirty="0" smtClean="0"/>
              <a:t>надо </a:t>
            </a:r>
            <a:r>
              <a:rPr lang="ru-RU" b="1" dirty="0"/>
              <a:t>готовить детей к восприятию </a:t>
            </a:r>
            <a:r>
              <a:rPr lang="ru-RU" b="1" dirty="0" smtClean="0"/>
              <a:t>           художественного </a:t>
            </a:r>
            <a:r>
              <a:rPr lang="ru-RU" b="1" dirty="0"/>
              <a:t>произведения: показать книгу, героев, создать ситуацию удивления, эмоционального настроя на слушание, возбудить воображение, ставить проблему, интриговать восприятие знакомого явления </a:t>
            </a:r>
            <a:r>
              <a:rPr lang="ru-RU" b="1" dirty="0" smtClean="0"/>
              <a:t>новизной</a:t>
            </a:r>
            <a:r>
              <a:rPr lang="ru-RU" b="1" dirty="0"/>
              <a:t>,</a:t>
            </a:r>
            <a:r>
              <a:rPr lang="ru-RU" b="1" dirty="0" smtClean="0"/>
              <a:t> комментируются трудные места текста, объясняются непонятные слова.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ru-RU" b="1" dirty="0" smtClean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i="1" dirty="0" smtClean="0"/>
              <a:t>        В </a:t>
            </a:r>
            <a:r>
              <a:rPr lang="ru-RU" sz="2000" b="1" i="1" dirty="0"/>
              <a:t>процессе чтения </a:t>
            </a:r>
            <a:r>
              <a:rPr lang="ru-RU" b="1" dirty="0"/>
              <a:t>идет сопоставление словесного и иллюстративного </a:t>
            </a:r>
            <a:r>
              <a:rPr lang="ru-RU" b="1" dirty="0" smtClean="0"/>
              <a:t>образа. 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ru-RU" b="1" dirty="0"/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000" b="1" i="1" dirty="0" smtClean="0"/>
              <a:t>     После </a:t>
            </a:r>
            <a:r>
              <a:rPr lang="ru-RU" sz="2000" b="1" i="1" dirty="0"/>
              <a:t>чтения </a:t>
            </a:r>
            <a:r>
              <a:rPr lang="ru-RU" b="1" dirty="0"/>
              <a:t>проводится проверка возникших мысленных картин  образов, в беседе уточняется время и место действия, характеры героев, представления о событиях и поступках, формируется основная мысль произведения, даются оценки и выводы о книге.</a:t>
            </a:r>
          </a:p>
        </p:txBody>
      </p:sp>
    </p:spTree>
    <p:extLst>
      <p:ext uri="{BB962C8B-B14F-4D97-AF65-F5344CB8AC3E}">
        <p14:creationId xmlns:p14="http://schemas.microsoft.com/office/powerpoint/2010/main" val="37794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6408712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>
                <a:effectLst/>
              </a:rPr>
              <a:t>Читайте детям, ведь период пассивной речи, которая поверхностному наблюдателю кажется простым молчанием,— самое творческое время развития речи ребенка... </a:t>
            </a:r>
            <a:endParaRPr lang="ru-RU" sz="2400" b="1" i="1" dirty="0">
              <a:effectLst/>
            </a:endParaRPr>
          </a:p>
        </p:txBody>
      </p:sp>
      <p:pic>
        <p:nvPicPr>
          <p:cNvPr id="13316" name="Picture 4" descr="http://im5-tub-ru.yandex.net/i?id=173979270-41-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2926194" cy="292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48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8961437" cy="475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453" y="1052736"/>
            <a:ext cx="1510214" cy="123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03479"/>
            <a:ext cx="1914864" cy="1442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78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8" y="852684"/>
            <a:ext cx="85689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im2-tub-ru.yandex.net/i?id=407702377-65-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2140114" cy="132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3-tub-ru.yandex.net/i?id=66857767-71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80" y="5009146"/>
            <a:ext cx="1368152" cy="184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6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0"/>
            <a:ext cx="1131814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5" y="2564904"/>
            <a:ext cx="829381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088232" cy="247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7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89" y="676558"/>
            <a:ext cx="892841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4" y="1700808"/>
            <a:ext cx="2016224" cy="192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80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 smtClean="0"/>
              <a:t>Книжный уголок в ДОУ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888431" cy="3200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  <a:scene3d>
            <a:camera prst="orthographicFront"/>
            <a:lightRig rig="threePt" dir="t"/>
          </a:scene3d>
          <a:sp3d contourW="12700">
            <a:contourClr>
              <a:schemeClr val="bg1">
                <a:lumMod val="9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290342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5151"/>
            <a:ext cx="7536518" cy="604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632" y="188640"/>
            <a:ext cx="120973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5"/>
            <a:ext cx="820891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 </a:t>
            </a:r>
            <a:r>
              <a:rPr lang="ru-RU" b="1" i="1" dirty="0" smtClean="0"/>
              <a:t>                                         </a:t>
            </a:r>
            <a:r>
              <a:rPr lang="ru-RU" sz="2000" b="1" i="1" dirty="0" smtClean="0"/>
              <a:t>Младшие </a:t>
            </a:r>
            <a:r>
              <a:rPr lang="ru-RU" sz="2000" b="1" i="1" dirty="0"/>
              <a:t>группы</a:t>
            </a:r>
            <a:endParaRPr lang="ru-RU" sz="2000" dirty="0"/>
          </a:p>
          <a:p>
            <a:r>
              <a:rPr lang="ru-RU" b="1" i="1" dirty="0"/>
              <a:t> </a:t>
            </a:r>
            <a:endParaRPr lang="ru-RU" dirty="0"/>
          </a:p>
          <a:p>
            <a:r>
              <a:rPr lang="ru-RU" b="1" dirty="0"/>
              <a:t>–  Воспитатель знакомит детей с Уголком книги,</a:t>
            </a:r>
            <a:endParaRPr lang="ru-RU" dirty="0"/>
          </a:p>
          <a:p>
            <a:r>
              <a:rPr lang="ru-RU" b="1" dirty="0"/>
              <a:t>–  Его устройством и назначением,</a:t>
            </a:r>
            <a:endParaRPr lang="ru-RU" dirty="0"/>
          </a:p>
          <a:p>
            <a:r>
              <a:rPr lang="ru-RU" b="1" dirty="0"/>
              <a:t>–  Приучает рассматривать книги (картинки) только там,</a:t>
            </a:r>
            <a:endParaRPr lang="ru-RU" dirty="0"/>
          </a:p>
          <a:p>
            <a:r>
              <a:rPr lang="ru-RU" b="1" dirty="0"/>
              <a:t>–  Сообщает правила, которые нужно соблюдать</a:t>
            </a:r>
            <a:r>
              <a:rPr lang="ru-RU" b="1" dirty="0" smtClean="0"/>
              <a:t>:</a:t>
            </a:r>
          </a:p>
          <a:p>
            <a:endParaRPr lang="ru-RU" dirty="0"/>
          </a:p>
          <a:p>
            <a:pPr lvl="0"/>
            <a:r>
              <a:rPr lang="ru-RU" b="1" i="1" dirty="0" smtClean="0"/>
              <a:t>--брать </a:t>
            </a:r>
            <a:r>
              <a:rPr lang="ru-RU" b="1" i="1" dirty="0"/>
              <a:t>книги только чистыми руками,</a:t>
            </a:r>
            <a:endParaRPr lang="ru-RU" dirty="0"/>
          </a:p>
          <a:p>
            <a:pPr lvl="0"/>
            <a:r>
              <a:rPr lang="ru-RU" b="1" i="1" dirty="0" smtClean="0"/>
              <a:t>--перелистывать </a:t>
            </a:r>
            <a:r>
              <a:rPr lang="ru-RU" b="1" i="1" dirty="0"/>
              <a:t>осторожно,</a:t>
            </a:r>
            <a:endParaRPr lang="ru-RU" dirty="0"/>
          </a:p>
          <a:p>
            <a:pPr lvl="0"/>
            <a:r>
              <a:rPr lang="ru-RU" b="1" i="1" dirty="0" smtClean="0"/>
              <a:t>--не </a:t>
            </a:r>
            <a:r>
              <a:rPr lang="ru-RU" b="1" i="1" dirty="0"/>
              <a:t>рвать, не мять, не использовать для игр.</a:t>
            </a:r>
            <a:endParaRPr lang="ru-RU" dirty="0"/>
          </a:p>
          <a:p>
            <a:pPr lvl="0"/>
            <a:r>
              <a:rPr lang="ru-RU" b="1" i="1" dirty="0" smtClean="0"/>
              <a:t>--после </a:t>
            </a:r>
            <a:r>
              <a:rPr lang="ru-RU" b="1" i="1" dirty="0"/>
              <a:t>того как посмотрел, всегда класть книгу на место и др.</a:t>
            </a:r>
            <a:endParaRPr lang="ru-RU" dirty="0"/>
          </a:p>
          <a:p>
            <a:pPr lvl="0"/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– В книжном уголке помещают издания хорошо знакомые детям, с яркими иллюстрациями книги</a:t>
            </a:r>
            <a:r>
              <a:rPr lang="ru-RU" b="1" dirty="0" smtClean="0"/>
              <a:t>,</a:t>
            </a:r>
          </a:p>
          <a:p>
            <a:endParaRPr lang="ru-RU" dirty="0"/>
          </a:p>
          <a:p>
            <a:r>
              <a:rPr lang="ru-RU" b="1" dirty="0"/>
              <a:t>– В книжном уголке помещают издания хорошо знакомые детям, с яркими иллюстрациями </a:t>
            </a:r>
            <a:r>
              <a:rPr lang="ru-RU" b="1" dirty="0" smtClean="0"/>
              <a:t>книги,</a:t>
            </a:r>
          </a:p>
          <a:p>
            <a:endParaRPr lang="ru-RU" dirty="0"/>
          </a:p>
          <a:p>
            <a:r>
              <a:rPr lang="ru-RU" b="1" dirty="0"/>
              <a:t>–В уголке книги могут находиться отдельные картинки, наклеенные на плотную бумагу, и небольшие альбомы для рассматривания на близкие для детей темы («Игрушки», «Игры и занятия детей», «Домашние животные» и др.).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464" y="548680"/>
            <a:ext cx="1620992" cy="215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87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6552728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                   Средние группы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– </a:t>
            </a:r>
            <a:r>
              <a:rPr lang="ru-RU" b="1" dirty="0"/>
              <a:t>Закрепляются основные умения самостоятельно и аккуратно рассматривать книги, эти умения должны стать </a:t>
            </a:r>
            <a:r>
              <a:rPr lang="ru-RU" b="1" dirty="0" smtClean="0"/>
              <a:t>привычкой</a:t>
            </a:r>
            <a:r>
              <a:rPr lang="ru-RU" b="1" dirty="0"/>
              <a:t>,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– </a:t>
            </a:r>
            <a:r>
              <a:rPr lang="ru-RU" b="1" dirty="0"/>
              <a:t>Воспитатель обращает внимание детей на то, что книги легко мнутся и рвутся, показывает способы ухода за ними, привлекает к наблюдениям за починкой книги и участию в </a:t>
            </a:r>
            <a:r>
              <a:rPr lang="ru-RU" b="1" dirty="0" smtClean="0"/>
              <a:t>ней</a:t>
            </a:r>
            <a:r>
              <a:rPr lang="ru-RU" b="1" dirty="0"/>
              <a:t>,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– </a:t>
            </a:r>
            <a:r>
              <a:rPr lang="ru-RU" b="1" dirty="0"/>
              <a:t>Во время рассматривания картинок в книге воспитатель обращает внимание детей не только на героев и их действия, но и на выразительные </a:t>
            </a:r>
            <a:r>
              <a:rPr lang="ru-RU" b="1" dirty="0" smtClean="0"/>
              <a:t>подробности  </a:t>
            </a:r>
            <a:r>
              <a:rPr lang="ru-RU" b="1" dirty="0"/>
              <a:t>иллюстраций (костюм героя, своеобразные предметы обстановки, некоторые детали пейзажа и пр</a:t>
            </a:r>
            <a:r>
              <a:rPr lang="ru-RU" b="1" dirty="0" smtClean="0"/>
              <a:t>.).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/>
              </a:rPr>
              <a:t>-</a:t>
            </a:r>
            <a:r>
              <a:rPr lang="ru-RU" b="1" dirty="0" smtClean="0">
                <a:effectLst/>
              </a:rPr>
              <a:t>4 – 5 книг разных авторов на определённую тему. </a:t>
            </a:r>
            <a:endParaRPr lang="ru-RU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65169"/>
            <a:ext cx="2520667" cy="1680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171</TotalTime>
  <Words>467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Книга – источник знаний для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Книжный уголок в ДОУ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Ренат</dc:creator>
  <cp:lastModifiedBy>Ренат</cp:lastModifiedBy>
  <cp:revision>26</cp:revision>
  <dcterms:created xsi:type="dcterms:W3CDTF">2012-05-24T18:35:53Z</dcterms:created>
  <dcterms:modified xsi:type="dcterms:W3CDTF">2012-10-22T19:50:40Z</dcterms:modified>
</cp:coreProperties>
</file>