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8" r:id="rId2"/>
    <p:sldId id="298" r:id="rId3"/>
    <p:sldId id="321" r:id="rId4"/>
    <p:sldId id="281" r:id="rId5"/>
    <p:sldId id="280" r:id="rId6"/>
    <p:sldId id="299" r:id="rId7"/>
    <p:sldId id="302" r:id="rId8"/>
    <p:sldId id="303" r:id="rId9"/>
    <p:sldId id="304" r:id="rId10"/>
    <p:sldId id="322" r:id="rId11"/>
    <p:sldId id="306" r:id="rId12"/>
    <p:sldId id="307" r:id="rId13"/>
    <p:sldId id="312" r:id="rId14"/>
    <p:sldId id="311" r:id="rId15"/>
    <p:sldId id="310" r:id="rId16"/>
    <p:sldId id="314" r:id="rId17"/>
    <p:sldId id="313" r:id="rId18"/>
    <p:sldId id="308" r:id="rId19"/>
    <p:sldId id="317" r:id="rId20"/>
    <p:sldId id="318" r:id="rId21"/>
    <p:sldId id="319" r:id="rId22"/>
    <p:sldId id="320" r:id="rId23"/>
    <p:sldId id="26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54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0D8BB1-A611-4D14-A0A7-8878A7E4EA82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A99CA3-2CF9-4097-A792-DD354B5D8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F9FF-E02C-4F74-8E13-6406F0A96AAA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0E4A-77EA-4007-B01E-63C2EFC33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A0FE7-E00D-46F1-A364-32AAB0BFFB8B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026F-1BE7-4A0C-98D0-212D0583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8C4C-0E4A-4226-98A4-87F906A0B7E1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17C6-7B26-4DF2-9D8F-76A4D41C2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234D-5AED-4A91-B174-62BCE1273DE4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354E-89C1-4160-980D-65357A205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1C25-9CB1-496A-B69A-7B2199E39F8F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EF83-9C64-4AB0-9B8D-12AE556FD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5940-4088-4D23-BABF-B3CF9D2D5BD7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1EBE-0A44-4F72-B17C-30D9A08F5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A534-EF91-43F9-9F37-3C47AC048810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93DB-81FB-4D8D-AF38-F59312CCF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E15F-B04B-4630-98B0-D07BF3E080F6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0AE-C346-4AE3-A8DF-ADB9B8AC2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E1A9-EE8D-4AE6-AD19-917F3BD07A1F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E5C1-5F05-4E81-8D25-D077461B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EB64-03AF-46E6-A716-7F41BC122587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1541A-9F36-4CC5-A0A9-D13973FEF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93C4-33D2-40AE-8FCE-9EA0F77D6D94}" type="datetimeFigureOut">
              <a:rPr lang="en-US"/>
              <a:pPr>
                <a:defRPr/>
              </a:pPr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54A1-0195-4F28-BAC3-893B281F5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3E985E-858E-4435-ACC6-256D0304FA6A}" type="datetimeFigureOut">
              <a:rPr lang="en-US"/>
              <a:pPr>
                <a:defRPr/>
              </a:pPr>
              <a:t>5/25/2012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2E6C6EF-7982-4135-B653-83A8169C78FD}" type="slidenum">
              <a:rPr lang="en-US"/>
              <a:pPr>
                <a:defRPr/>
              </a:pPr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85750" y="714375"/>
            <a:ext cx="8572500" cy="3071813"/>
          </a:xfrm>
        </p:spPr>
        <p:txBody>
          <a:bodyPr/>
          <a:lstStyle/>
          <a:p>
            <a:r>
              <a:rPr lang="ru-RU" b="1" smtClean="0"/>
              <a:t>П.П. Бажов</a:t>
            </a:r>
            <a:br>
              <a:rPr lang="ru-RU" b="1" smtClean="0"/>
            </a:br>
            <a:r>
              <a:rPr lang="ru-RU" b="1" smtClean="0"/>
              <a:t>«Серебряное копытце»</a:t>
            </a:r>
            <a:endParaRPr lang="ru-RU" smtClean="0"/>
          </a:p>
        </p:txBody>
      </p:sp>
      <p:sp>
        <p:nvSpPr>
          <p:cNvPr id="133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88" y="5143500"/>
            <a:ext cx="3771900" cy="5429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Петухова Г.В.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рамка пол ц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5" descr="фон для букв6"/>
          <p:cNvSpPr>
            <a:spLocks noChangeArrowheads="1" noChangeShapeType="1" noTextEdit="1"/>
          </p:cNvSpPr>
          <p:nvPr/>
        </p:nvSpPr>
        <p:spPr bwMode="auto">
          <a:xfrm>
            <a:off x="1763713" y="1196975"/>
            <a:ext cx="5351462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Физминутка</a:t>
            </a:r>
          </a:p>
        </p:txBody>
      </p:sp>
      <p:pic>
        <p:nvPicPr>
          <p:cNvPr id="22532" name="Picture 6" descr="дети"/>
          <p:cNvPicPr>
            <a:picLocks noChangeAspect="1" noChangeArrowheads="1"/>
          </p:cNvPicPr>
          <p:nvPr/>
        </p:nvPicPr>
        <p:blipFill>
          <a:blip r:embed="rId5">
            <a:lum bright="-6000" contrast="24000"/>
          </a:blip>
          <a:srcRect/>
          <a:stretch>
            <a:fillRect/>
          </a:stretch>
        </p:blipFill>
        <p:spPr bwMode="auto">
          <a:xfrm>
            <a:off x="2339975" y="620713"/>
            <a:ext cx="44767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мульт мишка"/>
          <p:cNvPicPr>
            <a:picLocks noChangeAspect="1" noChangeArrowheads="1" noCrop="1"/>
          </p:cNvPicPr>
          <p:nvPr/>
        </p:nvPicPr>
        <p:blipFill>
          <a:blip r:embed="rId6">
            <a:lum bright="-6000" contrast="18000"/>
          </a:blip>
          <a:srcRect/>
          <a:stretch>
            <a:fillRect/>
          </a:stretch>
        </p:blipFill>
        <p:spPr bwMode="auto">
          <a:xfrm>
            <a:off x="2700338" y="3213100"/>
            <a:ext cx="41052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растения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5467350"/>
            <a:ext cx="558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31913" y="2708275"/>
            <a:ext cx="6707187" cy="2295525"/>
            <a:chOff x="839" y="1706"/>
            <a:chExt cx="4225" cy="1446"/>
          </a:xfrm>
        </p:grpSpPr>
        <p:pic>
          <p:nvPicPr>
            <p:cNvPr id="22537" name="Picture 9" descr="комар1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9" y="1706"/>
              <a:ext cx="778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8" descr="комар1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99" y="2568"/>
              <a:ext cx="778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19" descr="комар1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86" y="1842"/>
              <a:ext cx="778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7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43888" y="-531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6" fill="hold"/>
                                        <p:tgtEl>
                                          <p:spTgt spid="19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35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Словарно-лексическая работа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6435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ru-RU" sz="2400" b="1" smtClean="0"/>
              <a:t>БАРСКАЯ РУКОДЕЛЬНЯ </a:t>
            </a:r>
            <a:r>
              <a:rPr lang="ru-RU" sz="2400" smtClean="0"/>
              <a:t>- ручной труд (преимуще­ственно вышивание, вязание, шитье). </a:t>
            </a:r>
            <a:r>
              <a:rPr lang="ru-RU" sz="2400" b="1" smtClean="0"/>
              <a:t>ВЗЪЕСТЬСЯ</a:t>
            </a:r>
            <a:r>
              <a:rPr lang="ru-RU" sz="2400" smtClean="0"/>
              <a:t> — невзлюбив, рассердившись или раздражившись, начать упрекать, обвинять, бранить. </a:t>
            </a:r>
            <a:r>
              <a:rPr lang="ru-RU" sz="2400" b="1" smtClean="0"/>
              <a:t>ГОЛБЧИК</a:t>
            </a:r>
            <a:r>
              <a:rPr lang="ru-RU" sz="2400" smtClean="0"/>
              <a:t> — приступка для выхода на печь. </a:t>
            </a:r>
            <a:r>
              <a:rPr lang="ru-RU" sz="2400" b="1" smtClean="0"/>
              <a:t>ПОЖИТКИ</a:t>
            </a:r>
            <a:r>
              <a:rPr lang="ru-RU" sz="2400" smtClean="0"/>
              <a:t> — мелкое имущество, домашние вещи. </a:t>
            </a:r>
            <a:r>
              <a:rPr lang="ru-RU" sz="2400" b="1" smtClean="0"/>
              <a:t>ПОХЛЕБКА</a:t>
            </a:r>
            <a:r>
              <a:rPr lang="ru-RU" sz="2400" smtClean="0"/>
              <a:t> - жидкая пища, род супа из картофеля или крупы.</a:t>
            </a:r>
          </a:p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ru-RU" sz="2400" b="1" smtClean="0"/>
              <a:t>НЕСПОДРУЧНО</a:t>
            </a:r>
            <a:r>
              <a:rPr lang="ru-RU" sz="2400" smtClean="0"/>
              <a:t> - неудобно, неловко. </a:t>
            </a:r>
          </a:p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ru-RU" sz="2400" b="1" smtClean="0"/>
              <a:t>ПОСОБНИК</a:t>
            </a:r>
            <a:r>
              <a:rPr lang="ru-RU" sz="2400" smtClean="0"/>
              <a:t> — помощник в делах.</a:t>
            </a:r>
          </a:p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ru-RU" sz="2400" b="1" smtClean="0"/>
              <a:t>ПОКОСНЫЕ ЛОЖКИ </a:t>
            </a:r>
            <a:r>
              <a:rPr lang="ru-RU" sz="2400" smtClean="0"/>
              <a:t>- широкие, пологие овраги, покрытые травой. </a:t>
            </a:r>
          </a:p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ru-RU" sz="2400" b="1" smtClean="0"/>
              <a:t>СТАТОЧНОЕ ЛИ ДЕЛО </a:t>
            </a:r>
            <a:r>
              <a:rPr lang="ru-RU" sz="2400" smtClean="0"/>
              <a:t>- (устар.) хорошее ли дело.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Речевая разминка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купили кошке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празднику сапожки.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Причесали ей 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Сшили новые трусы.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как их надевать?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Хвостик некуда девать.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Прочитайте глазками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купили кошке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празднику сапожки.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Причесали ей 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Сшили новые трусы.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как их надевать?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Хвостик некуда девать.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Прочитайте медленно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купили кошке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празднику сапожки.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Причесали ей 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Сшили новые трусы.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как их надевать?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Хвостик некуда девать.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Прочитайте </a:t>
            </a:r>
            <a:br>
              <a:rPr lang="ru-RU" sz="3200" smtClean="0"/>
            </a:br>
            <a:r>
              <a:rPr lang="ru-RU" sz="3200" smtClean="0"/>
              <a:t>с вопросительной интонацией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купили кошке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празднику сапожки.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Причесали ей 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Сшили новые трусы.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как их надевать?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Хвостик некуда девать.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229600" cy="1143000"/>
          </a:xfrm>
        </p:spPr>
        <p:txBody>
          <a:bodyPr/>
          <a:lstStyle/>
          <a:p>
            <a:r>
              <a:rPr lang="ru-RU" sz="3200" smtClean="0"/>
              <a:t>Прочитайте с радостью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купили кошке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празднику сапожки.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Причесали ей 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Сшили новые трусы.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как их надевать?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Хвостик некуда девать.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Прочитайте  скороговоркой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купили кошке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празднику сапожки.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Причесали ей 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Сшили новые трусы.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как их надевать? 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Хвостик некуда девать.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635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Характеристика главных героев сказки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595312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4"/>
                </a:solidFill>
              </a:rPr>
              <a:t>Назовите главных героев сказки.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42938" y="1928813"/>
            <a:ext cx="8229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dirty="0"/>
              <a:t>Есть ли в этом произведении отрицательные герои? Докажите свое мнение.</a:t>
            </a:r>
            <a:endParaRPr lang="ru-RU" sz="28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914400" y="2857500"/>
            <a:ext cx="82296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dirty="0"/>
              <a:t>Почему </a:t>
            </a:r>
            <a:r>
              <a:rPr lang="ru-RU" sz="2800" dirty="0" err="1"/>
              <a:t>Кокованя</a:t>
            </a:r>
            <a:r>
              <a:rPr lang="ru-RU" sz="2800" dirty="0"/>
              <a:t> решил взять Даренку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dirty="0"/>
              <a:t>   к себе в дом?</a:t>
            </a:r>
            <a:endParaRPr lang="ru-RU" sz="28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14375" y="3786188"/>
            <a:ext cx="8229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dirty="0"/>
              <a:t>Охарактеризуйте </a:t>
            </a:r>
            <a:r>
              <a:rPr lang="ru-RU" sz="2800" dirty="0" err="1"/>
              <a:t>Кокованю</a:t>
            </a:r>
            <a:r>
              <a:rPr lang="ru-RU" sz="2800" dirty="0"/>
              <a:t>, пользуясь цитатами их текста.</a:t>
            </a:r>
            <a:endParaRPr lang="ru-RU" sz="28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14375" y="4714875"/>
            <a:ext cx="82296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/>
              <a:t> Охарактеризуйте Даренку. Подтвердите свое мнение цитатами из текста.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71500" y="5786438"/>
            <a:ext cx="8229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/>
              <a:t>Охарактеризуйте волшебных животных, пользуясь текстом.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35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Беседа по содержанию сказки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95312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Как зажили втроем Кокованя, Даренка и Муренка?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42938" y="2357438"/>
            <a:ext cx="8229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dirty="0"/>
              <a:t>Как они относились друг к другу? </a:t>
            </a:r>
            <a:endParaRPr lang="ru-RU" sz="28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42938" y="3143250"/>
            <a:ext cx="82296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dirty="0"/>
              <a:t>Почему вы так думаете?</a:t>
            </a:r>
            <a:endParaRPr lang="ru-RU" sz="28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42938" y="3929063"/>
            <a:ext cx="8229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dirty="0"/>
              <a:t>Почему </a:t>
            </a:r>
            <a:r>
              <a:rPr lang="ru-RU" sz="2800" dirty="0" err="1"/>
              <a:t>Коковане</a:t>
            </a:r>
            <a:r>
              <a:rPr lang="ru-RU" sz="2800" dirty="0"/>
              <a:t> и </a:t>
            </a:r>
            <a:r>
              <a:rPr lang="ru-RU" sz="2800" dirty="0" err="1"/>
              <a:t>Даренке</a:t>
            </a:r>
            <a:r>
              <a:rPr lang="ru-RU" sz="2800" dirty="0"/>
              <a:t> так хотелось увидеть Серебряное копытце </a:t>
            </a:r>
            <a:endParaRPr lang="ru-RU" sz="28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714375" y="5143500"/>
            <a:ext cx="82296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/>
              <a:t>Почему все-таки произошло чудо с Даренкой и Кокованей?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0063" y="2971800"/>
            <a:ext cx="8229600" cy="3886200"/>
          </a:xfrm>
        </p:spPr>
        <p:txBody>
          <a:bodyPr/>
          <a:lstStyle/>
          <a:p>
            <a:r>
              <a:rPr lang="ru-RU" sz="2000" smtClean="0"/>
              <a:t>1. Временная деревянная постройка для ярмарочной торговли, жилья, зрелищ.</a:t>
            </a:r>
          </a:p>
          <a:p>
            <a:r>
              <a:rPr lang="ru-RU" sz="2000" smtClean="0"/>
              <a:t>2.  «Знает она, чье мясо съела».</a:t>
            </a:r>
          </a:p>
          <a:p>
            <a:r>
              <a:rPr lang="ru-RU" sz="2000" smtClean="0"/>
              <a:t>3.  Вырост (парный или непарный) из костного вещества на черепе у некоторых животных, а также вырост на голове у некоторых насекомых, моллюсков. Маленькие.</a:t>
            </a:r>
          </a:p>
          <a:p>
            <a:r>
              <a:rPr lang="ru-RU" sz="2000" smtClean="0"/>
              <a:t>4.  Ребенок или несовершеннолетний, у которого умер один или оба родителя.</a:t>
            </a:r>
          </a:p>
          <a:p>
            <a:r>
              <a:rPr lang="ru-RU" sz="2000" smtClean="0"/>
              <a:t>5.  Синоним слов «наблюдать», «приглядывать», «смотреть», «ходить», «шпионить».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3571875" y="92868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1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3929063" y="9286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5715000" y="92868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5357813" y="9286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286250" y="92868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4643438" y="9286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000625" y="92868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7500938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3571875" y="1643063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Rectangle 9"/>
          <p:cNvSpPr>
            <a:spLocks noChangeArrowheads="1"/>
          </p:cNvSpPr>
          <p:nvPr/>
        </p:nvSpPr>
        <p:spPr bwMode="auto">
          <a:xfrm>
            <a:off x="3571875" y="1285875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9"/>
          <p:cNvSpPr>
            <a:spLocks noChangeArrowheads="1"/>
          </p:cNvSpPr>
          <p:nvPr/>
        </p:nvSpPr>
        <p:spPr bwMode="auto">
          <a:xfrm>
            <a:off x="3214688" y="1643063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4286250" y="1643063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9"/>
          <p:cNvSpPr>
            <a:spLocks noChangeArrowheads="1"/>
          </p:cNvSpPr>
          <p:nvPr/>
        </p:nvSpPr>
        <p:spPr bwMode="auto">
          <a:xfrm>
            <a:off x="3929063" y="1643063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Rectangle 9"/>
          <p:cNvSpPr>
            <a:spLocks noChangeArrowheads="1"/>
          </p:cNvSpPr>
          <p:nvPr/>
        </p:nvSpPr>
        <p:spPr bwMode="auto">
          <a:xfrm>
            <a:off x="2143125" y="1285875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2</a:t>
            </a:r>
          </a:p>
        </p:txBody>
      </p:sp>
      <p:sp>
        <p:nvSpPr>
          <p:cNvPr id="14353" name="Rectangle 9"/>
          <p:cNvSpPr>
            <a:spLocks noChangeArrowheads="1"/>
          </p:cNvSpPr>
          <p:nvPr/>
        </p:nvSpPr>
        <p:spPr bwMode="auto">
          <a:xfrm>
            <a:off x="2500313" y="1285875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Rectangle 9"/>
          <p:cNvSpPr>
            <a:spLocks noChangeArrowheads="1"/>
          </p:cNvSpPr>
          <p:nvPr/>
        </p:nvSpPr>
        <p:spPr bwMode="auto">
          <a:xfrm>
            <a:off x="2857500" y="1285875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Rectangle 9"/>
          <p:cNvSpPr>
            <a:spLocks noChangeArrowheads="1"/>
          </p:cNvSpPr>
          <p:nvPr/>
        </p:nvSpPr>
        <p:spPr bwMode="auto">
          <a:xfrm>
            <a:off x="3214688" y="1285875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Rectangle 9"/>
          <p:cNvSpPr>
            <a:spLocks noChangeArrowheads="1"/>
          </p:cNvSpPr>
          <p:nvPr/>
        </p:nvSpPr>
        <p:spPr bwMode="auto">
          <a:xfrm>
            <a:off x="3571875" y="2000250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Rectangle 9"/>
          <p:cNvSpPr>
            <a:spLocks noChangeArrowheads="1"/>
          </p:cNvSpPr>
          <p:nvPr/>
        </p:nvSpPr>
        <p:spPr bwMode="auto">
          <a:xfrm>
            <a:off x="2857500" y="1643063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3</a:t>
            </a:r>
          </a:p>
        </p:txBody>
      </p:sp>
      <p:sp>
        <p:nvSpPr>
          <p:cNvPr id="14358" name="Rectangle 9"/>
          <p:cNvSpPr>
            <a:spLocks noChangeArrowheads="1"/>
          </p:cNvSpPr>
          <p:nvPr/>
        </p:nvSpPr>
        <p:spPr bwMode="auto">
          <a:xfrm>
            <a:off x="3929063" y="2357438"/>
            <a:ext cx="347662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5</a:t>
            </a:r>
          </a:p>
        </p:txBody>
      </p:sp>
      <p:sp>
        <p:nvSpPr>
          <p:cNvPr id="14359" name="Rectangle 9"/>
          <p:cNvSpPr>
            <a:spLocks noChangeArrowheads="1"/>
          </p:cNvSpPr>
          <p:nvPr/>
        </p:nvSpPr>
        <p:spPr bwMode="auto">
          <a:xfrm>
            <a:off x="2500313" y="2000250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4</a:t>
            </a:r>
          </a:p>
        </p:txBody>
      </p:sp>
      <p:sp>
        <p:nvSpPr>
          <p:cNvPr id="14360" name="Rectangle 9"/>
          <p:cNvSpPr>
            <a:spLocks noChangeArrowheads="1"/>
          </p:cNvSpPr>
          <p:nvPr/>
        </p:nvSpPr>
        <p:spPr bwMode="auto">
          <a:xfrm>
            <a:off x="2857500" y="2000250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Rectangle 9"/>
          <p:cNvSpPr>
            <a:spLocks noChangeArrowheads="1"/>
          </p:cNvSpPr>
          <p:nvPr/>
        </p:nvSpPr>
        <p:spPr bwMode="auto">
          <a:xfrm>
            <a:off x="3214688" y="2000250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2" name="Rectangle 9"/>
          <p:cNvSpPr>
            <a:spLocks noChangeArrowheads="1"/>
          </p:cNvSpPr>
          <p:nvPr/>
        </p:nvSpPr>
        <p:spPr bwMode="auto">
          <a:xfrm>
            <a:off x="4286250" y="2000250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Rectangle 9"/>
          <p:cNvSpPr>
            <a:spLocks noChangeArrowheads="1"/>
          </p:cNvSpPr>
          <p:nvPr/>
        </p:nvSpPr>
        <p:spPr bwMode="auto">
          <a:xfrm>
            <a:off x="3929063" y="2000250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4" name="Rectangle 9"/>
          <p:cNvSpPr>
            <a:spLocks noChangeArrowheads="1"/>
          </p:cNvSpPr>
          <p:nvPr/>
        </p:nvSpPr>
        <p:spPr bwMode="auto">
          <a:xfrm>
            <a:off x="5357813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5" name="Rectangle 9"/>
          <p:cNvSpPr>
            <a:spLocks noChangeArrowheads="1"/>
          </p:cNvSpPr>
          <p:nvPr/>
        </p:nvSpPr>
        <p:spPr bwMode="auto">
          <a:xfrm>
            <a:off x="5000625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Rectangle 9"/>
          <p:cNvSpPr>
            <a:spLocks noChangeArrowheads="1"/>
          </p:cNvSpPr>
          <p:nvPr/>
        </p:nvSpPr>
        <p:spPr bwMode="auto">
          <a:xfrm>
            <a:off x="4643438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7" name="Rectangle 9"/>
          <p:cNvSpPr>
            <a:spLocks noChangeArrowheads="1"/>
          </p:cNvSpPr>
          <p:nvPr/>
        </p:nvSpPr>
        <p:spPr bwMode="auto">
          <a:xfrm>
            <a:off x="4286250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Rectangle 9"/>
          <p:cNvSpPr>
            <a:spLocks noChangeArrowheads="1"/>
          </p:cNvSpPr>
          <p:nvPr/>
        </p:nvSpPr>
        <p:spPr bwMode="auto">
          <a:xfrm>
            <a:off x="5715000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9" name="Rectangle 9"/>
          <p:cNvSpPr>
            <a:spLocks noChangeArrowheads="1"/>
          </p:cNvSpPr>
          <p:nvPr/>
        </p:nvSpPr>
        <p:spPr bwMode="auto">
          <a:xfrm>
            <a:off x="6072188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0" name="Rectangle 9"/>
          <p:cNvSpPr>
            <a:spLocks noChangeArrowheads="1"/>
          </p:cNvSpPr>
          <p:nvPr/>
        </p:nvSpPr>
        <p:spPr bwMode="auto">
          <a:xfrm>
            <a:off x="6429375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1" name="Rectangle 9"/>
          <p:cNvSpPr>
            <a:spLocks noChangeArrowheads="1"/>
          </p:cNvSpPr>
          <p:nvPr/>
        </p:nvSpPr>
        <p:spPr bwMode="auto">
          <a:xfrm>
            <a:off x="7143750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2" name="Rectangle 9"/>
          <p:cNvSpPr>
            <a:spLocks noChangeArrowheads="1"/>
          </p:cNvSpPr>
          <p:nvPr/>
        </p:nvSpPr>
        <p:spPr bwMode="auto">
          <a:xfrm>
            <a:off x="6786563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Работа с пословицами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715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из пословиц и поговорок подходят к содержанию сказки?</a:t>
            </a:r>
          </a:p>
          <a:p>
            <a:pPr>
              <a:defRPr/>
            </a:pPr>
            <a:r>
              <a:rPr lang="ru-RU" b="1" dirty="0" smtClean="0"/>
              <a:t>Дал бы дружку пирожка, да у самого ни куска.</a:t>
            </a:r>
          </a:p>
          <a:p>
            <a:pPr>
              <a:defRPr/>
            </a:pPr>
            <a:r>
              <a:rPr lang="ru-RU" b="1" dirty="0" smtClean="0"/>
              <a:t> Черствое сердце не знает благодарности. </a:t>
            </a:r>
          </a:p>
          <a:p>
            <a:pPr>
              <a:defRPr/>
            </a:pPr>
            <a:r>
              <a:rPr lang="ru-RU" b="1" dirty="0" smtClean="0"/>
              <a:t>В благополучии человек сам себя забывает. </a:t>
            </a:r>
          </a:p>
          <a:p>
            <a:pPr>
              <a:defRPr/>
            </a:pPr>
            <a:r>
              <a:rPr lang="ru-RU" b="1" dirty="0" smtClean="0"/>
              <a:t>Добра себе желаешь — делай добро. </a:t>
            </a:r>
          </a:p>
          <a:p>
            <a:pPr>
              <a:defRPr/>
            </a:pPr>
            <a:r>
              <a:rPr lang="ru-RU" b="1" dirty="0" smtClean="0"/>
              <a:t>Каких только чудес не бывает на свете.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Итог урока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23825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Как автор относится к героям?</a:t>
            </a:r>
          </a:p>
          <a:p>
            <a:r>
              <a:rPr lang="ru-RU" smtClean="0">
                <a:solidFill>
                  <a:schemeClr val="tx1"/>
                </a:solidFill>
              </a:rPr>
              <a:t> А что думаете о них вы?</a:t>
            </a:r>
          </a:p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0063" y="3714750"/>
            <a:ext cx="8229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3200" dirty="0"/>
              <a:t>Какими мыслями хотел поделиться со своими читателями П.П. Бажов?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0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0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прочитать другие сказки П.П. Бажова; 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подготовить пересказ понравившегося отрывка.</a:t>
            </a:r>
          </a:p>
          <a:p>
            <a:pPr>
              <a:buFontTx/>
              <a:buNone/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4"/>
          <p:cNvSpPr>
            <a:spLocks noGrp="1"/>
          </p:cNvSpPr>
          <p:nvPr>
            <p:ph idx="1"/>
          </p:nvPr>
        </p:nvSpPr>
        <p:spPr>
          <a:xfrm>
            <a:off x="928688" y="1428750"/>
            <a:ext cx="7372350" cy="3571875"/>
          </a:xfrm>
          <a:solidFill>
            <a:schemeClr val="accent2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Петухова Г.В.</a:t>
            </a:r>
          </a:p>
          <a:p>
            <a:pPr algn="ctr"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начальных классов</a:t>
            </a:r>
          </a:p>
          <a:p>
            <a:pPr algn="ctr">
              <a:buFontTx/>
              <a:buNone/>
              <a:defRPr/>
            </a:pPr>
            <a:r>
              <a:rPr lang="ru-RU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МАОУ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СОШ №5</a:t>
            </a:r>
          </a:p>
          <a:p>
            <a:pPr algn="ctr">
              <a:buFontTx/>
              <a:buNone/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://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5-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lbt.ucoz.ru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3571875" y="92868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1.</a:t>
            </a:r>
            <a:r>
              <a:rPr lang="ru-RU"/>
              <a:t>б</a:t>
            </a: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3929063" y="9286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5715000" y="92868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357813" y="9286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4286250" y="92868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л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4643438" y="9286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5000625" y="92868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500938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ь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3571875" y="1643063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ж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3571875" y="1285875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3214688" y="1643063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4286250" y="1643063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и</a:t>
            </a:r>
          </a:p>
        </p:txBody>
      </p:sp>
      <p:sp>
        <p:nvSpPr>
          <p:cNvPr id="15374" name="Rectangle 9"/>
          <p:cNvSpPr>
            <a:spLocks noChangeArrowheads="1"/>
          </p:cNvSpPr>
          <p:nvPr/>
        </p:nvSpPr>
        <p:spPr bwMode="auto">
          <a:xfrm>
            <a:off x="3929063" y="1643063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к</a:t>
            </a:r>
          </a:p>
        </p:txBody>
      </p:sp>
      <p:sp>
        <p:nvSpPr>
          <p:cNvPr id="15375" name="Rectangle 9"/>
          <p:cNvSpPr>
            <a:spLocks noChangeArrowheads="1"/>
          </p:cNvSpPr>
          <p:nvPr/>
        </p:nvSpPr>
        <p:spPr bwMode="auto">
          <a:xfrm>
            <a:off x="2143125" y="1285875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2.</a:t>
            </a:r>
            <a:r>
              <a:rPr lang="ru-RU"/>
              <a:t>к</a:t>
            </a:r>
            <a:endParaRPr lang="ru-RU" sz="1200"/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2500313" y="1285875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5377" name="Rectangle 9"/>
          <p:cNvSpPr>
            <a:spLocks noChangeArrowheads="1"/>
          </p:cNvSpPr>
          <p:nvPr/>
        </p:nvSpPr>
        <p:spPr bwMode="auto">
          <a:xfrm>
            <a:off x="2857500" y="1285875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ш</a:t>
            </a:r>
          </a:p>
        </p:txBody>
      </p:sp>
      <p:sp>
        <p:nvSpPr>
          <p:cNvPr id="15378" name="Rectangle 9"/>
          <p:cNvSpPr>
            <a:spLocks noChangeArrowheads="1"/>
          </p:cNvSpPr>
          <p:nvPr/>
        </p:nvSpPr>
        <p:spPr bwMode="auto">
          <a:xfrm>
            <a:off x="3214688" y="1285875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к</a:t>
            </a:r>
          </a:p>
        </p:txBody>
      </p:sp>
      <p:sp>
        <p:nvSpPr>
          <p:cNvPr id="15379" name="Rectangle 9"/>
          <p:cNvSpPr>
            <a:spLocks noChangeArrowheads="1"/>
          </p:cNvSpPr>
          <p:nvPr/>
        </p:nvSpPr>
        <p:spPr bwMode="auto">
          <a:xfrm>
            <a:off x="3571875" y="2000250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5380" name="Rectangle 9"/>
          <p:cNvSpPr>
            <a:spLocks noChangeArrowheads="1"/>
          </p:cNvSpPr>
          <p:nvPr/>
        </p:nvSpPr>
        <p:spPr bwMode="auto">
          <a:xfrm>
            <a:off x="2857500" y="1643063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3.</a:t>
            </a:r>
            <a:r>
              <a:rPr lang="ru-RU"/>
              <a:t>р</a:t>
            </a:r>
            <a:endParaRPr lang="ru-RU" sz="1200"/>
          </a:p>
        </p:txBody>
      </p:sp>
      <p:sp>
        <p:nvSpPr>
          <p:cNvPr id="15381" name="Rectangle 9"/>
          <p:cNvSpPr>
            <a:spLocks noChangeArrowheads="1"/>
          </p:cNvSpPr>
          <p:nvPr/>
        </p:nvSpPr>
        <p:spPr bwMode="auto">
          <a:xfrm>
            <a:off x="3929063" y="2357438"/>
            <a:ext cx="347662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5.</a:t>
            </a:r>
            <a:r>
              <a:rPr lang="ru-RU"/>
              <a:t>в</a:t>
            </a:r>
          </a:p>
        </p:txBody>
      </p:sp>
      <p:sp>
        <p:nvSpPr>
          <p:cNvPr id="15382" name="Rectangle 9"/>
          <p:cNvSpPr>
            <a:spLocks noChangeArrowheads="1"/>
          </p:cNvSpPr>
          <p:nvPr/>
        </p:nvSpPr>
        <p:spPr bwMode="auto">
          <a:xfrm>
            <a:off x="2500313" y="2000250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4.</a:t>
            </a:r>
            <a:r>
              <a:rPr lang="ru-RU"/>
              <a:t>с</a:t>
            </a:r>
            <a:endParaRPr lang="ru-RU" sz="1200"/>
          </a:p>
        </p:txBody>
      </p:sp>
      <p:sp>
        <p:nvSpPr>
          <p:cNvPr id="15383" name="Rectangle 9"/>
          <p:cNvSpPr>
            <a:spLocks noChangeArrowheads="1"/>
          </p:cNvSpPr>
          <p:nvPr/>
        </p:nvSpPr>
        <p:spPr bwMode="auto">
          <a:xfrm>
            <a:off x="2857500" y="2000250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и</a:t>
            </a:r>
          </a:p>
        </p:txBody>
      </p:sp>
      <p:sp>
        <p:nvSpPr>
          <p:cNvPr id="15384" name="Rectangle 9"/>
          <p:cNvSpPr>
            <a:spLocks noChangeArrowheads="1"/>
          </p:cNvSpPr>
          <p:nvPr/>
        </p:nvSpPr>
        <p:spPr bwMode="auto">
          <a:xfrm>
            <a:off x="3214688" y="2000250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4286250" y="2000250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5386" name="Rectangle 9"/>
          <p:cNvSpPr>
            <a:spLocks noChangeArrowheads="1"/>
          </p:cNvSpPr>
          <p:nvPr/>
        </p:nvSpPr>
        <p:spPr bwMode="auto">
          <a:xfrm>
            <a:off x="3929063" y="2000250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5387" name="Rectangle 9"/>
          <p:cNvSpPr>
            <a:spLocks noChangeArrowheads="1"/>
          </p:cNvSpPr>
          <p:nvPr/>
        </p:nvSpPr>
        <p:spPr bwMode="auto">
          <a:xfrm>
            <a:off x="5357813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5388" name="Rectangle 9"/>
          <p:cNvSpPr>
            <a:spLocks noChangeArrowheads="1"/>
          </p:cNvSpPr>
          <p:nvPr/>
        </p:nvSpPr>
        <p:spPr bwMode="auto">
          <a:xfrm>
            <a:off x="5000625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л</a:t>
            </a:r>
          </a:p>
        </p:txBody>
      </p:sp>
      <p:sp>
        <p:nvSpPr>
          <p:cNvPr id="15389" name="Rectangle 9"/>
          <p:cNvSpPr>
            <a:spLocks noChangeArrowheads="1"/>
          </p:cNvSpPr>
          <p:nvPr/>
        </p:nvSpPr>
        <p:spPr bwMode="auto">
          <a:xfrm>
            <a:off x="4643438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5390" name="Rectangle 9"/>
          <p:cNvSpPr>
            <a:spLocks noChangeArrowheads="1"/>
          </p:cNvSpPr>
          <p:nvPr/>
        </p:nvSpPr>
        <p:spPr bwMode="auto">
          <a:xfrm>
            <a:off x="4286250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ы</a:t>
            </a:r>
          </a:p>
        </p:txBody>
      </p:sp>
      <p:sp>
        <p:nvSpPr>
          <p:cNvPr id="15391" name="Rectangle 9"/>
          <p:cNvSpPr>
            <a:spLocks noChangeArrowheads="1"/>
          </p:cNvSpPr>
          <p:nvPr/>
        </p:nvSpPr>
        <p:spPr bwMode="auto">
          <a:xfrm>
            <a:off x="5715000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ж</a:t>
            </a:r>
          </a:p>
        </p:txBody>
      </p:sp>
      <p:sp>
        <p:nvSpPr>
          <p:cNvPr id="15392" name="Rectangle 9"/>
          <p:cNvSpPr>
            <a:spLocks noChangeArrowheads="1"/>
          </p:cNvSpPr>
          <p:nvPr/>
        </p:nvSpPr>
        <p:spPr bwMode="auto">
          <a:xfrm>
            <a:off x="6072188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и</a:t>
            </a:r>
          </a:p>
        </p:txBody>
      </p:sp>
      <p:sp>
        <p:nvSpPr>
          <p:cNvPr id="15393" name="Rectangle 9"/>
          <p:cNvSpPr>
            <a:spLocks noChangeArrowheads="1"/>
          </p:cNvSpPr>
          <p:nvPr/>
        </p:nvSpPr>
        <p:spPr bwMode="auto">
          <a:xfrm>
            <a:off x="6429375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в</a:t>
            </a:r>
          </a:p>
        </p:txBody>
      </p:sp>
      <p:sp>
        <p:nvSpPr>
          <p:cNvPr id="15394" name="Rectangle 9"/>
          <p:cNvSpPr>
            <a:spLocks noChangeArrowheads="1"/>
          </p:cNvSpPr>
          <p:nvPr/>
        </p:nvSpPr>
        <p:spPr bwMode="auto">
          <a:xfrm>
            <a:off x="7143750" y="2357438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5395" name="Rectangle 9"/>
          <p:cNvSpPr>
            <a:spLocks noChangeArrowheads="1"/>
          </p:cNvSpPr>
          <p:nvPr/>
        </p:nvSpPr>
        <p:spPr bwMode="auto">
          <a:xfrm>
            <a:off x="6786563" y="2357438"/>
            <a:ext cx="360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5396" name="Заголовок 1"/>
          <p:cNvSpPr>
            <a:spLocks noGrp="1"/>
          </p:cNvSpPr>
          <p:nvPr>
            <p:ph type="title"/>
          </p:nvPr>
        </p:nvSpPr>
        <p:spPr>
          <a:xfrm>
            <a:off x="714375" y="3714750"/>
            <a:ext cx="8229600" cy="1143000"/>
          </a:xfrm>
        </p:spPr>
        <p:txBody>
          <a:bodyPr/>
          <a:lstStyle/>
          <a:p>
            <a:r>
              <a:rPr lang="ru-RU" i="1" smtClean="0"/>
              <a:t>Ответы: </a:t>
            </a:r>
            <a:r>
              <a:rPr lang="ru-RU" smtClean="0"/>
              <a:t>1. Балаган. 2. Кошка. 3. Рожки. 4. Сирота. 5. Выслеживать.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3886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smtClean="0"/>
              <a:t/>
            </a:r>
            <a:br>
              <a:rPr lang="ru-RU" sz="3200" smtClean="0"/>
            </a:br>
            <a:endParaRPr lang="ru-RU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625" y="928688"/>
            <a:ext cx="8358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430213" algn="l"/>
              </a:tabLst>
              <a:defRPr/>
            </a:pPr>
            <a:r>
              <a:rPr lang="ru-RU" sz="3600" b="1" dirty="0"/>
              <a:t>П.П. Бажов </a:t>
            </a:r>
            <a:endParaRPr lang="ru-RU" sz="3600" b="1" dirty="0">
              <a:solidFill>
                <a:schemeClr val="accent4">
                  <a:lumMod val="75000"/>
                  <a:lumOff val="25000"/>
                </a:schemeClr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38" y="114300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/>
                </a:solidFill>
                <a:latin typeface="+mn-lt"/>
              </a:rPr>
              <a:t>«Уральские были» </a:t>
            </a:r>
            <a:endParaRPr lang="ru-RU" sz="36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38" y="114300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/>
                </a:solidFill>
                <a:latin typeface="+mn-lt"/>
              </a:rPr>
              <a:t>«Малахитовая шкатулка»</a:t>
            </a:r>
            <a:endParaRPr lang="ru-RU" sz="36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57250"/>
            <a:ext cx="69389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kern="0" dirty="0">
                <a:solidFill>
                  <a:srgbClr val="3A566E"/>
                </a:solidFill>
                <a:latin typeface="Tahoma"/>
              </a:rPr>
              <a:t>Ключ-камень»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25" y="857250"/>
            <a:ext cx="78581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kern="0" dirty="0">
                <a:solidFill>
                  <a:srgbClr val="3A566E"/>
                </a:solidFill>
                <a:latin typeface="Tahoma"/>
              </a:rPr>
              <a:t> «Хозяйка медной горы»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25" y="857250"/>
            <a:ext cx="78581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/>
                </a:solidFill>
                <a:latin typeface="+mn-lt"/>
              </a:rPr>
              <a:t> «Великий полоз»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Office Theme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Орбита</Template>
  <TotalTime>424</TotalTime>
  <Words>642</Words>
  <Application>Microsoft Office PowerPoint</Application>
  <PresentationFormat>Экран (4:3)</PresentationFormat>
  <Paragraphs>136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Tahoma</vt:lpstr>
      <vt:lpstr>Arial</vt:lpstr>
      <vt:lpstr>Calibri</vt:lpstr>
      <vt:lpstr>Орбита</vt:lpstr>
      <vt:lpstr>П.П. Бажов «Серебряное копытце»</vt:lpstr>
      <vt:lpstr>Слайд 2</vt:lpstr>
      <vt:lpstr>Ответы: 1. Балаган. 2. Кошка. 3. Рожки. 4. Сирота. 5. Выслеживать.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Словарно-лексическая работа</vt:lpstr>
      <vt:lpstr>Речевая разминка</vt:lpstr>
      <vt:lpstr>Прочитайте глазками</vt:lpstr>
      <vt:lpstr>Прочитайте медленно</vt:lpstr>
      <vt:lpstr>Прочитайте  с вопросительной интонацией </vt:lpstr>
      <vt:lpstr>Прочитайте с радостью</vt:lpstr>
      <vt:lpstr>Прочитайте  скороговоркой</vt:lpstr>
      <vt:lpstr>Характеристика главных героев сказки </vt:lpstr>
      <vt:lpstr>Беседа по содержанию сказки </vt:lpstr>
      <vt:lpstr>Работа с пословицами</vt:lpstr>
      <vt:lpstr>Итог урока</vt:lpstr>
      <vt:lpstr>Домашнее задание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Бальмонта</dc:title>
  <dc:creator>Денис</dc:creator>
  <cp:lastModifiedBy>Admin</cp:lastModifiedBy>
  <cp:revision>43</cp:revision>
  <dcterms:created xsi:type="dcterms:W3CDTF">2009-11-02T17:36:00Z</dcterms:created>
  <dcterms:modified xsi:type="dcterms:W3CDTF">2012-05-25T10:39:28Z</dcterms:modified>
</cp:coreProperties>
</file>