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59" r:id="rId7"/>
    <p:sldId id="262" r:id="rId8"/>
    <p:sldId id="263" r:id="rId9"/>
    <p:sldId id="264" r:id="rId10"/>
    <p:sldId id="265" r:id="rId11"/>
    <p:sldId id="266" r:id="rId12"/>
    <p:sldId id="268" r:id="rId13"/>
    <p:sldId id="267" r:id="rId14"/>
    <p:sldId id="269" r:id="rId15"/>
    <p:sldId id="270" r:id="rId16"/>
    <p:sldId id="274" r:id="rId17"/>
    <p:sldId id="271" r:id="rId18"/>
    <p:sldId id="275" r:id="rId19"/>
    <p:sldId id="272" r:id="rId20"/>
    <p:sldId id="276" r:id="rId21"/>
    <p:sldId id="273" r:id="rId22"/>
    <p:sldId id="277" r:id="rId23"/>
    <p:sldId id="281" r:id="rId24"/>
    <p:sldId id="278" r:id="rId25"/>
    <p:sldId id="279" r:id="rId26"/>
    <p:sldId id="280" r:id="rId27"/>
    <p:sldId id="282" r:id="rId28"/>
    <p:sldId id="283" r:id="rId29"/>
    <p:sldId id="284" r:id="rId30"/>
    <p:sldId id="285" r:id="rId31"/>
    <p:sldId id="286" r:id="rId32"/>
    <p:sldId id="288" r:id="rId33"/>
    <p:sldId id="287" r:id="rId34"/>
    <p:sldId id="289" r:id="rId35"/>
    <p:sldId id="291" r:id="rId36"/>
    <p:sldId id="292"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31" d="100"/>
          <a:sy n="31" d="100"/>
        </p:scale>
        <p:origin x="72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A0D3297-695D-4683-B702-35A73AA9E622}" type="datetimeFigureOut">
              <a:rPr lang="ru-RU" smtClean="0"/>
              <a:t>05.12.2013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B46CE-831A-45B1-A5B0-E34F2DA6CE30}" type="slidenum">
              <a:rPr lang="ru-RU" smtClean="0"/>
              <a:t>‹#›</a:t>
            </a:fld>
            <a:endParaRPr lang="ru-RU"/>
          </a:p>
        </p:txBody>
      </p:sp>
    </p:spTree>
    <p:extLst>
      <p:ext uri="{BB962C8B-B14F-4D97-AF65-F5344CB8AC3E}">
        <p14:creationId xmlns:p14="http://schemas.microsoft.com/office/powerpoint/2010/main" val="377864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0D3297-695D-4683-B702-35A73AA9E622}" type="datetimeFigureOut">
              <a:rPr lang="ru-RU" smtClean="0"/>
              <a:t>05.12.2013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B46CE-831A-45B1-A5B0-E34F2DA6CE30}" type="slidenum">
              <a:rPr lang="ru-RU" smtClean="0"/>
              <a:t>‹#›</a:t>
            </a:fld>
            <a:endParaRPr lang="ru-RU"/>
          </a:p>
        </p:txBody>
      </p:sp>
    </p:spTree>
    <p:extLst>
      <p:ext uri="{BB962C8B-B14F-4D97-AF65-F5344CB8AC3E}">
        <p14:creationId xmlns:p14="http://schemas.microsoft.com/office/powerpoint/2010/main" val="269690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0D3297-695D-4683-B702-35A73AA9E622}" type="datetimeFigureOut">
              <a:rPr lang="ru-RU" smtClean="0"/>
              <a:t>05.12.2013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B46CE-831A-45B1-A5B0-E34F2DA6CE30}" type="slidenum">
              <a:rPr lang="ru-RU" smtClean="0"/>
              <a:t>‹#›</a:t>
            </a:fld>
            <a:endParaRPr lang="ru-RU"/>
          </a:p>
        </p:txBody>
      </p:sp>
    </p:spTree>
    <p:extLst>
      <p:ext uri="{BB962C8B-B14F-4D97-AF65-F5344CB8AC3E}">
        <p14:creationId xmlns:p14="http://schemas.microsoft.com/office/powerpoint/2010/main" val="2549497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0D3297-695D-4683-B702-35A73AA9E622}" type="datetimeFigureOut">
              <a:rPr lang="ru-RU" smtClean="0"/>
              <a:t>05.12.2013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B46CE-831A-45B1-A5B0-E34F2DA6CE30}" type="slidenum">
              <a:rPr lang="ru-RU" smtClean="0"/>
              <a:t>‹#›</a:t>
            </a:fld>
            <a:endParaRPr lang="ru-RU"/>
          </a:p>
        </p:txBody>
      </p:sp>
    </p:spTree>
    <p:extLst>
      <p:ext uri="{BB962C8B-B14F-4D97-AF65-F5344CB8AC3E}">
        <p14:creationId xmlns:p14="http://schemas.microsoft.com/office/powerpoint/2010/main" val="2595162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A0D3297-695D-4683-B702-35A73AA9E622}" type="datetimeFigureOut">
              <a:rPr lang="ru-RU" smtClean="0"/>
              <a:t>05.12.2013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B46CE-831A-45B1-A5B0-E34F2DA6CE30}" type="slidenum">
              <a:rPr lang="ru-RU" smtClean="0"/>
              <a:t>‹#›</a:t>
            </a:fld>
            <a:endParaRPr lang="ru-RU"/>
          </a:p>
        </p:txBody>
      </p:sp>
    </p:spTree>
    <p:extLst>
      <p:ext uri="{BB962C8B-B14F-4D97-AF65-F5344CB8AC3E}">
        <p14:creationId xmlns:p14="http://schemas.microsoft.com/office/powerpoint/2010/main" val="3151153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A0D3297-695D-4683-B702-35A73AA9E622}" type="datetimeFigureOut">
              <a:rPr lang="ru-RU" smtClean="0"/>
              <a:t>05.12.2013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B46CE-831A-45B1-A5B0-E34F2DA6CE30}" type="slidenum">
              <a:rPr lang="ru-RU" smtClean="0"/>
              <a:t>‹#›</a:t>
            </a:fld>
            <a:endParaRPr lang="ru-RU"/>
          </a:p>
        </p:txBody>
      </p:sp>
    </p:spTree>
    <p:extLst>
      <p:ext uri="{BB962C8B-B14F-4D97-AF65-F5344CB8AC3E}">
        <p14:creationId xmlns:p14="http://schemas.microsoft.com/office/powerpoint/2010/main" val="838983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A0D3297-695D-4683-B702-35A73AA9E622}" type="datetimeFigureOut">
              <a:rPr lang="ru-RU" smtClean="0"/>
              <a:t>05.12.2013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B46CE-831A-45B1-A5B0-E34F2DA6CE30}" type="slidenum">
              <a:rPr lang="ru-RU" smtClean="0"/>
              <a:t>‹#›</a:t>
            </a:fld>
            <a:endParaRPr lang="ru-RU"/>
          </a:p>
        </p:txBody>
      </p:sp>
    </p:spTree>
    <p:extLst>
      <p:ext uri="{BB962C8B-B14F-4D97-AF65-F5344CB8AC3E}">
        <p14:creationId xmlns:p14="http://schemas.microsoft.com/office/powerpoint/2010/main" val="1484803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A0D3297-695D-4683-B702-35A73AA9E622}" type="datetimeFigureOut">
              <a:rPr lang="ru-RU" smtClean="0"/>
              <a:t>05.12.2013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B46CE-831A-45B1-A5B0-E34F2DA6CE30}" type="slidenum">
              <a:rPr lang="ru-RU" smtClean="0"/>
              <a:t>‹#›</a:t>
            </a:fld>
            <a:endParaRPr lang="ru-RU"/>
          </a:p>
        </p:txBody>
      </p:sp>
    </p:spTree>
    <p:extLst>
      <p:ext uri="{BB962C8B-B14F-4D97-AF65-F5344CB8AC3E}">
        <p14:creationId xmlns:p14="http://schemas.microsoft.com/office/powerpoint/2010/main" val="195954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A0D3297-695D-4683-B702-35A73AA9E622}" type="datetimeFigureOut">
              <a:rPr lang="ru-RU" smtClean="0"/>
              <a:t>05.12.2013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B46CE-831A-45B1-A5B0-E34F2DA6CE30}" type="slidenum">
              <a:rPr lang="ru-RU" smtClean="0"/>
              <a:t>‹#›</a:t>
            </a:fld>
            <a:endParaRPr lang="ru-RU"/>
          </a:p>
        </p:txBody>
      </p:sp>
    </p:spTree>
    <p:extLst>
      <p:ext uri="{BB962C8B-B14F-4D97-AF65-F5344CB8AC3E}">
        <p14:creationId xmlns:p14="http://schemas.microsoft.com/office/powerpoint/2010/main" val="131879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A0D3297-695D-4683-B702-35A73AA9E622}" type="datetimeFigureOut">
              <a:rPr lang="ru-RU" smtClean="0"/>
              <a:t>05.12.2013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B46CE-831A-45B1-A5B0-E34F2DA6CE30}" type="slidenum">
              <a:rPr lang="ru-RU" smtClean="0"/>
              <a:t>‹#›</a:t>
            </a:fld>
            <a:endParaRPr lang="ru-RU"/>
          </a:p>
        </p:txBody>
      </p:sp>
    </p:spTree>
    <p:extLst>
      <p:ext uri="{BB962C8B-B14F-4D97-AF65-F5344CB8AC3E}">
        <p14:creationId xmlns:p14="http://schemas.microsoft.com/office/powerpoint/2010/main" val="4095411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A0D3297-695D-4683-B702-35A73AA9E622}" type="datetimeFigureOut">
              <a:rPr lang="ru-RU" smtClean="0"/>
              <a:t>05.12.2013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B46CE-831A-45B1-A5B0-E34F2DA6CE30}" type="slidenum">
              <a:rPr lang="ru-RU" smtClean="0"/>
              <a:t>‹#›</a:t>
            </a:fld>
            <a:endParaRPr lang="ru-RU"/>
          </a:p>
        </p:txBody>
      </p:sp>
    </p:spTree>
    <p:extLst>
      <p:ext uri="{BB962C8B-B14F-4D97-AF65-F5344CB8AC3E}">
        <p14:creationId xmlns:p14="http://schemas.microsoft.com/office/powerpoint/2010/main" val="271662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D3297-695D-4683-B702-35A73AA9E622}" type="datetimeFigureOut">
              <a:rPr lang="ru-RU" smtClean="0"/>
              <a:t>05.12.2013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B46CE-831A-45B1-A5B0-E34F2DA6CE30}" type="slidenum">
              <a:rPr lang="ru-RU" smtClean="0"/>
              <a:t>‹#›</a:t>
            </a:fld>
            <a:endParaRPr lang="ru-RU"/>
          </a:p>
        </p:txBody>
      </p:sp>
    </p:spTree>
    <p:extLst>
      <p:ext uri="{BB962C8B-B14F-4D97-AF65-F5344CB8AC3E}">
        <p14:creationId xmlns:p14="http://schemas.microsoft.com/office/powerpoint/2010/main" val="315026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Как </a:t>
            </a:r>
            <a:r>
              <a:rPr lang="ru-RU" dirty="0" err="1" smtClean="0"/>
              <a:t>муравьишка</a:t>
            </a:r>
            <a:r>
              <a:rPr lang="ru-RU" dirty="0" smtClean="0"/>
              <a:t> домой спешил</a:t>
            </a:r>
            <a:endParaRPr lang="ru-RU" dirty="0"/>
          </a:p>
        </p:txBody>
      </p:sp>
      <p:sp>
        <p:nvSpPr>
          <p:cNvPr id="3" name="Подзаголовок 2"/>
          <p:cNvSpPr>
            <a:spLocks noGrp="1"/>
          </p:cNvSpPr>
          <p:nvPr>
            <p:ph type="subTitle" idx="1"/>
          </p:nvPr>
        </p:nvSpPr>
        <p:spPr>
          <a:xfrm>
            <a:off x="6411310" y="5441732"/>
            <a:ext cx="9144000" cy="1655762"/>
          </a:xfrm>
        </p:spPr>
        <p:txBody>
          <a:bodyPr/>
          <a:lstStyle/>
          <a:p>
            <a:r>
              <a:rPr lang="ru-RU" dirty="0" err="1" smtClean="0"/>
              <a:t>В.Бианки</a:t>
            </a:r>
            <a:endParaRPr lang="ru-RU" dirty="0"/>
          </a:p>
        </p:txBody>
      </p:sp>
      <p:pic>
        <p:nvPicPr>
          <p:cNvPr id="25608" name="Picture 8" descr="Повсюду: в лесу на полянке, В реке, на болоте, в полях- Ты встретишь героев Бианки, У них побываешь в гостя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77598">
            <a:off x="691601" y="2786857"/>
            <a:ext cx="2808343" cy="367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615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5814848" cy="6161799"/>
          </a:xfrm>
        </p:spPr>
        <p:txBody>
          <a:bodyPr>
            <a:normAutofit fontScale="90000"/>
          </a:bodyPr>
          <a:lstStyle/>
          <a:p>
            <a:r>
              <a:rPr lang="ru-RU" dirty="0"/>
              <a:t>Так что же определяет столь сложную и многообразную жизнедеятельность муравьев, если не разум? Ученые считают, что это сложная система врожденных инстинктов, очень развитая у этих общественных насекомых. </a:t>
            </a:r>
            <a:r>
              <a:rPr lang="ru-RU" dirty="0" smtClean="0"/>
              <a:t/>
            </a:r>
            <a:br>
              <a:rPr lang="ru-RU" dirty="0" smtClean="0"/>
            </a:br>
            <a:endParaRPr lang="ru-RU" dirty="0"/>
          </a:p>
        </p:txBody>
      </p:sp>
      <p:pic>
        <p:nvPicPr>
          <p:cNvPr id="8194" name="Picture 2" descr="http://starnaked.narod.ru/pic11/tiz/ant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182" y="2580234"/>
            <a:ext cx="4286250" cy="303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479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Паук-сенокосец (</a:t>
            </a:r>
            <a:r>
              <a:rPr lang="ru-RU" dirty="0" err="1"/>
              <a:t>Pholcidae</a:t>
            </a:r>
            <a:r>
              <a:rPr lang="ru-RU" dirty="0"/>
              <a:t>), или как его еще называют, долгоножка – это многочисленное семейство </a:t>
            </a:r>
            <a:r>
              <a:rPr lang="ru-RU" dirty="0" smtClean="0"/>
              <a:t>пауков.</a:t>
            </a:r>
            <a:endParaRPr lang="ru-RU" dirty="0"/>
          </a:p>
        </p:txBody>
      </p:sp>
      <p:pic>
        <p:nvPicPr>
          <p:cNvPr id="9218" name="Picture 2" descr="http://www.zooblog.ru/uploads/posts/2009-03/1237411724_senokos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1989028"/>
            <a:ext cx="6667500" cy="446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38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193330"/>
          </a:xfrm>
        </p:spPr>
        <p:txBody>
          <a:bodyPr>
            <a:normAutofit fontScale="90000"/>
          </a:bodyPr>
          <a:lstStyle/>
          <a:p>
            <a:r>
              <a:rPr lang="ru-RU" dirty="0"/>
              <a:t>Именно они соседствуют с человеком в его жилище. В нашей полосе распространен вид </a:t>
            </a:r>
            <a:r>
              <a:rPr lang="ru-RU" dirty="0" err="1"/>
              <a:t>Pholcus</a:t>
            </a:r>
            <a:r>
              <a:rPr lang="ru-RU" dirty="0"/>
              <a:t>. Это небольшой паучок, размером 2 – 10 мм, форма пауков-сенокосцев самая разнообразная: от шарообразной — до вытянутой, длина ног у разных видов тоже различна, от коротких ножек – до очень длинных, до 50 мм. Сенокосцы имеют восемь глаз, но у пауков, живущих в пещерах, количество глаз меньше.</a:t>
            </a:r>
          </a:p>
        </p:txBody>
      </p:sp>
    </p:spTree>
    <p:extLst>
      <p:ext uri="{BB962C8B-B14F-4D97-AF65-F5344CB8AC3E}">
        <p14:creationId xmlns:p14="http://schemas.microsoft.com/office/powerpoint/2010/main" val="1395942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2" name="Picture 2" descr="http://vosemnog.ru/wp-content/uploads/2009/08/senokos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609763"/>
            <a:ext cx="9525000" cy="58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059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098737"/>
          </a:xfrm>
        </p:spPr>
        <p:txBody>
          <a:bodyPr>
            <a:noAutofit/>
          </a:bodyPr>
          <a:lstStyle/>
          <a:p>
            <a:r>
              <a:rPr lang="ru-RU" sz="3200" dirty="0"/>
              <a:t>Эти пауки охотятся традиционным для пауков способом – строят ловчие сети. Паутина у пауков-сенокосцев неровная, беспорядочная и запутанная, не то что у </a:t>
            </a:r>
            <a:r>
              <a:rPr lang="ru-RU" sz="3200" dirty="0" err="1"/>
              <a:t>кругопряда</a:t>
            </a:r>
            <a:r>
              <a:rPr lang="ru-RU" sz="3200" dirty="0"/>
              <a:t>. Свои тенета эти паучки прядут повсеместно: в темных, влажных уголках пещер, в ветвях деревьев, в брошенных норах животных, в погребах, заброшенных строениях, в жилищах человека. Паук сидит в середине своей паутины и поджидает добычу. Жертва, попавшая в сеть, пытаясь выбраться из нее, запутывается все больше и больше, тем временем хозяин сетей опутывает ее паутиной и наносит ей ядовитый укус. Паук может сразу съесть свою добычу, а может и оставить про запас. Если в сети попадается слишком большая добыча, паук старается избавиться от нее, помогая ей освободиться и стряхнуть ее с паутины.</a:t>
            </a:r>
          </a:p>
        </p:txBody>
      </p:sp>
    </p:spTree>
    <p:extLst>
      <p:ext uri="{BB962C8B-B14F-4D97-AF65-F5344CB8AC3E}">
        <p14:creationId xmlns:p14="http://schemas.microsoft.com/office/powerpoint/2010/main" val="2775942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7706710" cy="6058832"/>
          </a:xfrm>
        </p:spPr>
        <p:txBody>
          <a:bodyPr>
            <a:normAutofit/>
          </a:bodyPr>
          <a:lstStyle/>
          <a:p>
            <a:r>
              <a:rPr lang="ru-RU" sz="3600" b="1" dirty="0"/>
              <a:t>Жужелицы</a:t>
            </a:r>
            <a:r>
              <a:rPr lang="ru-RU" sz="3600" dirty="0"/>
              <a:t> (лат. </a:t>
            </a:r>
            <a:r>
              <a:rPr lang="ru-RU" sz="3600" dirty="0" err="1"/>
              <a:t>Carabidae</a:t>
            </a:r>
            <a:r>
              <a:rPr lang="ru-RU" sz="3600" dirty="0"/>
              <a:t>) - одно из самых больших и многочисленных семейств жуков. Число видов мировой фауны по разным оценкам колеблется от 25000 до 50000, в том числе в России и сопредельных странах уже сейчас известно более 3000 видов. Число открытых видов ежегодно возрастает.</a:t>
            </a:r>
            <a:br>
              <a:rPr lang="ru-RU" sz="3600" dirty="0"/>
            </a:br>
            <a:r>
              <a:rPr lang="ru-RU" sz="3600" dirty="0"/>
              <a:t>Размеры тела жужелиц колеблются в пределах: от 1.2 мм до 9 см </a:t>
            </a:r>
            <a:br>
              <a:rPr lang="ru-RU" sz="3600" dirty="0"/>
            </a:br>
            <a:endParaRPr lang="ru-RU" sz="3600" dirty="0"/>
          </a:p>
        </p:txBody>
      </p:sp>
      <p:pic>
        <p:nvPicPr>
          <p:cNvPr id="11266" name="Picture 2" descr="http://www.russika.ru/userimages/2010_01_15_10_51_5450241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3476" y="3643759"/>
            <a:ext cx="4088524" cy="2780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992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2290" name="Picture 2" descr="http://www.bankreceptov.ru/pic/fauna_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419349"/>
            <a:ext cx="5715000" cy="443865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redbook.ru/images/RGB_8789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943418" cy="4981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123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972613"/>
          </a:xfrm>
        </p:spPr>
        <p:txBody>
          <a:bodyPr>
            <a:normAutofit fontScale="90000"/>
          </a:bodyPr>
          <a:lstStyle/>
          <a:p>
            <a:r>
              <a:rPr lang="ru-RU" dirty="0"/>
              <a:t>Окраска чаще всего черная или </a:t>
            </a:r>
            <a:r>
              <a:rPr lang="ru-RU" dirty="0" err="1" smtClean="0"/>
              <a:t>темнобурая</a:t>
            </a:r>
            <a:r>
              <a:rPr lang="ru-RU" dirty="0" smtClean="0"/>
              <a:t/>
            </a:r>
            <a:br>
              <a:rPr lang="ru-RU" dirty="0" smtClean="0"/>
            </a:br>
            <a:r>
              <a:rPr lang="ru-RU" dirty="0"/>
              <a:t>Яйца жужелиц имеют форму, близкую к цилиндрической, или в продольном разрезе похожи на удлиненный овал.</a:t>
            </a:r>
            <a:br>
              <a:rPr lang="ru-RU" dirty="0"/>
            </a:br>
            <a:r>
              <a:rPr lang="ru-RU" dirty="0"/>
              <a:t>Личинки удлинённые, подвижные, нередко чёрные, блестящие; большинство хищные, некоторые растительноядные.</a:t>
            </a:r>
            <a:br>
              <a:rPr lang="ru-RU" dirty="0"/>
            </a:br>
            <a:r>
              <a:rPr lang="ru-RU" dirty="0"/>
              <a:t>Куколки жужелиц обычно свободные, голые, несколько напоминают взрослых жуков. </a:t>
            </a:r>
            <a:br>
              <a:rPr lang="ru-RU" dirty="0"/>
            </a:br>
            <a:endParaRPr lang="ru-RU" dirty="0"/>
          </a:p>
        </p:txBody>
      </p:sp>
    </p:spTree>
    <p:extLst>
      <p:ext uri="{BB962C8B-B14F-4D97-AF65-F5344CB8AC3E}">
        <p14:creationId xmlns:p14="http://schemas.microsoft.com/office/powerpoint/2010/main" val="1426565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3314" name="Picture 2" descr="http://go3.imgsmail.ru/imgpreview?key=http%3A//insectalib.ru/books/item/f00/s00/z0000000/pic/000005.jpg&amp;mb=imgdb_preview_1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30" y="365125"/>
            <a:ext cx="5546396" cy="391510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go4.imgsmail.ru/imgpreview?key=http%3A//macroid.ru/_data/64/2009_07_08_045_Carabus_Procrustes_coriaceus.jpg&amp;mb=imgdb_preview_19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3670" y="3168037"/>
            <a:ext cx="4639222" cy="3241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653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098737"/>
          </a:xfrm>
        </p:spPr>
        <p:txBody>
          <a:bodyPr>
            <a:normAutofit fontScale="90000"/>
          </a:bodyPr>
          <a:lstStyle/>
          <a:p>
            <a:r>
              <a:rPr lang="ru-RU" dirty="0"/>
              <a:t>Местообитания жужелиц чрезвычайно разнообразны. Традиционно деление всех видов на 3 группы: гигрофилов (связанных с берегами водоемов и не встречающихся вдали от воды), </a:t>
            </a:r>
            <a:r>
              <a:rPr lang="ru-RU" dirty="0" err="1"/>
              <a:t>фитофилов</a:t>
            </a:r>
            <a:r>
              <a:rPr lang="ru-RU" dirty="0"/>
              <a:t> (живущих и питающихся на растениях) и </a:t>
            </a:r>
            <a:r>
              <a:rPr lang="ru-RU" dirty="0" err="1"/>
              <a:t>мезофилов</a:t>
            </a:r>
            <a:r>
              <a:rPr lang="ru-RU" dirty="0"/>
              <a:t> (всех остальных жужелиц). Круг хищников, поедающих жужелиц, включает млекопитающих, птиц, рептилий, амфибий, пауков, муравьев, жуков-</a:t>
            </a:r>
            <a:r>
              <a:rPr lang="ru-RU" dirty="0" err="1"/>
              <a:t>стафилинид</a:t>
            </a:r>
            <a:r>
              <a:rPr lang="ru-RU" dirty="0"/>
              <a:t> и других животных.</a:t>
            </a:r>
          </a:p>
        </p:txBody>
      </p:sp>
    </p:spTree>
    <p:extLst>
      <p:ext uri="{BB962C8B-B14F-4D97-AF65-F5344CB8AC3E}">
        <p14:creationId xmlns:p14="http://schemas.microsoft.com/office/powerpoint/2010/main" val="1987042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3481661"/>
          </a:xfrm>
        </p:spPr>
        <p:txBody>
          <a:bodyPr>
            <a:noAutofit/>
          </a:bodyPr>
          <a:lstStyle/>
          <a:p>
            <a:r>
              <a:rPr lang="ru-RU" sz="3200" dirty="0"/>
              <a:t>Что может быть общего между человеком и муравьем? Казалось бы, ничего. Человек — существо разумное, «гомо </a:t>
            </a:r>
            <a:r>
              <a:rPr lang="ru-RU" sz="3200" dirty="0" err="1"/>
              <a:t>сапи-енс</a:t>
            </a:r>
            <a:r>
              <a:rPr lang="ru-RU" sz="3200" dirty="0"/>
              <a:t>». А о разуме муравьев, даже в зачаточном состоянии, говорить не приходится. По крайней мере, в человеческом понимании. А размеры? Мы ведь можем нечаянно раздавить муравья, даже не заметив этого. И все же внимательное изучение жизни муравьев не может не навести на мысль о поразительном сходстве общественной жизни человека и этих насекомых. </a:t>
            </a:r>
          </a:p>
        </p:txBody>
      </p:sp>
      <p:pic>
        <p:nvPicPr>
          <p:cNvPr id="1026" name="Picture 2" descr="http://starnaked.narod.ru/pic11/tiz/ant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324349"/>
            <a:ext cx="4286250"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363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4338" name="Picture 2" descr="http://go4.imgsmail.ru/imgpreview?key=http%3A//www.apus.ru/im.xp/049050053048054055054051055.png&amp;mb=imgdb_preview_1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30" y="1027906"/>
            <a:ext cx="4101564" cy="341797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vitusltd.ru/V-images/zuzelica_lichin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270" y="1154030"/>
            <a:ext cx="5524500"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893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067206"/>
          </a:xfrm>
        </p:spPr>
        <p:txBody>
          <a:bodyPr/>
          <a:lstStyle/>
          <a:p>
            <a:r>
              <a:rPr lang="ru-RU" dirty="0"/>
              <a:t>Хищные виды способны регулировать численность многих насекомых, наземных моллюсков и других беспозвоночных, среди которых есть и опасные вредители. Такие виды издавна используются для борьбы с вредителями и несомненно являются полезными для человека.</a:t>
            </a:r>
          </a:p>
        </p:txBody>
      </p:sp>
    </p:spTree>
    <p:extLst>
      <p:ext uri="{BB962C8B-B14F-4D97-AF65-F5344CB8AC3E}">
        <p14:creationId xmlns:p14="http://schemas.microsoft.com/office/powerpoint/2010/main" val="2275072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Майский жук</a:t>
            </a:r>
            <a:endParaRPr lang="ru-RU" dirty="0"/>
          </a:p>
        </p:txBody>
      </p:sp>
      <p:pic>
        <p:nvPicPr>
          <p:cNvPr id="15362" name="Picture 2" descr="http://go3.imgsmail.ru/imgpreview?key=http%3A//fotopets.ru/_pu/0/41451781.jpg&amp;mb=imgdb_preview_4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823" y="2412121"/>
            <a:ext cx="3249777" cy="433929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nature-photographing.com/d/1866-7/P51716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4301" y="1028699"/>
            <a:ext cx="6096000" cy="58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016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7410" name="Picture 2" descr="http://our-gardens.ru/files/images/articles/may_juke/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365124"/>
            <a:ext cx="9530013" cy="603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981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878020"/>
          </a:xfrm>
        </p:spPr>
        <p:txBody>
          <a:bodyPr/>
          <a:lstStyle/>
          <a:p>
            <a:r>
              <a:rPr lang="ru-RU" dirty="0"/>
              <a:t>Белые толстые личинки в течении четырех лет накапливают под землей силы, чтобы стать огромными </a:t>
            </a:r>
            <a:r>
              <a:rPr lang="ru-RU" dirty="0" err="1"/>
              <a:t>тяжеленными</a:t>
            </a:r>
            <a:r>
              <a:rPr lang="ru-RU" dirty="0"/>
              <a:t> жуками, провести зиму в норке, а потом вылетать отовсюду, подобно ракетам из подлодок. Их основное задание – обстричь листья, облепить деревья, а спустя всего 30 дней умереть, оставляя тысячи яиц – свое новое поколение.</a:t>
            </a:r>
          </a:p>
        </p:txBody>
      </p:sp>
    </p:spTree>
    <p:extLst>
      <p:ext uri="{BB962C8B-B14F-4D97-AF65-F5344CB8AC3E}">
        <p14:creationId xmlns:p14="http://schemas.microsoft.com/office/powerpoint/2010/main" val="3617608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6388" name="Picture 4" descr="http://floweryvale.ru/images/stories/2012/05/Vred_larva_Chafer_grub_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4876801"/>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yablochkini.ru/wp-content/uploads/2011/12/%D0%9C%D0%90%D0%99%D0%A1%D0%9A%D0%98%D0%99-%D0%96%D0%A3%D0%9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302" y="2438400"/>
            <a:ext cx="550545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642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8434" name="Picture 2" descr="http://indasad.ru/images/stories/zashita_rastenii/poleznosti/maiskii-juk-borba/stadi-razvitiya-ju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09" y="365125"/>
            <a:ext cx="8375781" cy="6004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194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909551"/>
          </a:xfrm>
        </p:spPr>
        <p:txBody>
          <a:bodyPr/>
          <a:lstStyle/>
          <a:p>
            <a:r>
              <a:rPr lang="ru-RU" dirty="0"/>
              <a:t>Майский жук повреждает листья, цветы, завязи плодовых деревьев. Наиболее подвержены поражению вредителем слива, вишня, грецкий орех, яблоня. Личинки питаются нижними конечностями растений, это могут быть корешки, стволы молодых растений, корнеплоды овощных культур.</a:t>
            </a:r>
          </a:p>
        </p:txBody>
      </p:sp>
    </p:spTree>
    <p:extLst>
      <p:ext uri="{BB962C8B-B14F-4D97-AF65-F5344CB8AC3E}">
        <p14:creationId xmlns:p14="http://schemas.microsoft.com/office/powerpoint/2010/main" val="3759524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80324" y="365125"/>
            <a:ext cx="3673475" cy="1325563"/>
          </a:xfrm>
        </p:spPr>
        <p:txBody>
          <a:bodyPr/>
          <a:lstStyle/>
          <a:p>
            <a:r>
              <a:rPr lang="ru-RU" dirty="0" smtClean="0"/>
              <a:t>Кузнечик</a:t>
            </a:r>
            <a:br>
              <a:rPr lang="ru-RU" dirty="0" smtClean="0"/>
            </a:br>
            <a:endParaRPr lang="ru-RU" dirty="0"/>
          </a:p>
        </p:txBody>
      </p:sp>
      <p:pic>
        <p:nvPicPr>
          <p:cNvPr id="19458" name="Picture 2" descr="http://skazki-detyam.com/wp-content/uploads/2011/07/2007-04-08_11h-11m-21s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78" y="0"/>
            <a:ext cx="6610350" cy="639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087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35062" y="365125"/>
            <a:ext cx="6718738" cy="3292475"/>
          </a:xfrm>
        </p:spPr>
        <p:txBody>
          <a:bodyPr>
            <a:normAutofit/>
          </a:bodyPr>
          <a:lstStyle/>
          <a:p>
            <a:r>
              <a:rPr lang="ru-RU" dirty="0"/>
              <a:t>Кузнечик, как никто другой, </a:t>
            </a:r>
            <a:r>
              <a:rPr lang="ru-RU" dirty="0" smtClean="0"/>
              <a:t/>
            </a:r>
            <a:br>
              <a:rPr lang="ru-RU" dirty="0" smtClean="0"/>
            </a:br>
            <a:r>
              <a:rPr lang="ru-RU" dirty="0" smtClean="0"/>
              <a:t>Гордится </a:t>
            </a:r>
            <a:r>
              <a:rPr lang="ru-RU" dirty="0"/>
              <a:t>левой ногой</a:t>
            </a:r>
            <a:r>
              <a:rPr lang="ru-RU" dirty="0" smtClean="0"/>
              <a:t>.</a:t>
            </a:r>
            <a:br>
              <a:rPr lang="ru-RU" dirty="0" smtClean="0"/>
            </a:br>
            <a:r>
              <a:rPr lang="ru-RU" dirty="0" smtClean="0"/>
              <a:t> </a:t>
            </a:r>
            <a:r>
              <a:rPr lang="ru-RU" dirty="0"/>
              <a:t>Он ей стихи не пишет, Ногой Кузнечик слышит.</a:t>
            </a:r>
          </a:p>
        </p:txBody>
      </p:sp>
      <p:pic>
        <p:nvPicPr>
          <p:cNvPr id="20482" name="Picture 2" descr="Кузнечик. Кузнечик, как никто другой, Гордится левой ногой. Он ей стихи не пишет, Ногой Кузнечик слыши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92" y="365125"/>
            <a:ext cx="4010025" cy="601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34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3733909"/>
          </a:xfrm>
        </p:spPr>
        <p:txBody>
          <a:bodyPr/>
          <a:lstStyle/>
          <a:p>
            <a:r>
              <a:rPr lang="ru-RU" dirty="0"/>
              <a:t>Муравьи с момента рождения и до самой смерти как бы находятся в системе общественных взаимоотношений, где каждый прекрасно знает и исполняет свои функции. Что это, как не </a:t>
            </a:r>
            <a:r>
              <a:rPr lang="ru-RU" dirty="0" smtClean="0"/>
              <a:t/>
            </a:r>
            <a:br>
              <a:rPr lang="ru-RU" dirty="0" smtClean="0"/>
            </a:br>
            <a:r>
              <a:rPr lang="ru-RU" dirty="0" smtClean="0"/>
              <a:t>цивилизация</a:t>
            </a:r>
            <a:r>
              <a:rPr lang="ru-RU" dirty="0"/>
              <a:t>? </a:t>
            </a:r>
          </a:p>
        </p:txBody>
      </p:sp>
      <p:pic>
        <p:nvPicPr>
          <p:cNvPr id="2050" name="Picture 2" descr="http://starnaked.narod.ru/pic11/tiz/ant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0" y="3531586"/>
            <a:ext cx="428625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864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2683" y="365125"/>
            <a:ext cx="5783317" cy="6243774"/>
          </a:xfrm>
        </p:spPr>
        <p:txBody>
          <a:bodyPr>
            <a:noAutofit/>
          </a:bodyPr>
          <a:lstStyle/>
          <a:p>
            <a:r>
              <a:rPr lang="ru-RU" sz="3200" dirty="0"/>
              <a:t>Питаются кузнечики разнообразной растительной пищей. Они иногда даже вредят, объедая почки, листья, побеги, цветы. Но наряду с этим вовсю охотятся на мелких насекомых — различными двукрылых, мелкими бабочек, их гусениц, мушек, клещей и прочую мелюзгу. Возможно, она и составляет главную часть их рациона. </a:t>
            </a:r>
          </a:p>
        </p:txBody>
      </p:sp>
      <p:pic>
        <p:nvPicPr>
          <p:cNvPr id="21506" name="Picture 2" descr="? Tettigoniidae - ? Настоящие кузнеч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36899"/>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018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39001"/>
            <a:ext cx="10515600" cy="6193330"/>
          </a:xfrm>
        </p:spPr>
        <p:txBody>
          <a:bodyPr/>
          <a:lstStyle/>
          <a:p>
            <a:r>
              <a:rPr lang="ru-RU" dirty="0"/>
              <a:t> Кузнечики – прекрасные певцы, по вечерам можно услышать их негромкое стрекотание. Издавать звуки способны только самцы, на правом надкрылье у них имеется особая перепонка, звук образуется из-за трения о перепонку края правого крыла, на котором расположены небольшие зубчики.</a:t>
            </a:r>
          </a:p>
        </p:txBody>
      </p:sp>
    </p:spTree>
    <p:extLst>
      <p:ext uri="{BB962C8B-B14F-4D97-AF65-F5344CB8AC3E}">
        <p14:creationId xmlns:p14="http://schemas.microsoft.com/office/powerpoint/2010/main" val="2636574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2530" name="Picture 2" descr="http://kolyan.net/uploads/posts/2010-04/1271971836_0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25"/>
            <a:ext cx="71437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img-fotki.yandex.ru/get/6209/79855262.2f5/0_85406_dceccc68_X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02" y="3436882"/>
            <a:ext cx="7000898" cy="466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51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098737"/>
          </a:xfrm>
        </p:spPr>
        <p:txBody>
          <a:bodyPr/>
          <a:lstStyle/>
          <a:p>
            <a:r>
              <a:rPr lang="ru-RU" dirty="0"/>
              <a:t>В конце лета появляется все больше особей, крылья которых, словно листва, из ярко-зеленых стали желтоватыми. Даже такие «старички» все еще пытаются стрекотать, еле-еле двигая крылышками. Однако звук их очень слаб. Тем не менее с песней кузнечики не расстаются до самой смерти. Она приходит обычно в сентябре.</a:t>
            </a:r>
          </a:p>
        </p:txBody>
      </p:sp>
    </p:spTree>
    <p:extLst>
      <p:ext uri="{BB962C8B-B14F-4D97-AF65-F5344CB8AC3E}">
        <p14:creationId xmlns:p14="http://schemas.microsoft.com/office/powerpoint/2010/main" val="76197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3554" name="Picture 2" descr="http://900igr.net/datas/literatura/Bianki-1/0012-012-ZHuchok-bloshach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222" y="365125"/>
            <a:ext cx="8657165"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31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6626" name="Picture 2" descr="http://go2.imgsmail.ru/imgpreview?key=http%3A//art-assorty.ru/uploads/posts/2011-10/1317619254_45.jpg&amp;mb=imgdb_preview_5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11" y="4981575"/>
            <a:ext cx="193357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Гусеница - землемер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8334" y="3552825"/>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Гусеница листовертк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2063"/>
            <a:ext cx="2638425" cy="3571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Паук-сенокосец"/>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3174" y="1330405"/>
            <a:ext cx="3064159" cy="23102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Водомерка."/>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00535" y="472473"/>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Жужелица"/>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1886" y="4510909"/>
            <a:ext cx="2883447" cy="1899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087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7650" name="Picture 2" descr="http://selena-studio.ru/images/che/9/24-07-2011-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69" y="365125"/>
            <a:ext cx="5334000" cy="4914901"/>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www.cher-city.ru/Foto/Muraveynik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5283" y="2809875"/>
            <a:ext cx="609600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573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3607785"/>
          </a:xfrm>
        </p:spPr>
        <p:txBody>
          <a:bodyPr>
            <a:normAutofit fontScale="90000"/>
          </a:bodyPr>
          <a:lstStyle/>
          <a:p>
            <a:r>
              <a:rPr lang="ru-RU" dirty="0"/>
              <a:t>Только что родившихся муравьев выращивают в специальных питомниках — «яслях». За ними присматривают профессиональные «воспитатели», которые регулярно выводят малышей из муравейника на свежий воздух. </a:t>
            </a:r>
          </a:p>
        </p:txBody>
      </p:sp>
      <p:pic>
        <p:nvPicPr>
          <p:cNvPr id="3074" name="Picture 2" descr="http://starnaked.narod.ru/pic11/tiz/ant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0" y="3648074"/>
            <a:ext cx="4286250" cy="32099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tarnaked.narod.ru/pic11/tiz/ant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70" y="3767136"/>
            <a:ext cx="4286250" cy="297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628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6760779" cy="6067206"/>
          </a:xfrm>
        </p:spPr>
        <p:txBody>
          <a:bodyPr>
            <a:normAutofit fontScale="90000"/>
          </a:bodyPr>
          <a:lstStyle/>
          <a:p>
            <a:r>
              <a:rPr lang="ru-RU" dirty="0"/>
              <a:t>За больными муравьями ухаживают «доктора» — настоящие специалисты своего дела. Они ежедневно проводят профилактические осмотры, в случае необходимости изолируют больных и даже проводят хирургические операции — например, ампутируют изувеченные конечности. </a:t>
            </a:r>
          </a:p>
        </p:txBody>
      </p:sp>
      <p:pic>
        <p:nvPicPr>
          <p:cNvPr id="4100" name="Picture 4" descr="http://starnaked.narod.ru/pic11/tiz/ant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0" y="966786"/>
            <a:ext cx="4286250" cy="583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969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7391400" cy="6256392"/>
          </a:xfrm>
        </p:spPr>
        <p:txBody>
          <a:bodyPr>
            <a:normAutofit/>
          </a:bodyPr>
          <a:lstStyle/>
          <a:p>
            <a:r>
              <a:rPr lang="ru-RU" sz="3600" dirty="0"/>
              <a:t>В Южной Америке живут муравьи-«фермеры». Они засыпают частичками земли трещины в стволах деревьев и высаживают на полученных «полях» семена различных культур. Некоторые виды муравьев засевают участки вокруг муравейника. Урожай собирают все члены муравьиного сообщества. Семена идут в пищу, соломка используется как строительный материал. </a:t>
            </a:r>
          </a:p>
        </p:txBody>
      </p:sp>
      <p:pic>
        <p:nvPicPr>
          <p:cNvPr id="5122" name="Picture 2" descr="http://starnaked.narod.ru/pic11/tiz/ant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0" y="1752599"/>
            <a:ext cx="4286250" cy="510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17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909551"/>
          </a:xfrm>
        </p:spPr>
        <p:txBody>
          <a:bodyPr>
            <a:normAutofit fontScale="90000"/>
          </a:bodyPr>
          <a:lstStyle/>
          <a:p>
            <a:r>
              <a:rPr lang="ru-RU" dirty="0"/>
              <a:t>Муравьи-жнецы, живущие в Центральной Америке, строят настоящие дороги от муравейника до кормовых угодий. Длина их может достигать 1,5 километра. Если дорога по какой-то причине перекрывается, муравьи-строители прерывают работу и ждут. Через некоторое время должны появиться муравьи-«полицейские», чтобы навести порядок. Непонятно, как поступает сигнал в муравейник. Возможно, это — телепатия. </a:t>
            </a:r>
            <a:r>
              <a:rPr lang="ru-RU" dirty="0" smtClean="0"/>
              <a:t/>
            </a:r>
            <a:br>
              <a:rPr lang="ru-RU" dirty="0" smtClean="0"/>
            </a:br>
            <a:endParaRPr lang="ru-RU" dirty="0"/>
          </a:p>
        </p:txBody>
      </p:sp>
    </p:spTree>
    <p:extLst>
      <p:ext uri="{BB962C8B-B14F-4D97-AF65-F5344CB8AC3E}">
        <p14:creationId xmlns:p14="http://schemas.microsoft.com/office/powerpoint/2010/main" val="485242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http://starnaked.narod.ru/pic11/tiz/ant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16" y="365125"/>
            <a:ext cx="428625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608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6760779" cy="6098737"/>
          </a:xfrm>
        </p:spPr>
        <p:txBody>
          <a:bodyPr>
            <a:normAutofit fontScale="90000"/>
          </a:bodyPr>
          <a:lstStyle/>
          <a:p>
            <a:r>
              <a:rPr lang="ru-RU" dirty="0"/>
              <a:t>Переход муравьев в мир иной также производится по ритуалу, сравнимому с человеческим: «носильщики» относят усопшего на кладбище, расположенное за пределами муравейника, а «могильщики» предают его тело земле на глубине 2 — 2,5 сантиметра. </a:t>
            </a:r>
            <a:r>
              <a:rPr lang="ru-RU" dirty="0" smtClean="0"/>
              <a:t/>
            </a:r>
            <a:br>
              <a:rPr lang="ru-RU" dirty="0" smtClean="0"/>
            </a:br>
            <a:endParaRPr lang="ru-RU" dirty="0"/>
          </a:p>
        </p:txBody>
      </p:sp>
      <p:pic>
        <p:nvPicPr>
          <p:cNvPr id="7170" name="Picture 2" descr="http://starnaked.narod.ru/pic11/tiz/ant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0" y="4000500"/>
            <a:ext cx="4286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1047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908</Words>
  <Application>Microsoft Office PowerPoint</Application>
  <PresentationFormat>Широкоэкранный</PresentationFormat>
  <Paragraphs>25</Paragraphs>
  <Slides>36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36</vt:i4>
      </vt:variant>
    </vt:vector>
  </HeadingPairs>
  <TitlesOfParts>
    <vt:vector size="40" baseType="lpstr">
      <vt:lpstr>Arial</vt:lpstr>
      <vt:lpstr>Calibri</vt:lpstr>
      <vt:lpstr>Calibri Light</vt:lpstr>
      <vt:lpstr>Тема Office</vt:lpstr>
      <vt:lpstr>Как муравьишка домой спешил</vt:lpstr>
      <vt:lpstr>Что может быть общего между человеком и муравьем? Казалось бы, ничего. Человек — существо разумное, «гомо сапи-енс». А о разуме муравьев, даже в зачаточном состоянии, говорить не приходится. По крайней мере, в человеческом понимании. А размеры? Мы ведь можем нечаянно раздавить муравья, даже не заметив этого. И все же внимательное изучение жизни муравьев не может не навести на мысль о поразительном сходстве общественной жизни человека и этих насекомых. </vt:lpstr>
      <vt:lpstr>Муравьи с момента рождения и до самой смерти как бы находятся в системе общественных взаимоотношений, где каждый прекрасно знает и исполняет свои функции. Что это, как не  цивилизация? </vt:lpstr>
      <vt:lpstr>Только что родившихся муравьев выращивают в специальных питомниках — «яслях». За ними присматривают профессиональные «воспитатели», которые регулярно выводят малышей из муравейника на свежий воздух. </vt:lpstr>
      <vt:lpstr>За больными муравьями ухаживают «доктора» — настоящие специалисты своего дела. Они ежедневно проводят профилактические осмотры, в случае необходимости изолируют больных и даже проводят хирургические операции — например, ампутируют изувеченные конечности. </vt:lpstr>
      <vt:lpstr>В Южной Америке живут муравьи-«фермеры». Они засыпают частичками земли трещины в стволах деревьев и высаживают на полученных «полях» семена различных культур. Некоторые виды муравьев засевают участки вокруг муравейника. Урожай собирают все члены муравьиного сообщества. Семена идут в пищу, соломка используется как строительный материал. </vt:lpstr>
      <vt:lpstr>Муравьи-жнецы, живущие в Центральной Америке, строят настоящие дороги от муравейника до кормовых угодий. Длина их может достигать 1,5 километра. Если дорога по какой-то причине перекрывается, муравьи-строители прерывают работу и ждут. Через некоторое время должны появиться муравьи-«полицейские», чтобы навести порядок. Непонятно, как поступает сигнал в муравейник. Возможно, это — телепатия.  </vt:lpstr>
      <vt:lpstr>Презентация PowerPoint</vt:lpstr>
      <vt:lpstr>Переход муравьев в мир иной также производится по ритуалу, сравнимому с человеческим: «носильщики» относят усопшего на кладбище, расположенное за пределами муравейника, а «могильщики» предают его тело земле на глубине 2 — 2,5 сантиметра.  </vt:lpstr>
      <vt:lpstr>Так что же определяет столь сложную и многообразную жизнедеятельность муравьев, если не разум? Ученые считают, что это сложная система врожденных инстинктов, очень развитая у этих общественных насекомых.  </vt:lpstr>
      <vt:lpstr>Паук-сенокосец (Pholcidae), или как его еще называют, долгоножка – это многочисленное семейство пауков.</vt:lpstr>
      <vt:lpstr>Именно они соседствуют с человеком в его жилище. В нашей полосе распространен вид Pholcus. Это небольшой паучок, размером 2 – 10 мм, форма пауков-сенокосцев самая разнообразная: от шарообразной — до вытянутой, длина ног у разных видов тоже различна, от коротких ножек – до очень длинных, до 50 мм. Сенокосцы имеют восемь глаз, но у пауков, живущих в пещерах, количество глаз меньше.</vt:lpstr>
      <vt:lpstr>Презентация PowerPoint</vt:lpstr>
      <vt:lpstr>Эти пауки охотятся традиционным для пауков способом – строят ловчие сети. Паутина у пауков-сенокосцев неровная, беспорядочная и запутанная, не то что у кругопряда. Свои тенета эти паучки прядут повсеместно: в темных, влажных уголках пещер, в ветвях деревьев, в брошенных норах животных, в погребах, заброшенных строениях, в жилищах человека. Паук сидит в середине своей паутины и поджидает добычу. Жертва, попавшая в сеть, пытаясь выбраться из нее, запутывается все больше и больше, тем временем хозяин сетей опутывает ее паутиной и наносит ей ядовитый укус. Паук может сразу съесть свою добычу, а может и оставить про запас. Если в сети попадается слишком большая добыча, паук старается избавиться от нее, помогая ей освободиться и стряхнуть ее с паутины.</vt:lpstr>
      <vt:lpstr>Жужелицы (лат. Carabidae) - одно из самых больших и многочисленных семейств жуков. Число видов мировой фауны по разным оценкам колеблется от 25000 до 50000, в том числе в России и сопредельных странах уже сейчас известно более 3000 видов. Число открытых видов ежегодно возрастает. Размеры тела жужелиц колеблются в пределах: от 1.2 мм до 9 см  </vt:lpstr>
      <vt:lpstr>Презентация PowerPoint</vt:lpstr>
      <vt:lpstr>Окраска чаще всего черная или темнобурая Яйца жужелиц имеют форму, близкую к цилиндрической, или в продольном разрезе похожи на удлиненный овал. Личинки удлинённые, подвижные, нередко чёрные, блестящие; большинство хищные, некоторые растительноядные. Куколки жужелиц обычно свободные, голые, несколько напоминают взрослых жуков.  </vt:lpstr>
      <vt:lpstr>Презентация PowerPoint</vt:lpstr>
      <vt:lpstr>Местообитания жужелиц чрезвычайно разнообразны. Традиционно деление всех видов на 3 группы: гигрофилов (связанных с берегами водоемов и не встречающихся вдали от воды), фитофилов (живущих и питающихся на растениях) и мезофилов (всех остальных жужелиц). Круг хищников, поедающих жужелиц, включает млекопитающих, птиц, рептилий, амфибий, пауков, муравьев, жуков-стафилинид и других животных.</vt:lpstr>
      <vt:lpstr>Презентация PowerPoint</vt:lpstr>
      <vt:lpstr>Хищные виды способны регулировать численность многих насекомых, наземных моллюсков и других беспозвоночных, среди которых есть и опасные вредители. Такие виды издавна используются для борьбы с вредителями и несомненно являются полезными для человека.</vt:lpstr>
      <vt:lpstr>Майский жук</vt:lpstr>
      <vt:lpstr>Презентация PowerPoint</vt:lpstr>
      <vt:lpstr>Белые толстые личинки в течении четырех лет накапливают под землей силы, чтобы стать огромными тяжеленными жуками, провести зиму в норке, а потом вылетать отовсюду, подобно ракетам из подлодок. Их основное задание – обстричь листья, облепить деревья, а спустя всего 30 дней умереть, оставляя тысячи яиц – свое новое поколение.</vt:lpstr>
      <vt:lpstr>Презентация PowerPoint</vt:lpstr>
      <vt:lpstr>Презентация PowerPoint</vt:lpstr>
      <vt:lpstr>Майский жук повреждает листья, цветы, завязи плодовых деревьев. Наиболее подвержены поражению вредителем слива, вишня, грецкий орех, яблоня. Личинки питаются нижними конечностями растений, это могут быть корешки, стволы молодых растений, корнеплоды овощных культур.</vt:lpstr>
      <vt:lpstr>Кузнечик </vt:lpstr>
      <vt:lpstr>Кузнечик, как никто другой,  Гордится левой ногой.  Он ей стихи не пишет, Ногой Кузнечик слышит.</vt:lpstr>
      <vt:lpstr>Питаются кузнечики разнообразной растительной пищей. Они иногда даже вредят, объедая почки, листья, побеги, цветы. Но наряду с этим вовсю охотятся на мелких насекомых — различными двукрылых, мелкими бабочек, их гусениц, мушек, клещей и прочую мелюзгу. Возможно, она и составляет главную часть их рациона. </vt:lpstr>
      <vt:lpstr> Кузнечики – прекрасные певцы, по вечерам можно услышать их негромкое стрекотание. Издавать звуки способны только самцы, на правом надкрылье у них имеется особая перепонка, звук образуется из-за трения о перепонку края правого крыла, на котором расположены небольшие зубчики.</vt:lpstr>
      <vt:lpstr>Презентация PowerPoint</vt:lpstr>
      <vt:lpstr>В конце лета появляется все больше особей, крылья которых, словно листва, из ярко-зеленых стали желтоватыми. Даже такие «старички» все еще пытаются стрекотать, еле-еле двигая крылышками. Однако звук их очень слаб. Тем не менее с песней кузнечики не расстаются до самой смерти. Она приходит обычно в сентябре.</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муравьишка домой спешил</dc:title>
  <dc:creator>климовец</dc:creator>
  <cp:lastModifiedBy>климовец</cp:lastModifiedBy>
  <cp:revision>7</cp:revision>
  <dcterms:created xsi:type="dcterms:W3CDTF">2013-12-05T18:22:14Z</dcterms:created>
  <dcterms:modified xsi:type="dcterms:W3CDTF">2013-12-05T19:10:03Z</dcterms:modified>
</cp:coreProperties>
</file>