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1" r:id="rId4"/>
    <p:sldId id="270" r:id="rId5"/>
    <p:sldId id="267" r:id="rId6"/>
    <p:sldId id="257" r:id="rId7"/>
    <p:sldId id="258" r:id="rId8"/>
    <p:sldId id="259" r:id="rId9"/>
    <p:sldId id="263" r:id="rId10"/>
    <p:sldId id="261" r:id="rId11"/>
    <p:sldId id="262" r:id="rId12"/>
    <p:sldId id="260" r:id="rId13"/>
    <p:sldId id="274" r:id="rId14"/>
    <p:sldId id="264" r:id="rId15"/>
    <p:sldId id="273" r:id="rId16"/>
    <p:sldId id="275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D3BE-7A53-4562-97A4-42169E88F968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8B7-E9F2-4871-8175-DD48BAE36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D3BE-7A53-4562-97A4-42169E88F968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8B7-E9F2-4871-8175-DD48BAE36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D3BE-7A53-4562-97A4-42169E88F968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8B7-E9F2-4871-8175-DD48BAE36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D3BE-7A53-4562-97A4-42169E88F968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8B7-E9F2-4871-8175-DD48BAE36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D3BE-7A53-4562-97A4-42169E88F968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7B518B7-E9F2-4871-8175-DD48BAE36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D3BE-7A53-4562-97A4-42169E88F968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8B7-E9F2-4871-8175-DD48BAE36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D3BE-7A53-4562-97A4-42169E88F968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8B7-E9F2-4871-8175-DD48BAE36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D3BE-7A53-4562-97A4-42169E88F968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8B7-E9F2-4871-8175-DD48BAE36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D3BE-7A53-4562-97A4-42169E88F968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8B7-E9F2-4871-8175-DD48BAE36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D3BE-7A53-4562-97A4-42169E88F968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8B7-E9F2-4871-8175-DD48BAE36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D3BE-7A53-4562-97A4-42169E88F968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8B7-E9F2-4871-8175-DD48BAE36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0ED3BE-7A53-4562-97A4-42169E88F968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B518B7-E9F2-4871-8175-DD48BAE36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gif"/><Relationship Id="rId5" Type="http://schemas.openxmlformats.org/officeDocument/2006/relationships/image" Target="../media/image48.png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gif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59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609600"/>
            <a:ext cx="8147248" cy="33234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00B0F0"/>
                </a:solidFill>
              </a:rPr>
              <a:t/>
            </a:r>
            <a:br>
              <a:rPr lang="ru-RU" sz="3600" dirty="0" smtClean="0">
                <a:solidFill>
                  <a:srgbClr val="00B0F0"/>
                </a:solidFill>
              </a:rPr>
            </a:br>
            <a:r>
              <a:rPr lang="ru-RU" sz="3600" dirty="0" smtClean="0">
                <a:solidFill>
                  <a:srgbClr val="00B0F0"/>
                </a:solidFill>
              </a:rPr>
              <a:t> Организация и проведение выставки совместного творчества, как способ взаимодействия семьи и детского сада. </a:t>
            </a:r>
            <a:br>
              <a:rPr lang="ru-RU" sz="3600" dirty="0" smtClean="0">
                <a:solidFill>
                  <a:srgbClr val="00B0F0"/>
                </a:solidFill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580112" y="4077072"/>
            <a:ext cx="3106688" cy="2304256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/>
            </a:r>
            <a:br>
              <a:rPr lang="ru-RU" sz="3200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Старший воспитатель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дошкольного отделения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 ГБОУ ООШ №460  Пушкинского района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г. Санкт- Петербурга</a:t>
            </a:r>
          </a:p>
          <a:p>
            <a:r>
              <a:rPr lang="ru-RU" dirty="0" err="1" smtClean="0">
                <a:solidFill>
                  <a:srgbClr val="00B0F0"/>
                </a:solidFill>
              </a:rPr>
              <a:t>Сабирова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Эльмира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Рифовна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               2013 год.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26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2852936"/>
            <a:ext cx="4091947" cy="3068960"/>
          </a:xfrm>
          <a:prstGeom prst="rect">
            <a:avLst/>
          </a:prstGeom>
        </p:spPr>
      </p:pic>
      <p:pic>
        <p:nvPicPr>
          <p:cNvPr id="3" name="Рисунок 2" descr="IMG_726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788024" y="2708920"/>
            <a:ext cx="4132774" cy="3816424"/>
          </a:xfrm>
          <a:prstGeom prst="rect">
            <a:avLst/>
          </a:prstGeom>
        </p:spPr>
      </p:pic>
      <p:pic>
        <p:nvPicPr>
          <p:cNvPr id="4" name="Рисунок 3" descr="IMG_726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043608" y="188640"/>
            <a:ext cx="3852475" cy="2466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332656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2012 год проходил под символом дракона, в честь этого мы организовали выставку творческих работ </a:t>
            </a:r>
            <a:endParaRPr lang="ru-RU" dirty="0"/>
          </a:p>
        </p:txBody>
      </p:sp>
      <p:pic>
        <p:nvPicPr>
          <p:cNvPr id="7" name="Рисунок 6" descr="tzu-wen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580112" y="1196752"/>
            <a:ext cx="2381250" cy="1428750"/>
          </a:xfrm>
          <a:prstGeom prst="rect">
            <a:avLst/>
          </a:prstGeom>
        </p:spPr>
      </p:pic>
      <p:pic>
        <p:nvPicPr>
          <p:cNvPr id="8" name="Рисунок 7" descr="0_478c6_62d0bec8_L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79512" y="5267482"/>
            <a:ext cx="1800200" cy="1590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543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260648"/>
            <a:ext cx="3419872" cy="2564904"/>
          </a:xfrm>
          <a:prstGeom prst="rect">
            <a:avLst/>
          </a:prstGeom>
        </p:spPr>
      </p:pic>
      <p:pic>
        <p:nvPicPr>
          <p:cNvPr id="5" name="Рисунок 4" descr="IMG_543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3717032"/>
            <a:ext cx="3959424" cy="2969568"/>
          </a:xfrm>
          <a:prstGeom prst="rect">
            <a:avLst/>
          </a:prstGeom>
        </p:spPr>
      </p:pic>
      <p:pic>
        <p:nvPicPr>
          <p:cNvPr id="6" name="Рисунок 5" descr="IMG_542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5576" y="4077072"/>
            <a:ext cx="3395869" cy="2546902"/>
          </a:xfrm>
          <a:prstGeom prst="rect">
            <a:avLst/>
          </a:prstGeom>
        </p:spPr>
      </p:pic>
      <p:pic>
        <p:nvPicPr>
          <p:cNvPr id="8" name="Рисунок 7" descr="IMG_543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83968" y="188640"/>
            <a:ext cx="4211960" cy="3158970"/>
          </a:xfrm>
          <a:prstGeom prst="rect">
            <a:avLst/>
          </a:prstGeom>
        </p:spPr>
      </p:pic>
      <p:sp>
        <p:nvSpPr>
          <p:cNvPr id="9" name="Блок-схема: перфолента 8"/>
          <p:cNvSpPr/>
          <p:nvPr/>
        </p:nvSpPr>
        <p:spPr>
          <a:xfrm>
            <a:off x="683568" y="2852936"/>
            <a:ext cx="4176464" cy="122413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27584" y="306896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Ежегодная традиционная выставка «Золотая осень»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1" name="Рисунок 10" descr="0_63235_964871e8_L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6759243">
            <a:off x="3536377" y="3435836"/>
            <a:ext cx="1732169" cy="1406522"/>
          </a:xfrm>
          <a:prstGeom prst="rect">
            <a:avLst/>
          </a:prstGeom>
        </p:spPr>
      </p:pic>
      <p:pic>
        <p:nvPicPr>
          <p:cNvPr id="12" name="Рисунок 11" descr="0_63235_964871e8_L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4441715">
            <a:off x="41389" y="5217641"/>
            <a:ext cx="1483114" cy="1204289"/>
          </a:xfrm>
          <a:prstGeom prst="rect">
            <a:avLst/>
          </a:prstGeom>
        </p:spPr>
      </p:pic>
      <p:pic>
        <p:nvPicPr>
          <p:cNvPr id="14" name="Рисунок 13" descr="0_63235_964871e8_L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6766606">
            <a:off x="7299591" y="2781680"/>
            <a:ext cx="1877194" cy="1524282"/>
          </a:xfrm>
          <a:prstGeom prst="rect">
            <a:avLst/>
          </a:prstGeom>
        </p:spPr>
      </p:pic>
      <p:pic>
        <p:nvPicPr>
          <p:cNvPr id="15" name="Рисунок 14" descr="0_7184d_6b357746_XL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6885922">
            <a:off x="-84926" y="240203"/>
            <a:ext cx="1296134" cy="1198637"/>
          </a:xfrm>
          <a:prstGeom prst="rect">
            <a:avLst/>
          </a:prstGeom>
        </p:spPr>
      </p:pic>
      <p:pic>
        <p:nvPicPr>
          <p:cNvPr id="16" name="Рисунок 15" descr="0_7184d_6b357746_XL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6885922">
            <a:off x="3818222" y="5747337"/>
            <a:ext cx="853090" cy="788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43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051720" y="332656"/>
            <a:ext cx="3727793" cy="1800200"/>
          </a:xfrm>
          <a:prstGeom prst="rect">
            <a:avLst/>
          </a:prstGeom>
        </p:spPr>
      </p:pic>
      <p:pic>
        <p:nvPicPr>
          <p:cNvPr id="3" name="Рисунок 2" descr="IMG_543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9552" y="3284984"/>
            <a:ext cx="4139952" cy="3104964"/>
          </a:xfrm>
          <a:prstGeom prst="rect">
            <a:avLst/>
          </a:prstGeom>
        </p:spPr>
      </p:pic>
      <p:pic>
        <p:nvPicPr>
          <p:cNvPr id="6" name="Рисунок 5" descr="IMG_544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372200" y="3789040"/>
            <a:ext cx="2592288" cy="2686885"/>
          </a:xfrm>
          <a:prstGeom prst="rect">
            <a:avLst/>
          </a:prstGeom>
        </p:spPr>
      </p:pic>
      <p:pic>
        <p:nvPicPr>
          <p:cNvPr id="7" name="Рисунок 6" descr="IMG_544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940152" y="692696"/>
            <a:ext cx="2592288" cy="1944216"/>
          </a:xfrm>
          <a:prstGeom prst="rect">
            <a:avLst/>
          </a:prstGeom>
        </p:spPr>
      </p:pic>
      <p:pic>
        <p:nvPicPr>
          <p:cNvPr id="8" name="Рисунок 7" descr="0_48847_35a31299_L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3631777">
            <a:off x="380459" y="-264709"/>
            <a:ext cx="1463274" cy="2308004"/>
          </a:xfrm>
          <a:prstGeom prst="rect">
            <a:avLst/>
          </a:prstGeom>
        </p:spPr>
      </p:pic>
      <p:pic>
        <p:nvPicPr>
          <p:cNvPr id="9" name="Рисунок 8" descr="0_48847_35a31299_L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8116201">
            <a:off x="59722" y="2529619"/>
            <a:ext cx="1463274" cy="2308004"/>
          </a:xfrm>
          <a:prstGeom prst="rect">
            <a:avLst/>
          </a:prstGeom>
        </p:spPr>
      </p:pic>
      <p:pic>
        <p:nvPicPr>
          <p:cNvPr id="11" name="Рисунок 10" descr="0_48847_35a31299_L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7192600">
            <a:off x="5349468" y="-404184"/>
            <a:ext cx="1463274" cy="2308004"/>
          </a:xfrm>
          <a:prstGeom prst="rect">
            <a:avLst/>
          </a:prstGeom>
        </p:spPr>
      </p:pic>
      <p:sp>
        <p:nvSpPr>
          <p:cNvPr id="13" name="Горизонтальный свиток 12"/>
          <p:cNvSpPr/>
          <p:nvPr/>
        </p:nvSpPr>
        <p:spPr>
          <a:xfrm>
            <a:off x="4427984" y="2276872"/>
            <a:ext cx="1728192" cy="2448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644008" y="2564904"/>
            <a:ext cx="1440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С каждым годом родители становились активнее и активнее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5" name="Рисунок 14" descr="y_69e9dbf7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716016" y="5229200"/>
            <a:ext cx="1536805" cy="1152128"/>
          </a:xfrm>
          <a:prstGeom prst="rect">
            <a:avLst/>
          </a:prstGeom>
        </p:spPr>
      </p:pic>
      <p:pic>
        <p:nvPicPr>
          <p:cNvPr id="16" name="Рисунок 15" descr="y_740e6098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948264" y="2276872"/>
            <a:ext cx="1763688" cy="1322220"/>
          </a:xfrm>
          <a:prstGeom prst="rect">
            <a:avLst/>
          </a:prstGeom>
        </p:spPr>
      </p:pic>
      <p:pic>
        <p:nvPicPr>
          <p:cNvPr id="17" name="Рисунок 16" descr="y_9d091fb2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39552" y="1412776"/>
            <a:ext cx="2170741" cy="1627383"/>
          </a:xfrm>
          <a:prstGeom prst="rect">
            <a:avLst/>
          </a:prstGeom>
        </p:spPr>
      </p:pic>
      <p:pic>
        <p:nvPicPr>
          <p:cNvPr id="10" name="Рисунок 9" descr="0_48847_35a31299_L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5621496">
            <a:off x="3886949" y="5311667"/>
            <a:ext cx="1463274" cy="2308004"/>
          </a:xfrm>
          <a:prstGeom prst="rect">
            <a:avLst/>
          </a:prstGeom>
        </p:spPr>
      </p:pic>
      <p:sp>
        <p:nvSpPr>
          <p:cNvPr id="18" name="Блок-схема: память с посл. доступом 17"/>
          <p:cNvSpPr/>
          <p:nvPr/>
        </p:nvSpPr>
        <p:spPr>
          <a:xfrm>
            <a:off x="8388424" y="5733256"/>
            <a:ext cx="612648" cy="612648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_4b3e2d7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332656"/>
            <a:ext cx="3914496" cy="2934660"/>
          </a:xfrm>
          <a:prstGeom prst="rect">
            <a:avLst/>
          </a:prstGeom>
        </p:spPr>
      </p:pic>
      <p:pic>
        <p:nvPicPr>
          <p:cNvPr id="3" name="Рисунок 2" descr="y_83332fbd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4008" y="404664"/>
            <a:ext cx="3899647" cy="2923527"/>
          </a:xfrm>
          <a:prstGeom prst="rect">
            <a:avLst/>
          </a:prstGeom>
        </p:spPr>
      </p:pic>
      <p:pic>
        <p:nvPicPr>
          <p:cNvPr id="4" name="Рисунок 3" descr="y_9f84668c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9552" y="3645024"/>
            <a:ext cx="3851920" cy="2887747"/>
          </a:xfrm>
          <a:prstGeom prst="rect">
            <a:avLst/>
          </a:prstGeom>
        </p:spPr>
      </p:pic>
      <p:pic>
        <p:nvPicPr>
          <p:cNvPr id="6" name="Рисунок 5" descr="y_11ed94e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300192" y="4797152"/>
            <a:ext cx="2507334" cy="1879723"/>
          </a:xfrm>
          <a:prstGeom prst="rect">
            <a:avLst/>
          </a:prstGeom>
        </p:spPr>
      </p:pic>
      <p:sp>
        <p:nvSpPr>
          <p:cNvPr id="10" name="Выноска со стрелкой вверх 9"/>
          <p:cNvSpPr/>
          <p:nvPr/>
        </p:nvSpPr>
        <p:spPr>
          <a:xfrm>
            <a:off x="4716016" y="3356992"/>
            <a:ext cx="309634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716016" y="3789040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каждую выставку мы приглашаем зрителей –детей и родителей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07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3429000"/>
            <a:ext cx="4091946" cy="3068960"/>
          </a:xfrm>
          <a:prstGeom prst="roundRect">
            <a:avLst/>
          </a:prstGeom>
        </p:spPr>
      </p:pic>
      <p:pic>
        <p:nvPicPr>
          <p:cNvPr id="3" name="Рисунок 2" descr="IMG_707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860032" y="3212976"/>
            <a:ext cx="3683322" cy="2697069"/>
          </a:xfrm>
          <a:prstGeom prst="roundRect">
            <a:avLst/>
          </a:prstGeom>
        </p:spPr>
      </p:pic>
      <p:pic>
        <p:nvPicPr>
          <p:cNvPr id="6" name="Рисунок 5" descr="IMG_706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67544" y="548680"/>
            <a:ext cx="4644007" cy="2556219"/>
          </a:xfrm>
          <a:prstGeom prst="flowChartAlternateProcess">
            <a:avLst/>
          </a:prstGeom>
        </p:spPr>
      </p:pic>
      <p:sp>
        <p:nvSpPr>
          <p:cNvPr id="8" name="Блок-схема: перфолента 7"/>
          <p:cNvSpPr/>
          <p:nvPr/>
        </p:nvSpPr>
        <p:spPr>
          <a:xfrm rot="1751566">
            <a:off x="4806965" y="699221"/>
            <a:ext cx="4100551" cy="2037531"/>
          </a:xfrm>
          <a:prstGeom prst="flowChartPunchedTape">
            <a:avLst/>
          </a:prstGeom>
          <a:solidFill>
            <a:schemeClr val="accent2">
              <a:lumMod val="60000"/>
              <a:lumOff val="40000"/>
              <a:alpha val="9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1399038">
            <a:off x="4888288" y="1080640"/>
            <a:ext cx="42502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6699"/>
                </a:solidFill>
              </a:rPr>
              <a:t>В честь празднования праздника Мам организовывалась выставка портретов мам из самодельных рамочек. А также толкование имен мам, чьи дети посещают группу.</a:t>
            </a:r>
            <a:endParaRPr lang="ru-RU" dirty="0">
              <a:solidFill>
                <a:srgbClr val="FF6699"/>
              </a:solidFill>
            </a:endParaRPr>
          </a:p>
        </p:txBody>
      </p:sp>
      <p:pic>
        <p:nvPicPr>
          <p:cNvPr id="10" name="Рисунок 9" descr="0_8398b_15aa0e1c_XL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355976" y="2060848"/>
            <a:ext cx="1828804" cy="1618491"/>
          </a:xfrm>
          <a:prstGeom prst="rect">
            <a:avLst/>
          </a:prstGeom>
        </p:spPr>
      </p:pic>
      <p:pic>
        <p:nvPicPr>
          <p:cNvPr id="11" name="Рисунок 10" descr="465f00bbca9d93a2e446b6e9a112ac25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355976" y="5661248"/>
            <a:ext cx="1674401" cy="1412776"/>
          </a:xfrm>
          <a:prstGeom prst="rect">
            <a:avLst/>
          </a:prstGeom>
        </p:spPr>
      </p:pic>
      <p:pic>
        <p:nvPicPr>
          <p:cNvPr id="13" name="Рисунок 12" descr="0_8398b_15aa0e1c_XL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8080119">
            <a:off x="-42098" y="40430"/>
            <a:ext cx="1266161" cy="1120552"/>
          </a:xfrm>
          <a:prstGeom prst="rect">
            <a:avLst/>
          </a:prstGeom>
        </p:spPr>
      </p:pic>
      <p:pic>
        <p:nvPicPr>
          <p:cNvPr id="14" name="Рисунок 13" descr="43312539_roza10.g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660232" y="5085184"/>
            <a:ext cx="2366193" cy="1772816"/>
          </a:xfrm>
          <a:prstGeom prst="rect">
            <a:avLst/>
          </a:prstGeom>
        </p:spPr>
      </p:pic>
      <p:pic>
        <p:nvPicPr>
          <p:cNvPr id="16" name="Рисунок 15" descr="0_8398b_15aa0e1c_XL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308304" y="404664"/>
            <a:ext cx="1177884" cy="1042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828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79512" y="908720"/>
            <a:ext cx="4305377" cy="3231204"/>
          </a:xfrm>
          <a:prstGeom prst="verticalScroll">
            <a:avLst/>
          </a:prstGeom>
        </p:spPr>
      </p:pic>
      <p:pic>
        <p:nvPicPr>
          <p:cNvPr id="11" name="Рисунок 10" descr="IMG_827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980728"/>
            <a:ext cx="3779912" cy="2834934"/>
          </a:xfrm>
          <a:prstGeom prst="horizontalScroll">
            <a:avLst/>
          </a:prstGeom>
        </p:spPr>
      </p:pic>
      <p:pic>
        <p:nvPicPr>
          <p:cNvPr id="15" name="Рисунок 14" descr="IMG_827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35696" y="3888432"/>
            <a:ext cx="3959424" cy="2969568"/>
          </a:xfrm>
          <a:prstGeom prst="wave">
            <a:avLst/>
          </a:prstGeom>
        </p:spPr>
      </p:pic>
      <p:pic>
        <p:nvPicPr>
          <p:cNvPr id="16" name="Рисунок 15" descr="IMG_829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3528" y="4293096"/>
            <a:ext cx="2051720" cy="1538790"/>
          </a:xfrm>
          <a:prstGeom prst="flowChartAlternateProcess">
            <a:avLst/>
          </a:prstGeom>
        </p:spPr>
      </p:pic>
      <p:pic>
        <p:nvPicPr>
          <p:cNvPr id="17" name="Рисунок 16" descr="IMG_828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5400000">
            <a:off x="6313757" y="4135515"/>
            <a:ext cx="2771800" cy="2078850"/>
          </a:xfrm>
          <a:prstGeom prst="rect">
            <a:avLst/>
          </a:prstGeom>
        </p:spPr>
      </p:pic>
      <p:pic>
        <p:nvPicPr>
          <p:cNvPr id="6" name="Рисунок 5" descr="IMG_8264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5400000">
            <a:off x="4908037" y="3813043"/>
            <a:ext cx="1920213" cy="1440159"/>
          </a:xfrm>
          <a:prstGeom prst="flowChartAlternateProcess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0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B0F0"/>
                </a:solidFill>
              </a:rPr>
              <a:t>В канун  Нового 2013 года в дошкольном  отделении проходила выставка – конкурс  «Новогодняя игрушка»  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  <p:pic>
        <p:nvPicPr>
          <p:cNvPr id="20" name="Рисунок 19" descr="754976b035855d00633018039b964112.g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131840" y="1916832"/>
            <a:ext cx="476250" cy="476250"/>
          </a:xfrm>
          <a:prstGeom prst="rect">
            <a:avLst/>
          </a:prstGeom>
        </p:spPr>
      </p:pic>
      <p:pic>
        <p:nvPicPr>
          <p:cNvPr id="21" name="Рисунок 20" descr="754976b035855d00633018039b964112.g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843808" y="4077072"/>
            <a:ext cx="476250" cy="476250"/>
          </a:xfrm>
          <a:prstGeom prst="rect">
            <a:avLst/>
          </a:prstGeom>
        </p:spPr>
      </p:pic>
      <p:pic>
        <p:nvPicPr>
          <p:cNvPr id="22" name="Рисунок 21" descr="754976b035855d00633018039b964112.g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876256" y="4149080"/>
            <a:ext cx="476250" cy="476250"/>
          </a:xfrm>
          <a:prstGeom prst="rect">
            <a:avLst/>
          </a:prstGeom>
        </p:spPr>
      </p:pic>
      <p:pic>
        <p:nvPicPr>
          <p:cNvPr id="23" name="Рисунок 22" descr="754976b035855d00633018039b964112.g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316416" y="5949280"/>
            <a:ext cx="476250" cy="476250"/>
          </a:xfrm>
          <a:prstGeom prst="rect">
            <a:avLst/>
          </a:prstGeom>
        </p:spPr>
      </p:pic>
      <p:pic>
        <p:nvPicPr>
          <p:cNvPr id="24" name="Рисунок 23" descr="754976b035855d00633018039b964112.g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028384" y="1556792"/>
            <a:ext cx="476250" cy="476250"/>
          </a:xfrm>
          <a:prstGeom prst="rect">
            <a:avLst/>
          </a:prstGeom>
        </p:spPr>
      </p:pic>
      <p:pic>
        <p:nvPicPr>
          <p:cNvPr id="25" name="Рисунок 24" descr="754976b035855d00633018039b964112.g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95536" y="1196752"/>
            <a:ext cx="476250" cy="476250"/>
          </a:xfrm>
          <a:prstGeom prst="rect">
            <a:avLst/>
          </a:prstGeom>
        </p:spPr>
      </p:pic>
      <p:pic>
        <p:nvPicPr>
          <p:cNvPr id="26" name="Рисунок 25" descr="754976b035855d00633018039b964112.g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55576" y="5877272"/>
            <a:ext cx="476250" cy="476250"/>
          </a:xfrm>
          <a:prstGeom prst="rect">
            <a:avLst/>
          </a:prstGeom>
        </p:spPr>
      </p:pic>
      <p:pic>
        <p:nvPicPr>
          <p:cNvPr id="27" name="Рисунок 26" descr="754976b035855d00633018039b964112.g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333875" y="3190875"/>
            <a:ext cx="476250" cy="476250"/>
          </a:xfrm>
          <a:prstGeom prst="rect">
            <a:avLst/>
          </a:prstGeom>
        </p:spPr>
      </p:pic>
      <p:pic>
        <p:nvPicPr>
          <p:cNvPr id="28" name="Рисунок 27" descr="754976b035855d00633018039b964112.g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139952" y="2276872"/>
            <a:ext cx="476250" cy="476250"/>
          </a:xfrm>
          <a:prstGeom prst="rect">
            <a:avLst/>
          </a:prstGeom>
        </p:spPr>
      </p:pic>
      <p:pic>
        <p:nvPicPr>
          <p:cNvPr id="29" name="Рисунок 28" descr="754976b035855d00633018039b964112.g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788024" y="980728"/>
            <a:ext cx="476250" cy="476250"/>
          </a:xfrm>
          <a:prstGeom prst="rect">
            <a:avLst/>
          </a:prstGeom>
        </p:spPr>
      </p:pic>
      <p:pic>
        <p:nvPicPr>
          <p:cNvPr id="30" name="Рисунок 29" descr="754976b035855d00633018039b964112.g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339752" y="6381750"/>
            <a:ext cx="476250" cy="476250"/>
          </a:xfrm>
          <a:prstGeom prst="rect">
            <a:avLst/>
          </a:prstGeom>
        </p:spPr>
      </p:pic>
      <p:pic>
        <p:nvPicPr>
          <p:cNvPr id="31" name="Рисунок 30" descr="754976b035855d00633018039b964112.g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56176" y="5733256"/>
            <a:ext cx="476250" cy="476250"/>
          </a:xfrm>
          <a:prstGeom prst="rect">
            <a:avLst/>
          </a:prstGeom>
        </p:spPr>
      </p:pic>
      <p:pic>
        <p:nvPicPr>
          <p:cNvPr id="32" name="Рисунок 31" descr="754976b035855d00633018039b964112.g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8445725">
            <a:off x="4644008" y="4077072"/>
            <a:ext cx="476250" cy="476250"/>
          </a:xfrm>
          <a:prstGeom prst="rect">
            <a:avLst/>
          </a:prstGeom>
        </p:spPr>
      </p:pic>
      <p:pic>
        <p:nvPicPr>
          <p:cNvPr id="33" name="Рисунок 32" descr="754976b035855d00633018039b964112.g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79512" y="2636912"/>
            <a:ext cx="476250" cy="476250"/>
          </a:xfrm>
          <a:prstGeom prst="rect">
            <a:avLst/>
          </a:prstGeom>
        </p:spPr>
      </p:pic>
      <p:pic>
        <p:nvPicPr>
          <p:cNvPr id="34" name="Рисунок 33" descr="754976b035855d00633018039b964112.g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388424" y="2780928"/>
            <a:ext cx="476250" cy="47625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51520" y="602128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Каждая группа организовала свою выставку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27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196077" y="3916491"/>
            <a:ext cx="2171734" cy="1628800"/>
          </a:xfrm>
          <a:prstGeom prst="rect">
            <a:avLst/>
          </a:prstGeom>
        </p:spPr>
      </p:pic>
      <p:pic>
        <p:nvPicPr>
          <p:cNvPr id="3" name="Рисунок 2" descr="IMG_826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3377267" y="4767749"/>
            <a:ext cx="2069033" cy="1551775"/>
          </a:xfrm>
          <a:prstGeom prst="rect">
            <a:avLst/>
          </a:prstGeom>
        </p:spPr>
      </p:pic>
      <p:pic>
        <p:nvPicPr>
          <p:cNvPr id="4" name="Рисунок 3" descr="IMG_826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4336632">
            <a:off x="198195" y="1048446"/>
            <a:ext cx="1985653" cy="1489240"/>
          </a:xfrm>
          <a:prstGeom prst="rect">
            <a:avLst/>
          </a:prstGeom>
        </p:spPr>
      </p:pic>
      <p:pic>
        <p:nvPicPr>
          <p:cNvPr id="5" name="Рисунок 4" descr="IMG_827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771800" y="116632"/>
            <a:ext cx="3491880" cy="2618910"/>
          </a:xfrm>
          <a:prstGeom prst="rect">
            <a:avLst/>
          </a:prstGeom>
        </p:spPr>
      </p:pic>
      <p:pic>
        <p:nvPicPr>
          <p:cNvPr id="6" name="Рисунок 5" descr="IMG_826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6172384">
            <a:off x="6754234" y="1118312"/>
            <a:ext cx="2171733" cy="1628800"/>
          </a:xfrm>
          <a:prstGeom prst="rect">
            <a:avLst/>
          </a:prstGeom>
        </p:spPr>
      </p:pic>
      <p:pic>
        <p:nvPicPr>
          <p:cNvPr id="7" name="Рисунок 6" descr="IMG_829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5400000">
            <a:off x="6440674" y="4224622"/>
            <a:ext cx="2527347" cy="1800200"/>
          </a:xfrm>
          <a:prstGeom prst="rect">
            <a:avLst/>
          </a:prstGeom>
        </p:spPr>
      </p:pic>
      <p:pic>
        <p:nvPicPr>
          <p:cNvPr id="8" name="Рисунок 7" descr="IMG_8277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635896" y="2996952"/>
            <a:ext cx="1656184" cy="1242138"/>
          </a:xfrm>
          <a:prstGeom prst="rect">
            <a:avLst/>
          </a:prstGeom>
        </p:spPr>
      </p:pic>
      <p:pic>
        <p:nvPicPr>
          <p:cNvPr id="10" name="Рисунок 9" descr="754976b035855d00633018039b964112.gif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123728" y="2060848"/>
            <a:ext cx="476250" cy="476250"/>
          </a:xfrm>
          <a:prstGeom prst="rect">
            <a:avLst/>
          </a:prstGeom>
        </p:spPr>
      </p:pic>
      <p:pic>
        <p:nvPicPr>
          <p:cNvPr id="11" name="Рисунок 10" descr="754976b035855d00633018039b964112.gif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27584" y="404664"/>
            <a:ext cx="476250" cy="476250"/>
          </a:xfrm>
          <a:prstGeom prst="rect">
            <a:avLst/>
          </a:prstGeom>
        </p:spPr>
      </p:pic>
      <p:pic>
        <p:nvPicPr>
          <p:cNvPr id="12" name="Рисунок 11" descr="754976b035855d00633018039b964112.gif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267744" y="3789040"/>
            <a:ext cx="1141090" cy="1141090"/>
          </a:xfrm>
          <a:prstGeom prst="rect">
            <a:avLst/>
          </a:prstGeom>
        </p:spPr>
      </p:pic>
      <p:pic>
        <p:nvPicPr>
          <p:cNvPr id="13" name="Рисунок 12" descr="754976b035855d00633018039b964112.gif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868960" y="3310136"/>
            <a:ext cx="476250" cy="476250"/>
          </a:xfrm>
          <a:prstGeom prst="rect">
            <a:avLst/>
          </a:prstGeom>
        </p:spPr>
      </p:pic>
      <p:pic>
        <p:nvPicPr>
          <p:cNvPr id="14" name="Рисунок 13" descr="754976b035855d00633018039b964112.gif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372200" y="1700808"/>
            <a:ext cx="476250" cy="476250"/>
          </a:xfrm>
          <a:prstGeom prst="rect">
            <a:avLst/>
          </a:prstGeom>
        </p:spPr>
      </p:pic>
      <p:pic>
        <p:nvPicPr>
          <p:cNvPr id="15" name="Рисунок 14" descr="754976b035855d00633018039b964112.gif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411760" y="3140968"/>
            <a:ext cx="476250" cy="476250"/>
          </a:xfrm>
          <a:prstGeom prst="rect">
            <a:avLst/>
          </a:prstGeom>
        </p:spPr>
      </p:pic>
      <p:pic>
        <p:nvPicPr>
          <p:cNvPr id="16" name="Рисунок 15" descr="754976b035855d00633018039b964112.gif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292080" y="2924944"/>
            <a:ext cx="720080" cy="720080"/>
          </a:xfrm>
          <a:prstGeom prst="rect">
            <a:avLst/>
          </a:prstGeom>
        </p:spPr>
      </p:pic>
      <p:pic>
        <p:nvPicPr>
          <p:cNvPr id="17" name="Рисунок 16" descr="754976b035855d00633018039b964112.gif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668344" y="260648"/>
            <a:ext cx="476250" cy="476250"/>
          </a:xfrm>
          <a:prstGeom prst="rect">
            <a:avLst/>
          </a:prstGeom>
        </p:spPr>
      </p:pic>
      <p:pic>
        <p:nvPicPr>
          <p:cNvPr id="18" name="Рисунок 17" descr="754976b035855d00633018039b964112.gif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627784" y="5661248"/>
            <a:ext cx="476250" cy="476250"/>
          </a:xfrm>
          <a:prstGeom prst="rect">
            <a:avLst/>
          </a:prstGeom>
        </p:spPr>
      </p:pic>
      <p:pic>
        <p:nvPicPr>
          <p:cNvPr id="19" name="Рисунок 18" descr="754976b035855d00633018039b964112.gif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868144" y="4653136"/>
            <a:ext cx="792088" cy="792088"/>
          </a:xfrm>
          <a:prstGeom prst="rect">
            <a:avLst/>
          </a:prstGeom>
        </p:spPr>
      </p:pic>
      <p:pic>
        <p:nvPicPr>
          <p:cNvPr id="20" name="Рисунок 19" descr="754976b035855d00633018039b964112.gif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907704" y="0"/>
            <a:ext cx="476250" cy="476250"/>
          </a:xfrm>
          <a:prstGeom prst="rect">
            <a:avLst/>
          </a:prstGeom>
        </p:spPr>
      </p:pic>
      <p:pic>
        <p:nvPicPr>
          <p:cNvPr id="21" name="Рисунок 20" descr="754976b035855d00633018039b964112.gif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907704" y="5229200"/>
            <a:ext cx="476250" cy="476250"/>
          </a:xfrm>
          <a:prstGeom prst="rect">
            <a:avLst/>
          </a:prstGeom>
        </p:spPr>
      </p:pic>
      <p:pic>
        <p:nvPicPr>
          <p:cNvPr id="22" name="Рисунок 21" descr="754976b035855d00633018039b964112.gif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796136" y="5661248"/>
            <a:ext cx="476250" cy="476250"/>
          </a:xfrm>
          <a:prstGeom prst="rect">
            <a:avLst/>
          </a:prstGeom>
        </p:spPr>
      </p:pic>
      <p:pic>
        <p:nvPicPr>
          <p:cNvPr id="23" name="Рисунок 22" descr="754976b035855d00633018039b964112.gif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372200" y="3068960"/>
            <a:ext cx="720080" cy="720080"/>
          </a:xfrm>
          <a:prstGeom prst="rect">
            <a:avLst/>
          </a:prstGeom>
        </p:spPr>
      </p:pic>
      <p:pic>
        <p:nvPicPr>
          <p:cNvPr id="24" name="Рисунок 23" descr="754976b035855d00633018039b964112.gif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667750" y="2924944"/>
            <a:ext cx="476250" cy="476250"/>
          </a:xfrm>
          <a:prstGeom prst="rect">
            <a:avLst/>
          </a:prstGeom>
        </p:spPr>
      </p:pic>
      <p:pic>
        <p:nvPicPr>
          <p:cNvPr id="25" name="Рисунок 24" descr="754976b035855d00633018039b964112.gif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67544" y="2924944"/>
            <a:ext cx="581794" cy="581794"/>
          </a:xfrm>
          <a:prstGeom prst="rect">
            <a:avLst/>
          </a:prstGeom>
        </p:spPr>
      </p:pic>
      <p:pic>
        <p:nvPicPr>
          <p:cNvPr id="26" name="Рисунок 25" descr="754976b035855d00633018039b964112.gif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39552" y="6021288"/>
            <a:ext cx="476250" cy="4762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71600" y="587727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Комиссия выбирала лучшие новогодние игрушки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1772816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  Спасибо за внимание!</a:t>
            </a:r>
            <a:endParaRPr lang="ru-RU" sz="4000" dirty="0"/>
          </a:p>
        </p:txBody>
      </p:sp>
      <p:pic>
        <p:nvPicPr>
          <p:cNvPr id="7" name="Рисунок 6" descr="871266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48064" y="2708920"/>
            <a:ext cx="333375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                                 «Родители у нас – народ прекрасный,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 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                              Смысл воспитания для них, предельно ясен.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 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                                 Ведь только творчество и труд,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 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                                      Нам личность в будущем дадут».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 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                                    «Спасибо вам за труд большой,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 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                                        За все, что сделано с душой!»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5f3df2dcea31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3429000"/>
            <a:ext cx="3838575" cy="307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6131024" cy="250629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+mn-lt"/>
              </a:rPr>
              <a:t>повышение имиджа дошкольного отделения посредством  реализации творческого потенциала детей и семей воспитанников.</a:t>
            </a:r>
            <a:r>
              <a:rPr lang="ru-RU" dirty="0" smtClean="0">
                <a:solidFill>
                  <a:schemeClr val="tx1"/>
                </a:solidFill>
                <a:effectLst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endParaRPr lang="ru-RU" dirty="0">
              <a:effectLst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3410601"/>
            <a:ext cx="763284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·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Стимулировать педагогов для творческой работы с родителями и детьми;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· Содействовать укреплению связи ДОУ и родителей;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· Создание необходимых условий для качественной воспитательно-образовательной работы.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620688"/>
            <a:ext cx="14157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Цель: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420888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Задачи: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технологии: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412776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Технология личностно-ориентированного взаимодействия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306896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800" dirty="0" smtClean="0">
                <a:solidFill>
                  <a:srgbClr val="FFFF00"/>
                </a:solidFill>
              </a:rPr>
              <a:t>Исследовательские методы обучения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4005064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Технологии  проектирования       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530120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Технология сотрудничества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0" name="Рисунок 9" descr="111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730859">
            <a:off x="6553635" y="4136188"/>
            <a:ext cx="1649672" cy="1979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33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27584" y="1124744"/>
            <a:ext cx="3131840" cy="2348880"/>
          </a:xfrm>
          <a:prstGeom prst="ellipse">
            <a:avLst/>
          </a:prstGeom>
        </p:spPr>
      </p:pic>
      <p:pic>
        <p:nvPicPr>
          <p:cNvPr id="3" name="Рисунок 2" descr="IMG_334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4096" y="404743"/>
            <a:ext cx="3707476" cy="2780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_334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9552" y="3645024"/>
            <a:ext cx="3707904" cy="2780928"/>
          </a:xfrm>
          <a:prstGeom prst="roundRect">
            <a:avLst/>
          </a:prstGeom>
        </p:spPr>
      </p:pic>
      <p:pic>
        <p:nvPicPr>
          <p:cNvPr id="5" name="Рисунок 4" descr="IMG_336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20072" y="4077072"/>
            <a:ext cx="3347864" cy="2510898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47667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рамках акции «Защитим птиц зимой» была проведена выставка скворечников и кормушек для птиц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314096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Все группы дошкольного отделения приняли участие в этой акции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6237312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Домики и кормушки были разнообразные,  выполнены из разных предметов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34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3568" y="764704"/>
            <a:ext cx="3899925" cy="2924944"/>
          </a:xfrm>
          <a:prstGeom prst="rect">
            <a:avLst/>
          </a:prstGeom>
        </p:spPr>
      </p:pic>
      <p:pic>
        <p:nvPicPr>
          <p:cNvPr id="3" name="Рисунок 2" descr="IMG_334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4048" y="4077072"/>
            <a:ext cx="3419872" cy="2564904"/>
          </a:xfrm>
          <a:prstGeom prst="rect">
            <a:avLst/>
          </a:prstGeom>
        </p:spPr>
      </p:pic>
      <p:pic>
        <p:nvPicPr>
          <p:cNvPr id="4" name="Рисунок 3" descr="IMG_334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71600" y="4077072"/>
            <a:ext cx="3456384" cy="2592288"/>
          </a:xfrm>
          <a:prstGeom prst="rect">
            <a:avLst/>
          </a:prstGeom>
        </p:spPr>
      </p:pic>
      <p:pic>
        <p:nvPicPr>
          <p:cNvPr id="5" name="Рисунок 4" descr="IMG_334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04048" y="764704"/>
            <a:ext cx="3803915" cy="2852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Для создания домиков и кормушек годились любые материалы, как бросовые, так и </a:t>
            </a:r>
            <a:r>
              <a:rPr lang="ru-RU" dirty="0" err="1" smtClean="0">
                <a:solidFill>
                  <a:srgbClr val="FFFF00"/>
                </a:solidFill>
              </a:rPr>
              <a:t>строительныу</a:t>
            </a:r>
            <a:r>
              <a:rPr lang="ru-RU" dirty="0" smtClean="0">
                <a:solidFill>
                  <a:srgbClr val="FFFF00"/>
                </a:solidFill>
              </a:rPr>
              <a:t>. А так же игрушки.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371703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           Всем участником хотелось помочь птичкам  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37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332656"/>
            <a:ext cx="5088566" cy="3816424"/>
          </a:xfrm>
          <a:prstGeom prst="flowChartMagneticDrum">
            <a:avLst/>
          </a:prstGeom>
        </p:spPr>
      </p:pic>
      <p:pic>
        <p:nvPicPr>
          <p:cNvPr id="3" name="Рисунок 2" descr="IMG_338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95936" y="2924944"/>
            <a:ext cx="4764021" cy="3573016"/>
          </a:xfrm>
          <a:prstGeom prst="flowChartMagneticDrum">
            <a:avLst/>
          </a:prstGeom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24128" y="476672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Прежде чем повесить кормушки и домики, мы организовали выставку, на которую пригласили всех желающих</a:t>
            </a:r>
            <a:endParaRPr lang="ru-RU" dirty="0"/>
          </a:p>
        </p:txBody>
      </p:sp>
      <p:pic>
        <p:nvPicPr>
          <p:cNvPr id="5" name="Рисунок 4" descr="3b7e1702c4e6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9969129">
            <a:off x="533506" y="4835260"/>
            <a:ext cx="1752600" cy="134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0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436096" y="3645024"/>
            <a:ext cx="2808312" cy="2991513"/>
          </a:xfrm>
          <a:prstGeom prst="rect">
            <a:avLst/>
          </a:prstGeom>
        </p:spPr>
      </p:pic>
      <p:pic>
        <p:nvPicPr>
          <p:cNvPr id="4" name="Рисунок 3" descr="IMG_581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436096" y="548680"/>
            <a:ext cx="2866565" cy="3068960"/>
          </a:xfrm>
          <a:prstGeom prst="teardrop">
            <a:avLst/>
          </a:prstGeom>
        </p:spPr>
      </p:pic>
      <p:pic>
        <p:nvPicPr>
          <p:cNvPr id="5" name="Рисунок 4" descr="IMG_579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3528" y="620688"/>
            <a:ext cx="4860032" cy="3645024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422108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нашем саду, уже стало традицией организация выставки, посвященной  Дню Матери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26064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Мамины руки – не знают скуки!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43312539_roza10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15616" y="4365104"/>
            <a:ext cx="2388516" cy="217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0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67544" y="404664"/>
            <a:ext cx="3591328" cy="4149080"/>
          </a:xfrm>
          <a:prstGeom prst="rect">
            <a:avLst/>
          </a:prstGeom>
        </p:spPr>
      </p:pic>
      <p:pic>
        <p:nvPicPr>
          <p:cNvPr id="3" name="Рисунок 2" descr="IMG_580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67944" y="2852936"/>
            <a:ext cx="4860032" cy="3645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9992" y="764704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выставку принимались творческие работы, которые отражали мамино  любимое занятие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580</TotalTime>
  <Words>252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             Организация и проведение выставки совместного творчества, как способ взаимодействия семьи и детского сада.  </vt:lpstr>
      <vt:lpstr>                                                «Родители у нас – народ прекрасный,                                 Смысл воспитания для них, предельно ясен.                                    Ведь только творчество и труд,                                         Нам личность в будущем дадут».                                       «Спасибо вам за труд большой,                                           За все, что сделано с душой!» </vt:lpstr>
      <vt:lpstr>    повышение имиджа дошкольного отделения посредством  реализации творческого потенциала детей и семей воспитанников.     </vt:lpstr>
      <vt:lpstr>Используемые технологии: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дамир</dc:creator>
  <cp:lastModifiedBy>дамир</cp:lastModifiedBy>
  <cp:revision>56</cp:revision>
  <dcterms:created xsi:type="dcterms:W3CDTF">2013-02-03T12:13:46Z</dcterms:created>
  <dcterms:modified xsi:type="dcterms:W3CDTF">2013-02-12T16:43:38Z</dcterms:modified>
</cp:coreProperties>
</file>