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2" r:id="rId2"/>
    <p:sldId id="302" r:id="rId3"/>
    <p:sldId id="271" r:id="rId4"/>
    <p:sldId id="289" r:id="rId5"/>
    <p:sldId id="306" r:id="rId6"/>
    <p:sldId id="299" r:id="rId7"/>
    <p:sldId id="296" r:id="rId8"/>
    <p:sldId id="300" r:id="rId9"/>
    <p:sldId id="258" r:id="rId10"/>
    <p:sldId id="303" r:id="rId11"/>
    <p:sldId id="298" r:id="rId12"/>
    <p:sldId id="30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84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2DAAB6-93D6-4178-A36E-B63A338A4908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E03652-7C86-41F2-A0E6-C64AB4C13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E72980-A91B-4095-A528-59175A36603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B0BDD-E6CD-4BE9-B12F-4D098BC7FCE8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5E0FE-620B-48EE-8A8B-988F14DC9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5D064-A64B-4B94-950B-E9557476D54C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C596E-6E91-4DC7-95CD-C5656F07C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A979F-A46C-442A-9075-2657E0EDEAF9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84E9C-ABF6-44F1-90AB-930BE3E59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F3E3-BDFF-4C24-BB44-3E28D020B464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B32C3-941E-4A05-B197-BB0DE2C60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BDC60-C1E4-407F-9E02-D9BBC5BD96B1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0765F-D444-434D-BA28-755DF0C92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D5C52-32CE-437D-A3D8-0C47FF85AC79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1A471-85F2-40F5-92AC-EB0A99048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E7BBD-6F84-4308-9321-73A814ED3940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D2C72-A51F-46FE-ACF7-C9994609F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C41F8-F2D5-4F33-BDD0-07DA60DC4FA4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FB8F-6058-4423-88B5-CCA924F67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9CFC-D7B3-4573-9CF4-B99AAF366F71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6BA69-7F67-4EBE-84BB-C4FC9BAAC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CE8F0-E81E-45C5-ABA8-1C3EA9A5D07F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54157-409A-4EDF-BA7E-07AD08E42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E321B-2600-4996-BCD3-E4381DDE623D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53719-1219-4193-8DB5-0C2A2C14B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5B8C70-B280-4751-8F16-3FD10595A5BA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1F86C7-FC4B-4C45-A976-8E2F1521B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2;&#1077;&#1090;&#1086;&#1076;&#1080;&#1089;&#1090;\Desktop\&#1087;&#1088;&#1077;&#1079;&#1077;&#1085;&#1090;&#1072;&#1094;&#1080;&#1103;%20&#1063;&#1048;&#1055;&#1050;&#1056;&#1054;\&#1050;&#1088;&#1086;&#1093;&#1072;%202012%20&#1086;&#1090;&#1088;&#1099;&#1074;&#1086;&#1082;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5124" name="Picture 2" descr="L:\Презентация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J:\DCIM\101MSDCF\DSC094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357313"/>
            <a:ext cx="4430713" cy="268605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14339" name="Picture 10" descr="J:\DCIM\101MSDCF\DSC094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888" y="1196975"/>
            <a:ext cx="2400300" cy="18002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340" name="Picture 9" descr="J:\DCIM\101MSDCF\DSC0948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1500188"/>
            <a:ext cx="2400300" cy="18002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392113" y="428625"/>
            <a:ext cx="8359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Созданы условия для организации образовательной деятельности 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с детьми  по ПДД – (автодром)</a:t>
            </a:r>
          </a:p>
        </p:txBody>
      </p:sp>
      <p:pic>
        <p:nvPicPr>
          <p:cNvPr id="14342" name="Picture 6" descr="J:\DCIM\101MSDCF\DSC0947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3800" y="3284538"/>
            <a:ext cx="3708400" cy="2779712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14343" name="Picture 3" descr="J:\DCIM\101MSDCF\DSC0947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71550" y="4508500"/>
            <a:ext cx="2400300" cy="18002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Кроха 2012 отрывок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2438" y="271463"/>
            <a:ext cx="8191500" cy="614362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4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7"/>
          <p:cNvSpPr>
            <a:spLocks noChangeArrowheads="1"/>
          </p:cNvSpPr>
          <p:nvPr/>
        </p:nvSpPr>
        <p:spPr bwMode="auto">
          <a:xfrm>
            <a:off x="2195513" y="1773238"/>
            <a:ext cx="58578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Россия, 454100, Челябинская область, 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Челябинск, ул. Комсомольский пр., 105, а.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8(351)796-95-94,796-69-80,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ds378</a:t>
            </a:r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ru</a:t>
            </a:r>
            <a:endParaRPr lang="ru-RU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 ds378@mail.ru</a:t>
            </a:r>
            <a:endParaRPr lang="ru-RU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DCIM\101MSDCF\DSC094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3071813"/>
            <a:ext cx="4022725" cy="3017837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463550" y="571500"/>
            <a:ext cx="8216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Создана система обеспечения безопасности образовательного пространства  ДОУ</a:t>
            </a:r>
            <a:endParaRPr lang="ru-RU" sz="2000" b="1">
              <a:latin typeface="Constantia" pitchFamily="18" charset="0"/>
            </a:endParaRPr>
          </a:p>
        </p:txBody>
      </p:sp>
      <p:pic>
        <p:nvPicPr>
          <p:cNvPr id="6148" name="Picture 2" descr="J:\DCIM\101MSDCF\DSC094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13" y="1214438"/>
            <a:ext cx="5334000" cy="400050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J:\DCIM\101MSDCF\DSC094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95945" y="3214686"/>
            <a:ext cx="3190897" cy="2393173"/>
          </a:xfrm>
          <a:prstGeom prst="roundRect">
            <a:avLst/>
          </a:prstGeom>
          <a:noFill/>
          <a:ln>
            <a:solidFill>
              <a:srgbClr val="0066FF"/>
            </a:solidFill>
          </a:ln>
        </p:spPr>
      </p:pic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785813"/>
            <a:ext cx="8001000" cy="1071562"/>
          </a:xfrm>
        </p:spPr>
        <p:txBody>
          <a:bodyPr>
            <a:normAutofit fontScale="70000" lnSpcReduction="20000"/>
          </a:bodyPr>
          <a:lstStyle/>
          <a:p>
            <a:pPr marL="274320" indent="-274320" algn="ctr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ИНТЕГРАЦИЯ ИНФОРМАЦИОННО-    КОММУНИКАЦИОННЫХ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ТЕХНОЛОГИЙ В ОРГАНИЗАЦИЮ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ПИТАНИЯ    ДЕТЕЙ ДОШКОЛЬНОГО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ВОЗРАСТА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313" y="3214688"/>
            <a:ext cx="2857500" cy="2214562"/>
          </a:xfrm>
          <a:prstGeom prst="roundRect">
            <a:avLst>
              <a:gd name="adj" fmla="val 10000"/>
            </a:avLst>
          </a:prstGeom>
          <a:blipFill rotWithShape="0">
            <a:blip r:embed="rId3" cstate="email"/>
            <a:stretch>
              <a:fillRect/>
            </a:stretch>
          </a:blipFill>
          <a:ln>
            <a:solidFill>
              <a:srgbClr val="00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Скругленный прямоугольник 4"/>
          <p:cNvSpPr/>
          <p:nvPr/>
        </p:nvSpPr>
        <p:spPr>
          <a:xfrm flipH="1">
            <a:off x="2928938" y="1857375"/>
            <a:ext cx="3071812" cy="2643188"/>
          </a:xfrm>
          <a:prstGeom prst="roundRect">
            <a:avLst>
              <a:gd name="adj" fmla="val 10000"/>
            </a:avLst>
          </a:prstGeom>
          <a:blipFill rotWithShape="0">
            <a:blip r:embed="rId4" cstate="email"/>
            <a:stretch>
              <a:fillRect/>
            </a:stretch>
          </a:blipFill>
          <a:ln>
            <a:solidFill>
              <a:srgbClr val="00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500063" y="5643563"/>
            <a:ext cx="8429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nstantia" pitchFamily="18" charset="0"/>
              </a:rPr>
              <a:t>Заведующий, инструктор по гигиеническому воспитанию, кладовщик, бухгалтерия – соединены в единую  корпоративную сеть и работают  по программе «Организация питания в ДОУ».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285875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Создана программа «Организация питания в ДОУ». </a:t>
            </a:r>
            <a:b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базе  МАДОУ ЦРР ДС № 378 прошли обучение 75%  инструкторов по гигиеническому воспитанию ДОУ г. Челябинска.</a:t>
            </a:r>
            <a:b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Разработано вариативное 20-дневное (посезонное) меню раскладки  (с учетом цен ЕТО).</a:t>
            </a:r>
            <a:b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500" y="1714500"/>
            <a:ext cx="3786188" cy="4714875"/>
          </a:xfrm>
          <a:prstGeom prst="roundRect">
            <a:avLst>
              <a:gd name="adj" fmla="val 10000"/>
            </a:avLst>
          </a:prstGeom>
          <a:blipFill rotWithShape="0">
            <a:blip r:embed="rId2" cstate="email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8" name="Picture 8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571612"/>
            <a:ext cx="3643338" cy="2454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10" descr="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88" y="4000500"/>
            <a:ext cx="3929062" cy="2657475"/>
          </a:xfrm>
          <a:prstGeom prst="rect">
            <a:avLst/>
          </a:prstGeom>
          <a:noFill/>
          <a:ln w="9525">
            <a:solidFill>
              <a:srgbClr val="5A5A5A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:\DCIM\101MSDCF\DSC094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92238" y="1357313"/>
            <a:ext cx="6359525" cy="4768850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963613" y="571500"/>
            <a:ext cx="7216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Созданы условия для организации стажировки на базе ДОУ</a:t>
            </a:r>
            <a:endParaRPr lang="ru-RU" sz="2000" b="1">
              <a:latin typeface="Constanti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DCIM\101MSDCF\DSC094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88" y="3500438"/>
            <a:ext cx="4191000" cy="314325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" name="Содержимое 3" descr="DSC02431.JPG"/>
          <p:cNvPicPr>
            <a:picLocks noGrp="1" noChangeAspect="1"/>
          </p:cNvPicPr>
          <p:nvPr>
            <p:ph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428625" y="1571625"/>
            <a:ext cx="3333750" cy="2500313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0244" name="Прямоугольник 6"/>
          <p:cNvSpPr>
            <a:spLocks noChangeArrowheads="1"/>
          </p:cNvSpPr>
          <p:nvPr/>
        </p:nvSpPr>
        <p:spPr bwMode="auto">
          <a:xfrm>
            <a:off x="928688" y="500063"/>
            <a:ext cx="7286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Созданы ЦОР для  освоения детьми безопасности образовательного пространства  в условиях непосредственно самостоятельной деятельности в соответствии с ФГТ.</a:t>
            </a:r>
          </a:p>
        </p:txBody>
      </p:sp>
      <p:pic>
        <p:nvPicPr>
          <p:cNvPr id="5" name="Рисунок 4" descr="DSC0243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57813" y="1500188"/>
            <a:ext cx="3286125" cy="246538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1\Фото\Компьютерный класс занятие 2008г\Изображение1 3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0" y="560388"/>
            <a:ext cx="3525838" cy="294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J:\DCIM\101MSDCF\DSC094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571500"/>
            <a:ext cx="3524250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0244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625" y="3643313"/>
            <a:ext cx="3714750" cy="278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0245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0625" y="3714750"/>
            <a:ext cx="3690938" cy="276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J:\DCIM\101MSDCF\DSC0945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2285992"/>
            <a:ext cx="2143140" cy="2162418"/>
          </a:xfrm>
          <a:prstGeom prst="roundRect">
            <a:avLst/>
          </a:prstGeom>
          <a:ln>
            <a:solidFill>
              <a:srgbClr val="0066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J:\DCIM\101MSDCF\DSC094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3571875"/>
            <a:ext cx="3643313" cy="273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1" name="Прямоугольник 9"/>
          <p:cNvSpPr>
            <a:spLocks noChangeArrowheads="1"/>
          </p:cNvSpPr>
          <p:nvPr/>
        </p:nvSpPr>
        <p:spPr bwMode="auto">
          <a:xfrm>
            <a:off x="642938" y="285750"/>
            <a:ext cx="7858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Автоматизированы  рабочие места педагогов и соединены в единую корпоративную сеть</a:t>
            </a:r>
          </a:p>
        </p:txBody>
      </p:sp>
      <p:pic>
        <p:nvPicPr>
          <p:cNvPr id="3078" name="Picture 6" descr="J:\DCIM\101MSDCF\DSC094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5" y="3571875"/>
            <a:ext cx="3524250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J:\DCIM\101MSDCF\DSC094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50" y="1143000"/>
            <a:ext cx="3714750" cy="278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Овал 106"/>
          <p:cNvSpPr/>
          <p:nvPr/>
        </p:nvSpPr>
        <p:spPr>
          <a:xfrm>
            <a:off x="5357813" y="5429250"/>
            <a:ext cx="1000125" cy="9286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5643563" y="6429375"/>
            <a:ext cx="1571625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3857625" y="6000750"/>
            <a:ext cx="150018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4143375" y="5000625"/>
            <a:ext cx="1143000" cy="1071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5500688" y="2643188"/>
            <a:ext cx="3429000" cy="3214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2357438" y="1857375"/>
            <a:ext cx="150018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3320" name="Группа 97"/>
          <p:cNvGrpSpPr>
            <a:grpSpLocks/>
          </p:cNvGrpSpPr>
          <p:nvPr/>
        </p:nvGrpSpPr>
        <p:grpSpPr bwMode="auto">
          <a:xfrm>
            <a:off x="6357938" y="714375"/>
            <a:ext cx="2143125" cy="1643063"/>
            <a:chOff x="214282" y="1071546"/>
            <a:chExt cx="2143140" cy="1643074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214282" y="2143116"/>
              <a:ext cx="1928825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571471" y="1071546"/>
              <a:ext cx="1143008" cy="1071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87" name="TextBox 100"/>
            <p:cNvSpPr txBox="1">
              <a:spLocks noChangeArrowheads="1"/>
            </p:cNvSpPr>
            <p:nvPr/>
          </p:nvSpPr>
          <p:spPr bwMode="auto">
            <a:xfrm flipH="1">
              <a:off x="214282" y="2143116"/>
              <a:ext cx="21431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1400">
                <a:latin typeface="Constantia" pitchFamily="18" charset="0"/>
              </a:endParaRPr>
            </a:p>
          </p:txBody>
        </p:sp>
      </p:grpSp>
      <p:grpSp>
        <p:nvGrpSpPr>
          <p:cNvPr id="13321" name="Группа 93"/>
          <p:cNvGrpSpPr>
            <a:grpSpLocks/>
          </p:cNvGrpSpPr>
          <p:nvPr/>
        </p:nvGrpSpPr>
        <p:grpSpPr bwMode="auto">
          <a:xfrm>
            <a:off x="0" y="2286000"/>
            <a:ext cx="2500313" cy="1643063"/>
            <a:chOff x="214282" y="1071546"/>
            <a:chExt cx="2500316" cy="1643077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428595" y="2143118"/>
              <a:ext cx="2286003" cy="5715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571470" y="1071546"/>
              <a:ext cx="1143001" cy="10715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84" name="TextBox 96"/>
            <p:cNvSpPr txBox="1">
              <a:spLocks noChangeArrowheads="1"/>
            </p:cNvSpPr>
            <p:nvPr/>
          </p:nvSpPr>
          <p:spPr bwMode="auto">
            <a:xfrm flipH="1">
              <a:off x="214282" y="2143116"/>
              <a:ext cx="21431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>
                  <a:latin typeface="Constantia" pitchFamily="18" charset="0"/>
                </a:rPr>
                <a:t>  </a:t>
              </a:r>
            </a:p>
          </p:txBody>
        </p:sp>
      </p:grpSp>
      <p:grpSp>
        <p:nvGrpSpPr>
          <p:cNvPr id="13322" name="Группа 88"/>
          <p:cNvGrpSpPr>
            <a:grpSpLocks/>
          </p:cNvGrpSpPr>
          <p:nvPr/>
        </p:nvGrpSpPr>
        <p:grpSpPr bwMode="auto">
          <a:xfrm>
            <a:off x="4071938" y="785813"/>
            <a:ext cx="2071687" cy="1571625"/>
            <a:chOff x="214282" y="1142984"/>
            <a:chExt cx="2143140" cy="1571636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214282" y="2143116"/>
              <a:ext cx="1699732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583788" y="1142984"/>
              <a:ext cx="1182422" cy="10715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81" name="TextBox 91"/>
            <p:cNvSpPr txBox="1">
              <a:spLocks noChangeArrowheads="1"/>
            </p:cNvSpPr>
            <p:nvPr/>
          </p:nvSpPr>
          <p:spPr bwMode="auto">
            <a:xfrm flipH="1">
              <a:off x="214282" y="2143116"/>
              <a:ext cx="21431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1400">
                <a:latin typeface="Constantia" pitchFamily="18" charset="0"/>
              </a:endParaRPr>
            </a:p>
          </p:txBody>
        </p:sp>
      </p:grpSp>
      <p:sp>
        <p:nvSpPr>
          <p:cNvPr id="93" name="Овал 92"/>
          <p:cNvSpPr/>
          <p:nvPr/>
        </p:nvSpPr>
        <p:spPr>
          <a:xfrm>
            <a:off x="0" y="4000500"/>
            <a:ext cx="4143375" cy="2571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3324" name="Группа 87"/>
          <p:cNvGrpSpPr>
            <a:grpSpLocks/>
          </p:cNvGrpSpPr>
          <p:nvPr/>
        </p:nvGrpSpPr>
        <p:grpSpPr bwMode="auto">
          <a:xfrm>
            <a:off x="142875" y="571500"/>
            <a:ext cx="2071688" cy="1571625"/>
            <a:chOff x="214281" y="1142984"/>
            <a:chExt cx="2071685" cy="1571636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214281" y="2143116"/>
              <a:ext cx="1928810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571468" y="1142984"/>
              <a:ext cx="1142998" cy="10715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78" name="TextBox 49"/>
            <p:cNvSpPr txBox="1">
              <a:spLocks noChangeArrowheads="1"/>
            </p:cNvSpPr>
            <p:nvPr/>
          </p:nvSpPr>
          <p:spPr bwMode="auto">
            <a:xfrm flipH="1">
              <a:off x="214281" y="2143116"/>
              <a:ext cx="207168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>
                  <a:latin typeface="Constantia" pitchFamily="18" charset="0"/>
                </a:rPr>
                <a:t>ПК  </a:t>
              </a:r>
            </a:p>
            <a:p>
              <a:pPr algn="ctr"/>
              <a:r>
                <a:rPr lang="ru-RU" sz="1400">
                  <a:latin typeface="Constantia" pitchFamily="18" charset="0"/>
                </a:rPr>
                <a:t>Инструк. по гигиене</a:t>
              </a:r>
            </a:p>
          </p:txBody>
        </p:sp>
      </p:grpSp>
      <p:sp>
        <p:nvSpPr>
          <p:cNvPr id="86" name="Овал 85"/>
          <p:cNvSpPr/>
          <p:nvPr/>
        </p:nvSpPr>
        <p:spPr>
          <a:xfrm>
            <a:off x="2286000" y="857250"/>
            <a:ext cx="1285875" cy="1071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3643313" y="2786063"/>
            <a:ext cx="1428750" cy="1071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51" name="Заголовок 1"/>
          <p:cNvSpPr>
            <a:spLocks noGrp="1"/>
          </p:cNvSpPr>
          <p:nvPr>
            <p:ph type="title"/>
          </p:nvPr>
        </p:nvSpPr>
        <p:spPr>
          <a:xfrm>
            <a:off x="571500" y="142875"/>
            <a:ext cx="8229600" cy="7858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1600" b="1" dirty="0" err="1" smtClean="0">
                <a:solidFill>
                  <a:schemeClr val="tx1"/>
                </a:solidFill>
              </a:rPr>
              <a:t>Создание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корпоративной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информационной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среды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МАДОУ ЦРР ДС № 378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г.Челябинска</a:t>
            </a:r>
            <a:r>
              <a:rPr lang="en-GB" sz="2400" b="1" dirty="0" smtClean="0">
                <a:solidFill>
                  <a:schemeClr val="tx1"/>
                </a:solidFill>
              </a:rPr>
              <a:t/>
            </a:r>
            <a:br>
              <a:rPr lang="en-GB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3328" name="Group 1"/>
          <p:cNvGrpSpPr>
            <a:grpSpLocks noGrp="1"/>
          </p:cNvGrpSpPr>
          <p:nvPr>
            <p:ph idx="1"/>
          </p:nvPr>
        </p:nvGrpSpPr>
        <p:grpSpPr bwMode="auto">
          <a:xfrm>
            <a:off x="428625" y="714375"/>
            <a:ext cx="7773988" cy="5503863"/>
            <a:chOff x="188" y="633"/>
            <a:chExt cx="4876" cy="3264"/>
          </a:xfrm>
        </p:grpSpPr>
        <p:grpSp>
          <p:nvGrpSpPr>
            <p:cNvPr id="13348" name="Group 2"/>
            <p:cNvGrpSpPr>
              <a:grpSpLocks/>
            </p:cNvGrpSpPr>
            <p:nvPr/>
          </p:nvGrpSpPr>
          <p:grpSpPr bwMode="auto">
            <a:xfrm>
              <a:off x="188" y="633"/>
              <a:ext cx="2644" cy="2797"/>
              <a:chOff x="188" y="633"/>
              <a:chExt cx="2644" cy="2797"/>
            </a:xfrm>
          </p:grpSpPr>
          <p:grpSp>
            <p:nvGrpSpPr>
              <p:cNvPr id="13363" name="Group 3"/>
              <p:cNvGrpSpPr>
                <a:grpSpLocks/>
              </p:cNvGrpSpPr>
              <p:nvPr/>
            </p:nvGrpSpPr>
            <p:grpSpPr bwMode="auto">
              <a:xfrm>
                <a:off x="188" y="633"/>
                <a:ext cx="2522" cy="2797"/>
                <a:chOff x="188" y="633"/>
                <a:chExt cx="2522" cy="2797"/>
              </a:xfrm>
            </p:grpSpPr>
            <p:pic>
              <p:nvPicPr>
                <p:cNvPr id="13368" name="Picture 5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2428" y="1941"/>
                  <a:ext cx="282" cy="34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43" name="Picture 7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412" y="633"/>
                  <a:ext cx="388" cy="425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ffectLst/>
              </p:spPr>
            </p:pic>
            <p:pic>
              <p:nvPicPr>
                <p:cNvPr id="13370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1532" y="802"/>
                  <a:ext cx="396" cy="42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3371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322" y="1650"/>
                  <a:ext cx="396" cy="42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3372" name="Picture 10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188" y="3005"/>
                  <a:ext cx="396" cy="42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3373" name="Picture 11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636" y="2751"/>
                  <a:ext cx="396" cy="42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3374" name="Picture 12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1129" y="2751"/>
                  <a:ext cx="396" cy="42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3375" name="Picture 5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2428" y="1946"/>
                  <a:ext cx="282" cy="34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</p:grpSp>
          <p:sp>
            <p:nvSpPr>
              <p:cNvPr id="13364" name="Line 15"/>
              <p:cNvSpPr>
                <a:spLocks noChangeShapeType="1"/>
              </p:cNvSpPr>
              <p:nvPr/>
            </p:nvSpPr>
            <p:spPr bwMode="auto">
              <a:xfrm flipH="1" flipV="1">
                <a:off x="2787" y="2497"/>
                <a:ext cx="45" cy="67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5" name="Line 18"/>
              <p:cNvSpPr>
                <a:spLocks noChangeShapeType="1"/>
              </p:cNvSpPr>
              <p:nvPr/>
            </p:nvSpPr>
            <p:spPr bwMode="auto">
              <a:xfrm>
                <a:off x="2159" y="1649"/>
                <a:ext cx="269" cy="25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6" name="Line 21"/>
              <p:cNvSpPr>
                <a:spLocks noChangeShapeType="1"/>
              </p:cNvSpPr>
              <p:nvPr/>
            </p:nvSpPr>
            <p:spPr bwMode="auto">
              <a:xfrm flipV="1">
                <a:off x="1711" y="2328"/>
                <a:ext cx="538" cy="29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7" name="Line 22"/>
              <p:cNvSpPr>
                <a:spLocks noChangeShapeType="1"/>
              </p:cNvSpPr>
              <p:nvPr/>
            </p:nvSpPr>
            <p:spPr bwMode="auto">
              <a:xfrm>
                <a:off x="905" y="1480"/>
                <a:ext cx="1344" cy="55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349" name="Group 23"/>
            <p:cNvGrpSpPr>
              <a:grpSpLocks/>
            </p:cNvGrpSpPr>
            <p:nvPr/>
          </p:nvGrpSpPr>
          <p:grpSpPr bwMode="auto">
            <a:xfrm>
              <a:off x="2025" y="718"/>
              <a:ext cx="3039" cy="3179"/>
              <a:chOff x="2025" y="718"/>
              <a:chExt cx="3039" cy="3179"/>
            </a:xfrm>
          </p:grpSpPr>
          <p:grpSp>
            <p:nvGrpSpPr>
              <p:cNvPr id="13350" name="Group 24"/>
              <p:cNvGrpSpPr>
                <a:grpSpLocks/>
              </p:cNvGrpSpPr>
              <p:nvPr/>
            </p:nvGrpSpPr>
            <p:grpSpPr bwMode="auto">
              <a:xfrm>
                <a:off x="2025" y="718"/>
                <a:ext cx="3039" cy="3179"/>
                <a:chOff x="2025" y="718"/>
                <a:chExt cx="3039" cy="3179"/>
              </a:xfrm>
            </p:grpSpPr>
            <p:pic>
              <p:nvPicPr>
                <p:cNvPr id="13355" name="Picture 25"/>
                <p:cNvPicPr>
                  <a:picLocks noChangeAspect="1"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2876" y="760"/>
                  <a:ext cx="396" cy="42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3356" name="Picture 27"/>
                <p:cNvPicPr>
                  <a:picLocks noChangeAspect="1"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4265" y="718"/>
                  <a:ext cx="396" cy="42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3357" name="Picture 28"/>
                <p:cNvPicPr>
                  <a:picLocks noChangeAspect="1"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4131" y="1819"/>
                  <a:ext cx="396" cy="42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3358" name="Picture 29"/>
                <p:cNvPicPr>
                  <a:picLocks noChangeAspect="1"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4310" y="2412"/>
                  <a:ext cx="396" cy="42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3359" name="Picture 31"/>
                <p:cNvPicPr>
                  <a:picLocks noChangeAspect="1"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4668" y="2921"/>
                  <a:ext cx="396" cy="42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3360" name="Picture 32"/>
                <p:cNvPicPr>
                  <a:picLocks noChangeAspect="1"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2025" y="3217"/>
                  <a:ext cx="396" cy="42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3361" name="Picture 33"/>
                <p:cNvPicPr>
                  <a:picLocks noChangeAspect="1" noChangeArrowheads="1"/>
                </p:cNvPicPr>
                <p:nvPr/>
              </p:nvPicPr>
              <p:blipFill>
                <a:blip r:embed="rId6" cstate="email"/>
                <a:srcRect/>
                <a:stretch>
                  <a:fillRect/>
                </a:stretch>
              </p:blipFill>
              <p:spPr bwMode="auto">
                <a:xfrm>
                  <a:off x="3409" y="3514"/>
                  <a:ext cx="357" cy="3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3362" name="Picture 33"/>
                <p:cNvPicPr>
                  <a:picLocks noChangeAspect="1"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3593" y="2158"/>
                  <a:ext cx="396" cy="42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</p:grpSp>
          <p:sp>
            <p:nvSpPr>
              <p:cNvPr id="13351" name="Line 36"/>
              <p:cNvSpPr>
                <a:spLocks noChangeShapeType="1"/>
              </p:cNvSpPr>
              <p:nvPr/>
            </p:nvSpPr>
            <p:spPr bwMode="auto">
              <a:xfrm flipH="1" flipV="1">
                <a:off x="2876" y="2455"/>
                <a:ext cx="582" cy="10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2" name="Line 38"/>
              <p:cNvSpPr>
                <a:spLocks noChangeShapeType="1"/>
              </p:cNvSpPr>
              <p:nvPr/>
            </p:nvSpPr>
            <p:spPr bwMode="auto">
              <a:xfrm flipH="1">
                <a:off x="2742" y="1607"/>
                <a:ext cx="179" cy="25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3" name="Line 40"/>
              <p:cNvSpPr>
                <a:spLocks noChangeShapeType="1"/>
              </p:cNvSpPr>
              <p:nvPr/>
            </p:nvSpPr>
            <p:spPr bwMode="auto">
              <a:xfrm flipV="1">
                <a:off x="3011" y="1607"/>
                <a:ext cx="941" cy="38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4" name="Line 41"/>
              <p:cNvSpPr>
                <a:spLocks noChangeShapeType="1"/>
              </p:cNvSpPr>
              <p:nvPr/>
            </p:nvSpPr>
            <p:spPr bwMode="auto">
              <a:xfrm flipH="1" flipV="1">
                <a:off x="3100" y="2158"/>
                <a:ext cx="403" cy="8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329" name="TextBox 50"/>
          <p:cNvSpPr txBox="1">
            <a:spLocks noChangeArrowheads="1"/>
          </p:cNvSpPr>
          <p:nvPr/>
        </p:nvSpPr>
        <p:spPr bwMode="auto">
          <a:xfrm>
            <a:off x="2357438" y="1928813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onstantia" pitchFamily="18" charset="0"/>
              </a:rPr>
              <a:t>ПК  </a:t>
            </a:r>
          </a:p>
          <a:p>
            <a:pPr algn="ctr"/>
            <a:r>
              <a:rPr lang="ru-RU" sz="1400">
                <a:latin typeface="Constantia" pitchFamily="18" charset="0"/>
              </a:rPr>
              <a:t>заведующего</a:t>
            </a:r>
          </a:p>
        </p:txBody>
      </p:sp>
      <p:sp>
        <p:nvSpPr>
          <p:cNvPr id="13330" name="TextBox 51"/>
          <p:cNvSpPr txBox="1">
            <a:spLocks noChangeArrowheads="1"/>
          </p:cNvSpPr>
          <p:nvPr/>
        </p:nvSpPr>
        <p:spPr bwMode="auto">
          <a:xfrm>
            <a:off x="1071563" y="5000625"/>
            <a:ext cx="25257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latin typeface="Constantia" pitchFamily="18" charset="0"/>
              </a:rPr>
              <a:t>ПК</a:t>
            </a:r>
          </a:p>
          <a:p>
            <a:pPr algn="ctr"/>
            <a:r>
              <a:rPr lang="ru-RU" sz="1400">
                <a:latin typeface="Constantia" pitchFamily="18" charset="0"/>
              </a:rPr>
              <a:t> компьютерно-игрового  </a:t>
            </a:r>
          </a:p>
          <a:p>
            <a:pPr algn="ctr"/>
            <a:r>
              <a:rPr lang="ru-RU" sz="1400">
                <a:latin typeface="Constantia" pitchFamily="18" charset="0"/>
              </a:rPr>
              <a:t>комплекса</a:t>
            </a:r>
          </a:p>
        </p:txBody>
      </p:sp>
      <p:sp>
        <p:nvSpPr>
          <p:cNvPr id="13331" name="TextBox 52"/>
          <p:cNvSpPr txBox="1">
            <a:spLocks noChangeArrowheads="1"/>
          </p:cNvSpPr>
          <p:nvPr/>
        </p:nvSpPr>
        <p:spPr bwMode="auto">
          <a:xfrm>
            <a:off x="285750" y="3357563"/>
            <a:ext cx="21431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00000"/>
                </a:solidFill>
                <a:latin typeface="Constantia" pitchFamily="18" charset="0"/>
              </a:rPr>
              <a:t>ПК </a:t>
            </a:r>
          </a:p>
          <a:p>
            <a:pPr algn="ctr"/>
            <a:r>
              <a:rPr lang="ru-RU" sz="1400">
                <a:solidFill>
                  <a:srgbClr val="000000"/>
                </a:solidFill>
                <a:latin typeface="Constantia" pitchFamily="18" charset="0"/>
              </a:rPr>
              <a:t>зам. зав. по УВР</a:t>
            </a:r>
          </a:p>
          <a:p>
            <a:pPr algn="ctr"/>
            <a:endParaRPr lang="ru-RU" sz="1400">
              <a:latin typeface="Constantia" pitchFamily="18" charset="0"/>
            </a:endParaRPr>
          </a:p>
        </p:txBody>
      </p:sp>
      <p:sp>
        <p:nvSpPr>
          <p:cNvPr id="13332" name="Line 18"/>
          <p:cNvSpPr>
            <a:spLocks noChangeShapeType="1"/>
          </p:cNvSpPr>
          <p:nvPr/>
        </p:nvSpPr>
        <p:spPr bwMode="auto">
          <a:xfrm>
            <a:off x="1500188" y="2928938"/>
            <a:ext cx="2143125" cy="3571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33" name="Picture 3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063" y="5643563"/>
            <a:ext cx="620712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34" name="Picture 3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25" y="4429125"/>
            <a:ext cx="631825" cy="71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35" name="Picture 3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86063" y="5786438"/>
            <a:ext cx="631825" cy="71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36" name="Picture 3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88" y="5214938"/>
            <a:ext cx="631825" cy="71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37" name="TextBox 59"/>
          <p:cNvSpPr txBox="1">
            <a:spLocks noChangeArrowheads="1"/>
          </p:cNvSpPr>
          <p:nvPr/>
        </p:nvSpPr>
        <p:spPr bwMode="auto">
          <a:xfrm>
            <a:off x="4000500" y="6000750"/>
            <a:ext cx="12858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onstantia" pitchFamily="18" charset="0"/>
              </a:rPr>
              <a:t>ПК </a:t>
            </a:r>
          </a:p>
          <a:p>
            <a:pPr algn="ctr"/>
            <a:r>
              <a:rPr lang="ru-RU" sz="1400">
                <a:latin typeface="Constantia" pitchFamily="18" charset="0"/>
              </a:rPr>
              <a:t>зам.зав.по</a:t>
            </a:r>
            <a:r>
              <a:rPr lang="ru-RU" sz="1100">
                <a:latin typeface="Constantia" pitchFamily="18" charset="0"/>
              </a:rPr>
              <a:t> </a:t>
            </a:r>
            <a:r>
              <a:rPr lang="ru-RU" sz="1400">
                <a:latin typeface="Constantia" pitchFamily="18" charset="0"/>
              </a:rPr>
              <a:t>АХЧ</a:t>
            </a:r>
          </a:p>
        </p:txBody>
      </p:sp>
      <p:pic>
        <p:nvPicPr>
          <p:cNvPr id="13338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38" y="5786438"/>
            <a:ext cx="631825" cy="71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39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50" y="5786438"/>
            <a:ext cx="631825" cy="71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40" name="TextBox 65"/>
          <p:cNvSpPr txBox="1">
            <a:spLocks noChangeArrowheads="1"/>
          </p:cNvSpPr>
          <p:nvPr/>
        </p:nvSpPr>
        <p:spPr bwMode="auto">
          <a:xfrm>
            <a:off x="4143375" y="1785938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onstantia" pitchFamily="18" charset="0"/>
              </a:rPr>
              <a:t>ПК </a:t>
            </a:r>
          </a:p>
          <a:p>
            <a:pPr algn="ctr"/>
            <a:r>
              <a:rPr lang="ru-RU" sz="1400">
                <a:latin typeface="Constantia" pitchFamily="18" charset="0"/>
              </a:rPr>
              <a:t>бухгалтерии</a:t>
            </a:r>
          </a:p>
        </p:txBody>
      </p:sp>
      <p:sp>
        <p:nvSpPr>
          <p:cNvPr id="13341" name="TextBox 66"/>
          <p:cNvSpPr txBox="1">
            <a:spLocks noChangeArrowheads="1"/>
          </p:cNvSpPr>
          <p:nvPr/>
        </p:nvSpPr>
        <p:spPr bwMode="auto">
          <a:xfrm>
            <a:off x="6286500" y="1785938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onstantia" pitchFamily="18" charset="0"/>
              </a:rPr>
              <a:t>ПК</a:t>
            </a:r>
          </a:p>
          <a:p>
            <a:pPr algn="ctr"/>
            <a:r>
              <a:rPr lang="ru-RU" sz="1400">
                <a:latin typeface="Constantia" pitchFamily="18" charset="0"/>
              </a:rPr>
              <a:t>делопроизводителя</a:t>
            </a:r>
          </a:p>
        </p:txBody>
      </p:sp>
      <p:sp>
        <p:nvSpPr>
          <p:cNvPr id="13342" name="TextBox 67"/>
          <p:cNvSpPr txBox="1">
            <a:spLocks noChangeArrowheads="1"/>
          </p:cNvSpPr>
          <p:nvPr/>
        </p:nvSpPr>
        <p:spPr bwMode="auto">
          <a:xfrm>
            <a:off x="7429500" y="3071813"/>
            <a:ext cx="1044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latin typeface="Constantia" pitchFamily="18" charset="0"/>
              </a:rPr>
              <a:t>ПК </a:t>
            </a:r>
          </a:p>
          <a:p>
            <a:pPr algn="ctr"/>
            <a:r>
              <a:rPr lang="ru-RU" sz="1400">
                <a:latin typeface="Constantia" pitchFamily="18" charset="0"/>
              </a:rPr>
              <a:t>логопедов</a:t>
            </a:r>
          </a:p>
        </p:txBody>
      </p:sp>
      <p:sp>
        <p:nvSpPr>
          <p:cNvPr id="13343" name="TextBox 68"/>
          <p:cNvSpPr txBox="1">
            <a:spLocks noChangeArrowheads="1"/>
          </p:cNvSpPr>
          <p:nvPr/>
        </p:nvSpPr>
        <p:spPr bwMode="auto">
          <a:xfrm>
            <a:off x="7715250" y="3929063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onstantia" pitchFamily="18" charset="0"/>
              </a:rPr>
              <a:t>ПК </a:t>
            </a:r>
          </a:p>
          <a:p>
            <a:pPr algn="ctr"/>
            <a:r>
              <a:rPr lang="ru-RU" sz="1400">
                <a:latin typeface="Constantia" pitchFamily="18" charset="0"/>
              </a:rPr>
              <a:t>психолога</a:t>
            </a:r>
          </a:p>
        </p:txBody>
      </p:sp>
      <p:sp>
        <p:nvSpPr>
          <p:cNvPr id="13344" name="TextBox 70"/>
          <p:cNvSpPr txBox="1">
            <a:spLocks noChangeArrowheads="1"/>
          </p:cNvSpPr>
          <p:nvPr/>
        </p:nvSpPr>
        <p:spPr bwMode="auto">
          <a:xfrm>
            <a:off x="5572125" y="4071938"/>
            <a:ext cx="1643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onstantia" pitchFamily="18" charset="0"/>
              </a:rPr>
              <a:t>ПК инструктора физической культуры, руководителя ИЗО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43563" y="6357938"/>
            <a:ext cx="1928812" cy="307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ПК </a:t>
            </a:r>
            <a:r>
              <a:rPr lang="ru-RU" sz="1400" dirty="0">
                <a:solidFill>
                  <a:schemeClr val="tx1"/>
                </a:solidFill>
              </a:rPr>
              <a:t>кладовщика</a:t>
            </a:r>
          </a:p>
        </p:txBody>
      </p:sp>
      <p:sp>
        <p:nvSpPr>
          <p:cNvPr id="13346" name="TextBox 76"/>
          <p:cNvSpPr txBox="1">
            <a:spLocks noChangeArrowheads="1"/>
          </p:cNvSpPr>
          <p:nvPr/>
        </p:nvSpPr>
        <p:spPr bwMode="auto">
          <a:xfrm>
            <a:off x="6143625" y="5000625"/>
            <a:ext cx="157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onstantia" pitchFamily="18" charset="0"/>
              </a:rPr>
              <a:t>ПК музыкального руководителя</a:t>
            </a:r>
          </a:p>
        </p:txBody>
      </p:sp>
      <p:sp>
        <p:nvSpPr>
          <p:cNvPr id="13347" name="TextBox 83"/>
          <p:cNvSpPr txBox="1">
            <a:spLocks noChangeArrowheads="1"/>
          </p:cNvSpPr>
          <p:nvPr/>
        </p:nvSpPr>
        <p:spPr bwMode="auto">
          <a:xfrm>
            <a:off x="3786188" y="3484563"/>
            <a:ext cx="15001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onstantia" pitchFamily="18" charset="0"/>
              </a:rPr>
              <a:t>серверная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829</TotalTime>
  <Words>180</Words>
  <Application>Microsoft Office PowerPoint</Application>
  <PresentationFormat>Экран (4:3)</PresentationFormat>
  <Paragraphs>40</Paragraphs>
  <Slides>12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Constantia</vt:lpstr>
      <vt:lpstr>Wingdings 2</vt:lpstr>
      <vt:lpstr>Times New Roman</vt:lpstr>
      <vt:lpstr>Поток</vt:lpstr>
      <vt:lpstr>Слайд 1</vt:lpstr>
      <vt:lpstr>Слайд 2</vt:lpstr>
      <vt:lpstr>Слайд 3</vt:lpstr>
      <vt:lpstr>Создана программа «Организация питания в ДОУ».  На базе  МАДОУ ЦРР ДС № 378 прошли обучение 75%  инструкторов по гигиеническому воспитанию ДОУ г. Челябинска. Разработано вариативное 20-дневное (посезонное) меню раскладки  (с учетом цен ЕТО). </vt:lpstr>
      <vt:lpstr>Слайд 5</vt:lpstr>
      <vt:lpstr>Слайд 6</vt:lpstr>
      <vt:lpstr>Слайд 7</vt:lpstr>
      <vt:lpstr>Слайд 8</vt:lpstr>
      <vt:lpstr>Создание корпоративной информационной  среды  МАДОУ ЦРР ДС № 378 г.Челябинска  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Здоровьесбережение в системе сетевого взаимодействия участников образовательного пространства, осуществляющих сопровождение детей дошкольного возраста</dc:title>
  <dc:creator>Методист</dc:creator>
  <cp:lastModifiedBy>Павел А.Сафронов</cp:lastModifiedBy>
  <cp:revision>86</cp:revision>
  <dcterms:created xsi:type="dcterms:W3CDTF">2012-02-05T07:20:59Z</dcterms:created>
  <dcterms:modified xsi:type="dcterms:W3CDTF">2012-05-21T06:23:08Z</dcterms:modified>
</cp:coreProperties>
</file>