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6" r:id="rId5"/>
    <p:sldId id="258" r:id="rId6"/>
    <p:sldId id="260" r:id="rId7"/>
    <p:sldId id="262" r:id="rId8"/>
    <p:sldId id="261" r:id="rId9"/>
    <p:sldId id="267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05CCD9-4C53-471C-984A-A1A532391D5B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B982C5-34B3-46C1-9AEE-41B5CCE834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128791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обучения грамоте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Тема: «Звук </a:t>
            </a:r>
            <a:r>
              <a:rPr lang="en-US" sz="4400" dirty="0" smtClean="0"/>
              <a:t>[</a:t>
            </a:r>
            <a:r>
              <a:rPr lang="ru-RU" sz="4400" dirty="0" smtClean="0"/>
              <a:t>а</a:t>
            </a:r>
            <a:r>
              <a:rPr lang="en-US" sz="4400" dirty="0" smtClean="0"/>
              <a:t>],</a:t>
            </a:r>
            <a:r>
              <a:rPr lang="ru-RU" sz="4400" dirty="0" smtClean="0"/>
              <a:t> буква а</a:t>
            </a:r>
            <a:r>
              <a:rPr lang="ru-RU" sz="4400" i="1" dirty="0" smtClean="0"/>
              <a:t>» 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437112"/>
            <a:ext cx="5712179" cy="1524000"/>
          </a:xfrm>
        </p:spPr>
        <p:txBody>
          <a:bodyPr/>
          <a:lstStyle/>
          <a:p>
            <a:r>
              <a:rPr lang="ru-RU" dirty="0" smtClean="0"/>
              <a:t>Учитель: Гончарова С. В.</a:t>
            </a:r>
          </a:p>
          <a:p>
            <a:r>
              <a:rPr lang="ru-RU" dirty="0" smtClean="0"/>
              <a:t>МОУ СОШ № 140 г. Волгограда</a:t>
            </a:r>
            <a:endParaRPr lang="ru-RU" dirty="0"/>
          </a:p>
        </p:txBody>
      </p:sp>
      <p:sp>
        <p:nvSpPr>
          <p:cNvPr id="4" name="AutoShape 2" descr="https://encrypted-tbn0.gstatic.com/images?q=tbn:ANd9GcSvsrkwiO0TALRpKN9vMX_YrVwuU5fF7i8cLKzGeYD2Iqjue8B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9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1835150" y="981075"/>
            <a:ext cx="5111750" cy="48958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995738" y="476250"/>
            <a:ext cx="1296987" cy="108108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-0.00509 C 0.1342 -0.00509 0.26007 0.15139 0.26007 0.34398 C 0.26007 0.53657 0.1342 0.69305 -0.01996 0.69305 C -0.17396 0.69305 -0.29913 0.53657 -0.29913 0.34398 C -0.29913 0.15139 -0.17396 -0.00509 -0.01996 -0.00509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по учебнику, стр. 42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e5.ru/image/big/00/63/bukvar-1-klass_5636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42628"/>
            <a:ext cx="5688632" cy="56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645024"/>
            <a:ext cx="5712179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298283"/>
            <a:ext cx="896499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7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202485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какие группы можно разделить следующие буквы?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19257"/>
            <a:ext cx="8568952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 О </a:t>
            </a:r>
            <a:r>
              <a:rPr lang="ru-RU" sz="9600" b="1" smtClean="0">
                <a:latin typeface="Times New Roman" pitchFamily="18" charset="0"/>
                <a:cs typeface="Times New Roman" pitchFamily="18" charset="0"/>
              </a:rPr>
              <a:t>П  И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   Р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352928" cy="6264696"/>
          </a:xfrm>
        </p:spPr>
        <p:txBody>
          <a:bodyPr numCol="1">
            <a:normAutofit fontScale="8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Согласные          Гласные</a:t>
            </a:r>
          </a:p>
          <a:p>
            <a:pPr marL="0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                  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                 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marL="0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marL="0" indent="0"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15816" y="2142210"/>
            <a:ext cx="2088232" cy="180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65245" cy="1202485"/>
          </a:xfrm>
        </p:spPr>
        <p:txBody>
          <a:bodyPr>
            <a:noAutofit/>
          </a:bodyPr>
          <a:lstStyle/>
          <a:p>
            <a:r>
              <a:rPr lang="ru-RU" dirty="0" smtClean="0"/>
              <a:t>На какие две группы можно разделить данные буквы?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573016"/>
            <a:ext cx="309825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9600" dirty="0" smtClean="0"/>
          </a:p>
          <a:p>
            <a:pPr marL="0" indent="0">
              <a:buNone/>
            </a:pPr>
            <a:endParaRPr lang="ru-RU" sz="9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2119257"/>
            <a:ext cx="856895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    П      Т     Р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661949" y="4954416"/>
            <a:ext cx="1764575" cy="1815124"/>
            <a:chOff x="1690688" y="836613"/>
            <a:chExt cx="5545137" cy="5113337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068763" y="1737495"/>
              <a:ext cx="1514475" cy="15113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Р</a:t>
              </a:r>
            </a:p>
          </p:txBody>
        </p:sp>
      </p:grpSp>
      <p:sp>
        <p:nvSpPr>
          <p:cNvPr id="14" name="Овал 13"/>
          <p:cNvSpPr/>
          <p:nvPr/>
        </p:nvSpPr>
        <p:spPr>
          <a:xfrm>
            <a:off x="1884225" y="6524265"/>
            <a:ext cx="550136" cy="2558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32414" y="6524265"/>
            <a:ext cx="550136" cy="2558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8" b="97363" l="0" r="94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36" y="4159023"/>
            <a:ext cx="1698112" cy="115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1619672" y="2313195"/>
            <a:ext cx="1764575" cy="1815124"/>
            <a:chOff x="1690688" y="836613"/>
            <a:chExt cx="5545137" cy="5113337"/>
          </a:xfrm>
        </p:grpSpPr>
        <p:sp>
          <p:nvSpPr>
            <p:cNvPr id="18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068763" y="1737495"/>
              <a:ext cx="1514475" cy="15113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г</a:t>
              </a:r>
            </a:p>
          </p:txBody>
        </p:sp>
      </p:grpSp>
      <p:sp>
        <p:nvSpPr>
          <p:cNvPr id="26" name="Овал 25"/>
          <p:cNvSpPr/>
          <p:nvPr/>
        </p:nvSpPr>
        <p:spPr>
          <a:xfrm>
            <a:off x="1841948" y="3883044"/>
            <a:ext cx="550136" cy="2558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90137" y="3883044"/>
            <a:ext cx="550136" cy="2558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8" b="97363" l="0" r="94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59" y="1517802"/>
            <a:ext cx="1698112" cy="115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6078956" y="4925522"/>
            <a:ext cx="1764575" cy="1815124"/>
            <a:chOff x="1690688" y="836613"/>
            <a:chExt cx="5545137" cy="5113337"/>
          </a:xfrm>
        </p:grpSpPr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906235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Т</a:t>
              </a:r>
            </a:p>
          </p:txBody>
        </p:sp>
      </p:grpSp>
      <p:sp>
        <p:nvSpPr>
          <p:cNvPr id="38" name="Овал 37"/>
          <p:cNvSpPr/>
          <p:nvPr/>
        </p:nvSpPr>
        <p:spPr>
          <a:xfrm>
            <a:off x="6301232" y="6495371"/>
            <a:ext cx="550136" cy="2558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9421" y="6495371"/>
            <a:ext cx="550136" cy="2558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инус 40"/>
          <p:cNvSpPr/>
          <p:nvPr/>
        </p:nvSpPr>
        <p:spPr>
          <a:xfrm>
            <a:off x="5970275" y="4710549"/>
            <a:ext cx="1953656" cy="363391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484662" y="4486029"/>
            <a:ext cx="939827" cy="3633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5907196" y="2343899"/>
            <a:ext cx="1764575" cy="1815124"/>
            <a:chOff x="1690688" y="836613"/>
            <a:chExt cx="5545137" cy="5113337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906235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</a:t>
              </a:r>
            </a:p>
          </p:txBody>
        </p:sp>
      </p:grpSp>
      <p:sp>
        <p:nvSpPr>
          <p:cNvPr id="52" name="Овал 51"/>
          <p:cNvSpPr/>
          <p:nvPr/>
        </p:nvSpPr>
        <p:spPr>
          <a:xfrm>
            <a:off x="6129472" y="3913748"/>
            <a:ext cx="550136" cy="2558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977661" y="3913748"/>
            <a:ext cx="550136" cy="2558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5798515" y="2128926"/>
            <a:ext cx="1953656" cy="363391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312902" y="1904406"/>
            <a:ext cx="939827" cy="3633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26" grpId="0" animBg="1"/>
      <p:bldP spid="27" grpId="0" animBg="1"/>
      <p:bldP spid="38" grpId="0" animBg="1"/>
      <p:bldP spid="39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6264696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Он живет на крыше дома –</a:t>
            </a:r>
          </a:p>
          <a:p>
            <a:pPr marL="0" indent="0">
              <a:buNone/>
            </a:pPr>
            <a:r>
              <a:rPr lang="ru-RU" sz="3200" dirty="0" smtClean="0"/>
              <a:t> Длинноногий, длинноносый,</a:t>
            </a:r>
          </a:p>
          <a:p>
            <a:pPr marL="0" indent="0">
              <a:buNone/>
            </a:pPr>
            <a:r>
              <a:rPr lang="ru-RU" sz="3200" dirty="0" smtClean="0"/>
              <a:t> Длинношеий, безголосый.</a:t>
            </a:r>
          </a:p>
          <a:p>
            <a:pPr marL="0" indent="0">
              <a:buNone/>
            </a:pPr>
            <a:r>
              <a:rPr lang="ru-RU" sz="3200" dirty="0" smtClean="0"/>
              <a:t> Он летает на охоту</a:t>
            </a:r>
          </a:p>
          <a:p>
            <a:pPr marL="0" indent="0">
              <a:buNone/>
            </a:pPr>
            <a:r>
              <a:rPr lang="ru-RU" sz="3200" dirty="0" smtClean="0"/>
              <a:t> За лягушками к болоту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6016" y="3356992"/>
            <a:ext cx="4300949" cy="120248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Аист</a:t>
            </a:r>
            <a:endParaRPr lang="ru-RU" sz="6000" dirty="0"/>
          </a:p>
        </p:txBody>
      </p:sp>
      <p:sp>
        <p:nvSpPr>
          <p:cNvPr id="2" name="AutoShape 2" descr="https://encrypted-tbn2.gstatic.com/images?q=tbn:ANd9GcQuUhEbXDc17jTPEJ3JwhPwGQO7HL5uEATven5KPXt_NeQVbsQq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6952"/>
            <a:ext cx="4992491" cy="373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217808" y="4638122"/>
            <a:ext cx="3225715" cy="1140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арбуз</a:t>
            </a:r>
          </a:p>
          <a:p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encrypted-tbn0.gstatic.com/images?q=tbn:ANd9GcSvsrkwiO0TALRpKN9vMX_YrVwuU5fF7i8cLKzGeYD2Iqjue8B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62704"/>
              </p:ext>
            </p:extLst>
          </p:nvPr>
        </p:nvGraphicFramePr>
        <p:xfrm>
          <a:off x="1463675" y="2412365"/>
          <a:ext cx="6196013" cy="822960"/>
        </p:xfrm>
        <a:graphic>
          <a:graphicData uri="http://schemas.openxmlformats.org/drawingml/2006/table">
            <a:tbl>
              <a:tblPr/>
              <a:tblGrid>
                <a:gridCol w="619601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>
                        <a:effectLst/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90677" y="332656"/>
            <a:ext cx="8100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Verdana"/>
              </a:rPr>
              <a:t>Он большой, как мяч футбольный,</a:t>
            </a:r>
            <a:br>
              <a:rPr lang="ru-RU" sz="3200" dirty="0">
                <a:solidFill>
                  <a:prstClr val="black"/>
                </a:solidFill>
                <a:latin typeface="Verdana"/>
              </a:rPr>
            </a:br>
            <a:r>
              <a:rPr lang="ru-RU" sz="3200" dirty="0" smtClean="0">
                <a:solidFill>
                  <a:prstClr val="black"/>
                </a:solidFill>
                <a:latin typeface="Verdana"/>
              </a:rPr>
              <a:t>Если спелый - </a:t>
            </a:r>
            <a:r>
              <a:rPr lang="ru-RU" sz="3200" dirty="0">
                <a:solidFill>
                  <a:prstClr val="black"/>
                </a:solidFill>
                <a:latin typeface="Verdana"/>
              </a:rPr>
              <a:t>все довольны.</a:t>
            </a:r>
            <a:br>
              <a:rPr lang="ru-RU" sz="3200" dirty="0">
                <a:solidFill>
                  <a:prstClr val="black"/>
                </a:solidFill>
                <a:latin typeface="Verdana"/>
              </a:rPr>
            </a:br>
            <a:r>
              <a:rPr lang="ru-RU" sz="3200" dirty="0">
                <a:solidFill>
                  <a:prstClr val="black"/>
                </a:solidFill>
                <a:latin typeface="Verdana"/>
              </a:rPr>
              <a:t>Так приятен он на вкус!</a:t>
            </a:r>
            <a:br>
              <a:rPr lang="ru-RU" sz="3200" dirty="0">
                <a:solidFill>
                  <a:prstClr val="black"/>
                </a:solidFill>
                <a:latin typeface="Verdana"/>
              </a:rPr>
            </a:br>
            <a:r>
              <a:rPr lang="ru-RU" sz="3200" dirty="0">
                <a:solidFill>
                  <a:prstClr val="black"/>
                </a:solidFill>
                <a:latin typeface="Verdana"/>
              </a:rPr>
              <a:t>Что это за </a:t>
            </a:r>
            <a:r>
              <a:rPr lang="ru-RU" sz="3200" dirty="0" smtClean="0">
                <a:solidFill>
                  <a:prstClr val="black"/>
                </a:solidFill>
                <a:latin typeface="Verdana"/>
              </a:rPr>
              <a:t>шар?</a:t>
            </a:r>
            <a:endParaRPr lang="ru-RU" sz="3200" dirty="0"/>
          </a:p>
        </p:txBody>
      </p:sp>
      <p:pic>
        <p:nvPicPr>
          <p:cNvPr id="24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1"/>
          <a:stretch/>
        </p:blipFill>
        <p:spPr bwMode="auto">
          <a:xfrm>
            <a:off x="85064" y="2924943"/>
            <a:ext cx="4667088" cy="38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>
            <a:grpSpLocks/>
          </p:cNvGrpSpPr>
          <p:nvPr/>
        </p:nvGrpSpPr>
        <p:grpSpPr bwMode="auto">
          <a:xfrm>
            <a:off x="96655" y="263124"/>
            <a:ext cx="3035185" cy="2944916"/>
            <a:chOff x="1690688" y="836613"/>
            <a:chExt cx="5545137" cy="5113337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3" y="1737495"/>
              <a:ext cx="1514475" cy="15113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а</a:t>
              </a:r>
            </a:p>
          </p:txBody>
        </p:sp>
      </p:grpSp>
      <p:sp>
        <p:nvSpPr>
          <p:cNvPr id="13" name="Овал 12"/>
          <p:cNvSpPr/>
          <p:nvPr/>
        </p:nvSpPr>
        <p:spPr>
          <a:xfrm>
            <a:off x="512073" y="2827385"/>
            <a:ext cx="913181" cy="3462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60137" y="2866053"/>
            <a:ext cx="890481" cy="2926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648009" y="501963"/>
            <a:ext cx="2821738" cy="934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аист</a:t>
            </a:r>
          </a:p>
          <a:p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287271" y="4764937"/>
            <a:ext cx="26915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336765" y="4570480"/>
            <a:ext cx="0" cy="454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356509" y="4781857"/>
            <a:ext cx="432048" cy="3841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8055352" y="4355101"/>
            <a:ext cx="213346" cy="288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561671" y="118886"/>
            <a:ext cx="213346" cy="288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6648009" y="3423365"/>
            <a:ext cx="2821738" cy="1241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арбуз</a:t>
            </a:r>
          </a:p>
          <a:p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8545601" y="3181299"/>
            <a:ext cx="213346" cy="288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6834044" y="4781857"/>
            <a:ext cx="432048" cy="384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6936662" y="1652396"/>
            <a:ext cx="2108181" cy="28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378292" y="1460819"/>
            <a:ext cx="0" cy="454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7539233" y="1671070"/>
            <a:ext cx="432048" cy="3841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919858" y="1671070"/>
            <a:ext cx="432048" cy="3841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7135882" y="1204850"/>
            <a:ext cx="213346" cy="288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8065137" y="1652396"/>
            <a:ext cx="432048" cy="384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8612795" y="1652396"/>
            <a:ext cx="432048" cy="384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417011" y="4781857"/>
            <a:ext cx="432048" cy="384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946001" y="4791873"/>
            <a:ext cx="432048" cy="3841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488458" y="4764937"/>
            <a:ext cx="432048" cy="384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26" y="204362"/>
            <a:ext cx="3484871" cy="261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70" y="3469775"/>
            <a:ext cx="3888432" cy="291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H="1">
            <a:off x="2463476" y="2420601"/>
            <a:ext cx="213346" cy="288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8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/>
      <p:bldP spid="23" grpId="0" animBg="1"/>
      <p:bldP spid="27" grpId="0"/>
      <p:bldP spid="31" grpId="0" animBg="1"/>
      <p:bldP spid="38" grpId="0" animBg="1"/>
      <p:bldP spid="39" grpId="0" animBg="1"/>
      <p:bldP spid="41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7488832" cy="3888432"/>
          </a:xfrm>
        </p:spPr>
        <p:txBody>
          <a:bodyPr numCol="1">
            <a:normAutofit fontScale="47500" lnSpcReduction="20000"/>
          </a:bodyPr>
          <a:lstStyle/>
          <a:p>
            <a:pPr marL="0" indent="0">
              <a:buNone/>
            </a:pPr>
            <a:r>
              <a:rPr lang="ru-RU" sz="9600" dirty="0"/>
              <a:t>Вот два столба наискосок, А между ними — поясок. Ты эту букву знаешь? А? Перед тобою буква</a:t>
            </a:r>
            <a:r>
              <a:rPr lang="ru-RU" sz="9600" i="1" dirty="0"/>
              <a:t> А.</a:t>
            </a:r>
            <a:endParaRPr lang="ru-RU" sz="9600" dirty="0"/>
          </a:p>
          <a:p>
            <a:pPr marL="0" indent="0">
              <a:buNone/>
            </a:pPr>
            <a:r>
              <a:rPr lang="ru-RU" sz="9600" i="1" dirty="0"/>
              <a:t>(С. Маршак)</a:t>
            </a:r>
            <a:endParaRPr lang="ru-RU" sz="9600" dirty="0"/>
          </a:p>
          <a:p>
            <a:pPr marL="0" indent="0">
              <a:buNone/>
            </a:pP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15816" y="2142210"/>
            <a:ext cx="2088232" cy="180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7C7C7"/>
              </a:clrFrom>
              <a:clrTo>
                <a:srgbClr val="C7C7C7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99" y="2276872"/>
            <a:ext cx="4176464" cy="450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1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204</TotalTime>
  <Words>132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Урок обучения грамоте  Тема: «Звук [а], буква а»  </vt:lpstr>
      <vt:lpstr>Презентация PowerPoint</vt:lpstr>
      <vt:lpstr>На какие группы можно разделить следующие буквы?</vt:lpstr>
      <vt:lpstr>Презентация PowerPoint</vt:lpstr>
      <vt:lpstr>На какие две группы можно разделить данные буквы?</vt:lpstr>
      <vt:lpstr>Аист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учебнику, стр. 42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  Тема: «Звуки [и], [г], [г’], [п], [п’], [т], [т’], [р], [р’]».</dc:title>
  <dc:creator>Александр</dc:creator>
  <cp:lastModifiedBy>Александр</cp:lastModifiedBy>
  <cp:revision>20</cp:revision>
  <dcterms:created xsi:type="dcterms:W3CDTF">2013-08-15T13:18:52Z</dcterms:created>
  <dcterms:modified xsi:type="dcterms:W3CDTF">2013-10-27T19:01:29Z</dcterms:modified>
</cp:coreProperties>
</file>