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8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3" r:id="rId28"/>
    <p:sldId id="322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6600CC"/>
    <a:srgbClr val="FF00FF"/>
    <a:srgbClr val="9966FF"/>
    <a:srgbClr val="FF5050"/>
    <a:srgbClr val="FF9900"/>
    <a:srgbClr val="808000"/>
    <a:srgbClr val="9999FF"/>
    <a:srgbClr val="BA82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3" autoAdjust="0"/>
    <p:restoredTop sz="94533" autoAdjust="0"/>
  </p:normalViewPr>
  <p:slideViewPr>
    <p:cSldViewPr>
      <p:cViewPr varScale="1">
        <p:scale>
          <a:sx n="70" d="100"/>
          <a:sy n="70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0 w 1699"/>
                <a:gd name="T1" fmla="*/ 3924 h 3264"/>
                <a:gd name="T2" fmla="*/ 0 w 1699"/>
                <a:gd name="T3" fmla="*/ 1306 h 3264"/>
                <a:gd name="T4" fmla="*/ 0 w 1699"/>
                <a:gd name="T5" fmla="*/ 240 h 3264"/>
                <a:gd name="T6" fmla="*/ 0 w 1699"/>
                <a:gd name="T7" fmla="*/ 240 h 3264"/>
                <a:gd name="T8" fmla="*/ 0 w 1699"/>
                <a:gd name="T9" fmla="*/ 76 h 3264"/>
                <a:gd name="T10" fmla="*/ 0 w 1699"/>
                <a:gd name="T11" fmla="*/ 185 h 3264"/>
                <a:gd name="T12" fmla="*/ 0 w 1699"/>
                <a:gd name="T13" fmla="*/ 1192 h 3264"/>
                <a:gd name="T14" fmla="*/ 0 w 1699"/>
                <a:gd name="T15" fmla="*/ 3030 h 3264"/>
                <a:gd name="T16" fmla="*/ 0 w 1699"/>
                <a:gd name="T17" fmla="*/ 5497 h 3264"/>
                <a:gd name="T18" fmla="*/ 0 w 1699"/>
                <a:gd name="T19" fmla="*/ 8783 h 3264"/>
                <a:gd name="T20" fmla="*/ 0 w 1699"/>
                <a:gd name="T21" fmla="*/ 11800 h 3264"/>
                <a:gd name="T22" fmla="*/ 0 w 1699"/>
                <a:gd name="T23" fmla="*/ 16658 h 3264"/>
                <a:gd name="T24" fmla="*/ 0 w 1699"/>
                <a:gd name="T25" fmla="*/ 21124 h 3264"/>
                <a:gd name="T26" fmla="*/ 0 w 1699"/>
                <a:gd name="T27" fmla="*/ 22805 h 3264"/>
                <a:gd name="T28" fmla="*/ 0 w 1699"/>
                <a:gd name="T29" fmla="*/ 24137 h 3264"/>
                <a:gd name="T30" fmla="*/ 0 w 1699"/>
                <a:gd name="T31" fmla="*/ 24137 h 3264"/>
                <a:gd name="T32" fmla="*/ 0 w 1699"/>
                <a:gd name="T33" fmla="*/ 23916 h 3264"/>
                <a:gd name="T34" fmla="*/ 0 w 1699"/>
                <a:gd name="T35" fmla="*/ 24249 h 3264"/>
                <a:gd name="T36" fmla="*/ 0 w 1699"/>
                <a:gd name="T37" fmla="*/ 23639 h 3264"/>
                <a:gd name="T38" fmla="*/ 0 w 1699"/>
                <a:gd name="T39" fmla="*/ 22018 h 3264"/>
                <a:gd name="T40" fmla="*/ 0 w 1699"/>
                <a:gd name="T41" fmla="*/ 19788 h 3264"/>
                <a:gd name="T42" fmla="*/ 0 w 1699"/>
                <a:gd name="T43" fmla="*/ 16658 h 3264"/>
                <a:gd name="T44" fmla="*/ 0 w 1699"/>
                <a:gd name="T45" fmla="*/ 13534 h 3264"/>
                <a:gd name="T46" fmla="*/ 0 w 1699"/>
                <a:gd name="T47" fmla="*/ 9398 h 3264"/>
                <a:gd name="T48" fmla="*/ 0 w 1699"/>
                <a:gd name="T49" fmla="*/ 6828 h 3264"/>
                <a:gd name="T50" fmla="*/ 0 w 1699"/>
                <a:gd name="T51" fmla="*/ 3924 h 3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66 h 457"/>
                    <a:gd name="T4" fmla="*/ 187 w 2161"/>
                    <a:gd name="T5" fmla="*/ 333 h 457"/>
                    <a:gd name="T6" fmla="*/ 351 w 2161"/>
                    <a:gd name="T7" fmla="*/ 303 h 457"/>
                    <a:gd name="T8" fmla="*/ 561 w 2161"/>
                    <a:gd name="T9" fmla="*/ 281 h 457"/>
                    <a:gd name="T10" fmla="*/ 852 w 2161"/>
                    <a:gd name="T11" fmla="*/ 259 h 457"/>
                    <a:gd name="T12" fmla="*/ 1167 w 2161"/>
                    <a:gd name="T13" fmla="*/ 259 h 457"/>
                    <a:gd name="T14" fmla="*/ 1541 w 2161"/>
                    <a:gd name="T15" fmla="*/ 318 h 457"/>
                    <a:gd name="T16" fmla="*/ 1758 w 2161"/>
                    <a:gd name="T17" fmla="*/ 401 h 457"/>
                    <a:gd name="T18" fmla="*/ 1907 w 2161"/>
                    <a:gd name="T19" fmla="*/ 453 h 457"/>
                    <a:gd name="T20" fmla="*/ 2049 w 2161"/>
                    <a:gd name="T21" fmla="*/ 423 h 457"/>
                    <a:gd name="T22" fmla="*/ 2109 w 2161"/>
                    <a:gd name="T23" fmla="*/ 348 h 457"/>
                    <a:gd name="T24" fmla="*/ 2109 w 2161"/>
                    <a:gd name="T25" fmla="*/ 251 h 457"/>
                    <a:gd name="T26" fmla="*/ 2004 w 2161"/>
                    <a:gd name="T27" fmla="*/ 154 h 457"/>
                    <a:gd name="T28" fmla="*/ 1167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>
                    <a:gd name="T0" fmla="*/ 506 w 2341"/>
                    <a:gd name="T1" fmla="*/ 441 h 585"/>
                    <a:gd name="T2" fmla="*/ 274 w 2341"/>
                    <a:gd name="T3" fmla="*/ 515 h 585"/>
                    <a:gd name="T4" fmla="*/ 72 w 2341"/>
                    <a:gd name="T5" fmla="*/ 486 h 585"/>
                    <a:gd name="T6" fmla="*/ 5 w 2341"/>
                    <a:gd name="T7" fmla="*/ 373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7 w 2341"/>
                    <a:gd name="T19" fmla="*/ 7 h 585"/>
                    <a:gd name="T20" fmla="*/ 1778 w 2341"/>
                    <a:gd name="T21" fmla="*/ 7 h 585"/>
                    <a:gd name="T22" fmla="*/ 2204 w 2341"/>
                    <a:gd name="T23" fmla="*/ 52 h 585"/>
                    <a:gd name="T24" fmla="*/ 2287 w 2341"/>
                    <a:gd name="T25" fmla="*/ 111 h 585"/>
                    <a:gd name="T26" fmla="*/ 2332 w 2341"/>
                    <a:gd name="T27" fmla="*/ 246 h 585"/>
                    <a:gd name="T28" fmla="*/ 2339 w 2341"/>
                    <a:gd name="T29" fmla="*/ 373 h 585"/>
                    <a:gd name="T30" fmla="*/ 2324 w 2341"/>
                    <a:gd name="T31" fmla="*/ 456 h 585"/>
                    <a:gd name="T32" fmla="*/ 2339 w 2341"/>
                    <a:gd name="T33" fmla="*/ 538 h 585"/>
                    <a:gd name="T34" fmla="*/ 2309 w 2341"/>
                    <a:gd name="T35" fmla="*/ 583 h 585"/>
                    <a:gd name="T36" fmla="*/ 2234 w 2341"/>
                    <a:gd name="T37" fmla="*/ 553 h 585"/>
                    <a:gd name="T38" fmla="*/ 2062 w 2341"/>
                    <a:gd name="T39" fmla="*/ 486 h 585"/>
                    <a:gd name="T40" fmla="*/ 1778 w 2341"/>
                    <a:gd name="T41" fmla="*/ 448 h 585"/>
                    <a:gd name="T42" fmla="*/ 1613 w 2341"/>
                    <a:gd name="T43" fmla="*/ 448 h 585"/>
                    <a:gd name="T44" fmla="*/ 1329 w 2341"/>
                    <a:gd name="T45" fmla="*/ 418 h 585"/>
                    <a:gd name="T46" fmla="*/ 1195 w 2341"/>
                    <a:gd name="T47" fmla="*/ 411 h 585"/>
                    <a:gd name="T48" fmla="*/ 895 w 2341"/>
                    <a:gd name="T49" fmla="*/ 426 h 585"/>
                    <a:gd name="T50" fmla="*/ 671 w 2341"/>
                    <a:gd name="T51" fmla="*/ 411 h 585"/>
                    <a:gd name="T52" fmla="*/ 506 w 2341"/>
                    <a:gd name="T53" fmla="*/ 441 h 58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>
                  <a:gd name="T0" fmla="*/ 90 w 157"/>
                  <a:gd name="T1" fmla="*/ 8 h 337"/>
                  <a:gd name="T2" fmla="*/ 157 w 157"/>
                  <a:gd name="T3" fmla="*/ 195 h 337"/>
                  <a:gd name="T4" fmla="*/ 142 w 157"/>
                  <a:gd name="T5" fmla="*/ 337 h 337"/>
                  <a:gd name="T6" fmla="*/ 0 w 157"/>
                  <a:gd name="T7" fmla="*/ 0 h 337"/>
                  <a:gd name="T8" fmla="*/ 90 w 157"/>
                  <a:gd name="T9" fmla="*/ 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>
                  <a:gd name="T0" fmla="*/ 0 w 808"/>
                  <a:gd name="T1" fmla="*/ 366 h 396"/>
                  <a:gd name="T2" fmla="*/ 105 w 808"/>
                  <a:gd name="T3" fmla="*/ 366 h 396"/>
                  <a:gd name="T4" fmla="*/ 255 w 808"/>
                  <a:gd name="T5" fmla="*/ 306 h 396"/>
                  <a:gd name="T6" fmla="*/ 471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24 w 808"/>
                  <a:gd name="T15" fmla="*/ 74 h 396"/>
                  <a:gd name="T16" fmla="*/ 621 w 808"/>
                  <a:gd name="T17" fmla="*/ 0 h 396"/>
                  <a:gd name="T18" fmla="*/ 681 w 808"/>
                  <a:gd name="T19" fmla="*/ 0 h 396"/>
                  <a:gd name="T20" fmla="*/ 576 w 808"/>
                  <a:gd name="T21" fmla="*/ 82 h 396"/>
                  <a:gd name="T22" fmla="*/ 801 w 808"/>
                  <a:gd name="T23" fmla="*/ 134 h 396"/>
                  <a:gd name="T24" fmla="*/ 808 w 808"/>
                  <a:gd name="T25" fmla="*/ 209 h 396"/>
                  <a:gd name="T26" fmla="*/ 516 w 808"/>
                  <a:gd name="T27" fmla="*/ 134 h 396"/>
                  <a:gd name="T28" fmla="*/ 344 w 808"/>
                  <a:gd name="T29" fmla="*/ 291 h 396"/>
                  <a:gd name="T30" fmla="*/ 277 w 808"/>
                  <a:gd name="T31" fmla="*/ 344 h 396"/>
                  <a:gd name="T32" fmla="*/ 157 w 808"/>
                  <a:gd name="T33" fmla="*/ 396 h 396"/>
                  <a:gd name="T34" fmla="*/ 0 w 808"/>
                  <a:gd name="T35" fmla="*/ 366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071688"/>
            <a:ext cx="7772400" cy="7477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79438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4144-F77D-4634-B5AD-02339EF5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4428-578E-4E09-AD4D-0B1263DF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25" y="547688"/>
            <a:ext cx="6296025" cy="5624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96F3-D600-48BE-9B4F-D1722A34D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39CD-662C-4DF0-9805-1B624E7E8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0C25-2654-4E8C-9AC5-6A5CEF12E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82DB-F4BF-433E-912F-C4C3CF123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6B04-A14C-41A3-993C-1C35513BE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C99CB-0937-4BD4-8E55-F1CCB832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F325-68AB-4C50-A742-DA654108C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8597-350E-4C7B-80BE-24F3713A1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8E7F-3436-469E-A4FA-9D7240EC9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5960-9167-4F0A-9B13-8235686D5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2ADB-3DDF-4290-9407-14442781B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Freeform 4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2147483647 w 883"/>
              <a:gd name="T1" fmla="*/ 2147483647 h 4115"/>
              <a:gd name="T2" fmla="*/ 2147483647 w 883"/>
              <a:gd name="T3" fmla="*/ 2147483647 h 4115"/>
              <a:gd name="T4" fmla="*/ 2147483647 w 883"/>
              <a:gd name="T5" fmla="*/ 2147483647 h 4115"/>
              <a:gd name="T6" fmla="*/ 2147483647 w 883"/>
              <a:gd name="T7" fmla="*/ 2147483647 h 4115"/>
              <a:gd name="T8" fmla="*/ 2147483647 w 883"/>
              <a:gd name="T9" fmla="*/ 2147483647 h 4115"/>
              <a:gd name="T10" fmla="*/ 2147483647 w 883"/>
              <a:gd name="T11" fmla="*/ 2147483647 h 4115"/>
              <a:gd name="T12" fmla="*/ 2147483647 w 883"/>
              <a:gd name="T13" fmla="*/ 2147483647 h 4115"/>
              <a:gd name="T14" fmla="*/ 2147483647 w 883"/>
              <a:gd name="T15" fmla="*/ 2147483647 h 4115"/>
              <a:gd name="T16" fmla="*/ 2147483647 w 883"/>
              <a:gd name="T17" fmla="*/ 2147483647 h 4115"/>
              <a:gd name="T18" fmla="*/ 2147483647 w 883"/>
              <a:gd name="T19" fmla="*/ 2147483647 h 4115"/>
              <a:gd name="T20" fmla="*/ 2147483647 w 883"/>
              <a:gd name="T21" fmla="*/ 2147483647 h 4115"/>
              <a:gd name="T22" fmla="*/ 2147483647 w 883"/>
              <a:gd name="T23" fmla="*/ 2147483647 h 4115"/>
              <a:gd name="T24" fmla="*/ 2147483647 w 883"/>
              <a:gd name="T25" fmla="*/ 2147483647 h 4115"/>
              <a:gd name="T26" fmla="*/ 2147483647 w 883"/>
              <a:gd name="T27" fmla="*/ 2147483647 h 4115"/>
              <a:gd name="T28" fmla="*/ 2147483647 w 883"/>
              <a:gd name="T29" fmla="*/ 2147483647 h 4115"/>
              <a:gd name="T30" fmla="*/ 2147483647 w 883"/>
              <a:gd name="T31" fmla="*/ 2147483647 h 4115"/>
              <a:gd name="T32" fmla="*/ 2147483647 w 883"/>
              <a:gd name="T33" fmla="*/ 2147483647 h 4115"/>
              <a:gd name="T34" fmla="*/ 2147483647 w 883"/>
              <a:gd name="T35" fmla="*/ 2147483647 h 4115"/>
              <a:gd name="T36" fmla="*/ 2147483647 w 883"/>
              <a:gd name="T37" fmla="*/ 2147483647 h 4115"/>
              <a:gd name="T38" fmla="*/ 2147483647 w 883"/>
              <a:gd name="T39" fmla="*/ 2147483647 h 4115"/>
              <a:gd name="T40" fmla="*/ 2147483647 w 883"/>
              <a:gd name="T41" fmla="*/ 2147483647 h 4115"/>
              <a:gd name="T42" fmla="*/ 2147483647 w 883"/>
              <a:gd name="T43" fmla="*/ 2147483647 h 4115"/>
              <a:gd name="T44" fmla="*/ 2147483647 w 883"/>
              <a:gd name="T45" fmla="*/ 2147483647 h 4115"/>
              <a:gd name="T46" fmla="*/ 2147483647 w 883"/>
              <a:gd name="T47" fmla="*/ 2147483647 h 4115"/>
              <a:gd name="T48" fmla="*/ 2147483647 w 883"/>
              <a:gd name="T49" fmla="*/ 2147483647 h 4115"/>
              <a:gd name="T50" fmla="*/ 2147483647 w 883"/>
              <a:gd name="T51" fmla="*/ 2147483647 h 4115"/>
              <a:gd name="T52" fmla="*/ 2147483647 w 883"/>
              <a:gd name="T53" fmla="*/ 2147483647 h 4115"/>
              <a:gd name="T54" fmla="*/ 2147483647 w 883"/>
              <a:gd name="T55" fmla="*/ 2147483647 h 4115"/>
              <a:gd name="T56" fmla="*/ 2147483647 w 883"/>
              <a:gd name="T57" fmla="*/ 2147483647 h 4115"/>
              <a:gd name="T58" fmla="*/ 2147483647 w 883"/>
              <a:gd name="T59" fmla="*/ 2147483647 h 4115"/>
              <a:gd name="T60" fmla="*/ 2147483647 w 883"/>
              <a:gd name="T61" fmla="*/ 2147483647 h 4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Freeform 5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2147483647 w 110"/>
              <a:gd name="T1" fmla="*/ 0 h 842"/>
              <a:gd name="T2" fmla="*/ 2147483647 w 110"/>
              <a:gd name="T3" fmla="*/ 2147483647 h 842"/>
              <a:gd name="T4" fmla="*/ 2147483647 w 110"/>
              <a:gd name="T5" fmla="*/ 2147483647 h 842"/>
              <a:gd name="T6" fmla="*/ 2147483647 w 110"/>
              <a:gd name="T7" fmla="*/ 2147483647 h 842"/>
              <a:gd name="T8" fmla="*/ 2147483647 w 110"/>
              <a:gd name="T9" fmla="*/ 2147483647 h 842"/>
              <a:gd name="T10" fmla="*/ 2147483647 w 110"/>
              <a:gd name="T11" fmla="*/ 2147483647 h 842"/>
              <a:gd name="T12" fmla="*/ 2147483647 w 110"/>
              <a:gd name="T13" fmla="*/ 2147483647 h 842"/>
              <a:gd name="T14" fmla="*/ 2147483647 w 110"/>
              <a:gd name="T15" fmla="*/ 2147483647 h 842"/>
              <a:gd name="T16" fmla="*/ 2147483647 w 110"/>
              <a:gd name="T17" fmla="*/ 2147483647 h 842"/>
              <a:gd name="T18" fmla="*/ 0 w 110"/>
              <a:gd name="T19" fmla="*/ 2147483647 h 842"/>
              <a:gd name="T20" fmla="*/ 2147483647 w 110"/>
              <a:gd name="T21" fmla="*/ 2147483647 h 842"/>
              <a:gd name="T22" fmla="*/ 2147483647 w 110"/>
              <a:gd name="T23" fmla="*/ 2147483647 h 842"/>
              <a:gd name="T24" fmla="*/ 2147483647 w 110"/>
              <a:gd name="T25" fmla="*/ 0 h 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47688"/>
            <a:ext cx="85963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985C0CE8-1C24-4A12-BCDD-397E0370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3.xml"/><Relationship Id="rId18" Type="http://schemas.openxmlformats.org/officeDocument/2006/relationships/slide" Target="slide14.xml"/><Relationship Id="rId26" Type="http://schemas.openxmlformats.org/officeDocument/2006/relationships/slide" Target="slide6.xml"/><Relationship Id="rId39" Type="http://schemas.openxmlformats.org/officeDocument/2006/relationships/slide" Target="slide28.xml"/><Relationship Id="rId3" Type="http://schemas.openxmlformats.org/officeDocument/2006/relationships/slide" Target="slide11.xml"/><Relationship Id="rId21" Type="http://schemas.openxmlformats.org/officeDocument/2006/relationships/slide" Target="slide41.xml"/><Relationship Id="rId34" Type="http://schemas.openxmlformats.org/officeDocument/2006/relationships/slide" Target="slide18.xml"/><Relationship Id="rId42" Type="http://schemas.openxmlformats.org/officeDocument/2006/relationships/slide" Target="slide36.xml"/><Relationship Id="rId47" Type="http://schemas.openxmlformats.org/officeDocument/2006/relationships/slide" Target="slide46.xml"/><Relationship Id="rId7" Type="http://schemas.openxmlformats.org/officeDocument/2006/relationships/slide" Target="slide3.xml"/><Relationship Id="rId12" Type="http://schemas.openxmlformats.org/officeDocument/2006/relationships/slide" Target="slide4.xml"/><Relationship Id="rId17" Type="http://schemas.openxmlformats.org/officeDocument/2006/relationships/slide" Target="slide5.xml"/><Relationship Id="rId25" Type="http://schemas.openxmlformats.org/officeDocument/2006/relationships/slide" Target="slide42.xml"/><Relationship Id="rId33" Type="http://schemas.openxmlformats.org/officeDocument/2006/relationships/slide" Target="slide17.xml"/><Relationship Id="rId38" Type="http://schemas.openxmlformats.org/officeDocument/2006/relationships/slide" Target="slide27.xml"/><Relationship Id="rId46" Type="http://schemas.openxmlformats.org/officeDocument/2006/relationships/slide" Target="slide45.xml"/><Relationship Id="rId2" Type="http://schemas.openxmlformats.org/officeDocument/2006/relationships/slide" Target="slide2.xml"/><Relationship Id="rId16" Type="http://schemas.openxmlformats.org/officeDocument/2006/relationships/slide" Target="slide40.xml"/><Relationship Id="rId20" Type="http://schemas.openxmlformats.org/officeDocument/2006/relationships/slide" Target="slide32.xml"/><Relationship Id="rId29" Type="http://schemas.openxmlformats.org/officeDocument/2006/relationships/slide" Target="slide9.xml"/><Relationship Id="rId41" Type="http://schemas.openxmlformats.org/officeDocument/2006/relationships/slide" Target="slide3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11" Type="http://schemas.openxmlformats.org/officeDocument/2006/relationships/slide" Target="slide39.xml"/><Relationship Id="rId24" Type="http://schemas.openxmlformats.org/officeDocument/2006/relationships/slide" Target="slide33.xml"/><Relationship Id="rId32" Type="http://schemas.openxmlformats.org/officeDocument/2006/relationships/slide" Target="slide16.xml"/><Relationship Id="rId37" Type="http://schemas.openxmlformats.org/officeDocument/2006/relationships/slide" Target="slide26.xml"/><Relationship Id="rId40" Type="http://schemas.openxmlformats.org/officeDocument/2006/relationships/slide" Target="slide34.xml"/><Relationship Id="rId45" Type="http://schemas.openxmlformats.org/officeDocument/2006/relationships/slide" Target="slide44.xml"/><Relationship Id="rId5" Type="http://schemas.openxmlformats.org/officeDocument/2006/relationships/slide" Target="slide29.xml"/><Relationship Id="rId15" Type="http://schemas.openxmlformats.org/officeDocument/2006/relationships/slide" Target="slide31.xml"/><Relationship Id="rId23" Type="http://schemas.openxmlformats.org/officeDocument/2006/relationships/slide" Target="slide24.xml"/><Relationship Id="rId28" Type="http://schemas.openxmlformats.org/officeDocument/2006/relationships/slide" Target="slide8.xml"/><Relationship Id="rId36" Type="http://schemas.openxmlformats.org/officeDocument/2006/relationships/slide" Target="slide25.xml"/><Relationship Id="rId10" Type="http://schemas.openxmlformats.org/officeDocument/2006/relationships/slide" Target="slide30.xml"/><Relationship Id="rId19" Type="http://schemas.openxmlformats.org/officeDocument/2006/relationships/slide" Target="slide23.xml"/><Relationship Id="rId31" Type="http://schemas.openxmlformats.org/officeDocument/2006/relationships/image" Target="../media/image2.jpeg"/><Relationship Id="rId44" Type="http://schemas.openxmlformats.org/officeDocument/2006/relationships/slide" Target="slide43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22.xml"/><Relationship Id="rId22" Type="http://schemas.openxmlformats.org/officeDocument/2006/relationships/slide" Target="slide15.xml"/><Relationship Id="rId27" Type="http://schemas.openxmlformats.org/officeDocument/2006/relationships/slide" Target="slide7.xml"/><Relationship Id="rId30" Type="http://schemas.openxmlformats.org/officeDocument/2006/relationships/slide" Target="slide10.xml"/><Relationship Id="rId35" Type="http://schemas.openxmlformats.org/officeDocument/2006/relationships/slide" Target="slide19.xml"/><Relationship Id="rId43" Type="http://schemas.openxmlformats.org/officeDocument/2006/relationships/slide" Target="slide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jpeg"/><Relationship Id="rId7" Type="http://schemas.openxmlformats.org/officeDocument/2006/relationships/slide" Target="slide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5.jpeg"/><Relationship Id="rId7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jpe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slide" Target="slide1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hyperlink" Target="http://www.litru.ru/3book/30000/30000/29800/29780/29778/images/q52.jpg" TargetMode="Externa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hameleons.com/uploads/posts/2012-09/1346866684_7d260fd4a60b.jpg" TargetMode="External"/><Relationship Id="rId13" Type="http://schemas.openxmlformats.org/officeDocument/2006/relationships/hyperlink" Target="http://fun247.ru/27.11.2012/samie_neobichnie_knigi_v_mire.html" TargetMode="External"/><Relationship Id="rId3" Type="http://schemas.openxmlformats.org/officeDocument/2006/relationships/hyperlink" Target="http://a.fotto.ru/wfnz_m.jpeg?Signature=W4SAqsv~~cBmnAOSSPHU0ur6-5844lTrNQKTkKpuIlSGIetTWTPt7W7qiOQM~QsjjjWNC21fYqC1gHsbukdkxX5AdDGq~svRKL0rl3R~LiGq94efMrVMsCtoUjJwZAjQKFo0458qRZMyDmhtjXftA9WyZw6UdH8g2bxhKfGxUlA_&amp;Expires=1360526630&amp;Key-Pair-Id=APKAJ7JGS26TC5U7MH4Q" TargetMode="External"/><Relationship Id="rId7" Type="http://schemas.openxmlformats.org/officeDocument/2006/relationships/hyperlink" Target="http://itwid.ru/uploads/posts/2010-01/thumbs/1264498948_12.jpeg" TargetMode="External"/><Relationship Id="rId12" Type="http://schemas.openxmlformats.org/officeDocument/2006/relationships/hyperlink" Target="http://2cafe.net/7462-neobychnye-knig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ndofart.ru/wp-content/uploads/2012/08/per.png?9d7bd4" TargetMode="External"/><Relationship Id="rId11" Type="http://schemas.openxmlformats.org/officeDocument/2006/relationships/hyperlink" Target="http://www.kostyor.ru/2-03/apteka2-03.php" TargetMode="External"/><Relationship Id="rId5" Type="http://schemas.openxmlformats.org/officeDocument/2006/relationships/hyperlink" Target="http://upload.wikimedia.org/wikipedia/commons/thumb/3/33/Cyperus_papyrus6.jpg/450px-Cyperus_papyrus6.jpg" TargetMode="External"/><Relationship Id="rId15" Type="http://schemas.openxmlformats.org/officeDocument/2006/relationships/hyperlink" Target="http://ru.wikipedia.org/wiki/" TargetMode="External"/><Relationship Id="rId10" Type="http://schemas.openxmlformats.org/officeDocument/2006/relationships/hyperlink" Target="http://www.chitaikin.ru/knigi_zhalyuzi.htm" TargetMode="External"/><Relationship Id="rId4" Type="http://schemas.openxmlformats.org/officeDocument/2006/relationships/hyperlink" Target="http://egypt.kuvshinka.net/_ph/1/2/138323302.jpg" TargetMode="External"/><Relationship Id="rId9" Type="http://schemas.openxmlformats.org/officeDocument/2006/relationships/hyperlink" Target="http://rylik.ru/uploads/posts/2012-09/1347312168_xtpytrfcwebmxnd.jpeg" TargetMode="External"/><Relationship Id="rId14" Type="http://schemas.openxmlformats.org/officeDocument/2006/relationships/hyperlink" Target="http://wewonder.ru/raznosti/neobychnye-knigi/76-neobychnye-knigi-mira-top-12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6000">
              <a:schemeClr val="bg1"/>
            </a:gs>
            <a:gs pos="68000">
              <a:schemeClr val="accent3">
                <a:lumMod val="85000"/>
              </a:schemeClr>
            </a:gs>
            <a:gs pos="25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8376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1994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83768" y="2276872"/>
            <a:ext cx="648072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1995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5776" y="3645024"/>
            <a:ext cx="648072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1996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5776" y="4797152"/>
            <a:ext cx="720080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1997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5776" y="5805264"/>
            <a:ext cx="720080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1999" name="AutoShap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0384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2000" name="AutoShape 1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03848" y="2276872"/>
            <a:ext cx="648072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2001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75856" y="3645024"/>
            <a:ext cx="648072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2002" name="AutoShape 1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47864" y="4797152"/>
            <a:ext cx="648072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2003" name="AutoShape 1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347864" y="5805264"/>
            <a:ext cx="648072" cy="72072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2005" name="AutoShap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2392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2006" name="AutoShape 2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923928" y="2276872"/>
            <a:ext cx="648072" cy="72072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2007" name="AutoShape 2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5936" y="3645024"/>
            <a:ext cx="648072" cy="72072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2008" name="AutoShape 2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67944" y="4797152"/>
            <a:ext cx="648072" cy="72072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2009" name="AutoShape 25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67944" y="5805264"/>
            <a:ext cx="648072" cy="72072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2011" name="AutoShape 2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4400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2012" name="AutoShape 2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572001" y="2276872"/>
            <a:ext cx="648072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2013" name="AutoShape 2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716017" y="3645024"/>
            <a:ext cx="576063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2014" name="AutoShape 30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788024" y="4797152"/>
            <a:ext cx="648072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2015" name="AutoShape 3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788025" y="5805264"/>
            <a:ext cx="648072" cy="72072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2017" name="AutoShape 33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292081" y="2276872"/>
            <a:ext cx="720080" cy="7207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42018" name="AutoShape 34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364089" y="3645024"/>
            <a:ext cx="648072" cy="7207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42019" name="AutoShape 35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508105" y="4797152"/>
            <a:ext cx="576064" cy="7207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42020" name="AutoShape 36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508105" y="5805264"/>
            <a:ext cx="576063" cy="7207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42021" name="AutoShape 37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36408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41" name="AutoShape 37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08416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" name="AutoShape 37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80424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" name="AutoShape 37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52432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" name="AutoShape 3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244408" y="1340768"/>
            <a:ext cx="648072" cy="720725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0" y="404664"/>
            <a:ext cx="1691680" cy="720080"/>
            <a:chOff x="0" y="0"/>
            <a:chExt cx="2555776" cy="1152128"/>
          </a:xfrm>
        </p:grpSpPr>
        <p:pic>
          <p:nvPicPr>
            <p:cNvPr id="45" name="Рисунок 44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555776" cy="115212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23528" y="260648"/>
              <a:ext cx="208823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Разминка</a:t>
              </a:r>
              <a:endParaRPr lang="ru-RU" sz="20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79512" y="1268760"/>
            <a:ext cx="2123728" cy="792088"/>
            <a:chOff x="-152400" y="828328"/>
            <a:chExt cx="2555776" cy="1152128"/>
          </a:xfrm>
        </p:grpSpPr>
        <p:pic>
          <p:nvPicPr>
            <p:cNvPr id="51" name="Рисунок 50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2400" y="828328"/>
              <a:ext cx="2555776" cy="115212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99120" y="1116360"/>
              <a:ext cx="2088232" cy="671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Жанр</a:t>
              </a:r>
              <a:endParaRPr lang="ru-RU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0" y="2204864"/>
            <a:ext cx="2123728" cy="794849"/>
            <a:chOff x="162744" y="3268216"/>
            <a:chExt cx="2555776" cy="1156144"/>
          </a:xfrm>
        </p:grpSpPr>
        <p:pic>
          <p:nvPicPr>
            <p:cNvPr id="54" name="Рисунок 53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744" y="3268216"/>
              <a:ext cx="2555776" cy="115212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78768" y="3484242"/>
              <a:ext cx="2195736" cy="94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/>
                <a:t>Литературное</a:t>
              </a:r>
            </a:p>
            <a:p>
              <a:pPr algn="ctr"/>
              <a:r>
                <a:rPr lang="ru-RU" sz="1800" b="1" dirty="0" smtClean="0"/>
                <a:t> лото</a:t>
              </a:r>
              <a:endParaRPr lang="ru-RU" sz="1800" b="1" dirty="0"/>
            </a:p>
          </p:txBody>
        </p:sp>
      </p:grpSp>
      <p:sp>
        <p:nvSpPr>
          <p:cNvPr id="56" name="AutoShape 37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6084168" y="2276873"/>
            <a:ext cx="648072" cy="720080"/>
          </a:xfrm>
          <a:prstGeom prst="bevel">
            <a:avLst>
              <a:gd name="adj" fmla="val 125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" name="AutoShape 37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804248" y="2276873"/>
            <a:ext cx="648072" cy="720080"/>
          </a:xfrm>
          <a:prstGeom prst="bevel">
            <a:avLst>
              <a:gd name="adj" fmla="val 125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" name="AutoShape 37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524328" y="2276873"/>
            <a:ext cx="648072" cy="720080"/>
          </a:xfrm>
          <a:prstGeom prst="bevel">
            <a:avLst>
              <a:gd name="adj" fmla="val 125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" name="AutoShape 37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244408" y="2276873"/>
            <a:ext cx="648072" cy="72008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79512" y="3573016"/>
            <a:ext cx="1979712" cy="648072"/>
            <a:chOff x="162744" y="3268216"/>
            <a:chExt cx="2555776" cy="1152128"/>
          </a:xfrm>
        </p:grpSpPr>
        <p:pic>
          <p:nvPicPr>
            <p:cNvPr id="61" name="Рисунок 60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744" y="3268216"/>
              <a:ext cx="2555776" cy="1152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14264" y="3628257"/>
              <a:ext cx="2195736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/>
                <a:t>Перевёртыши</a:t>
              </a:r>
              <a:endParaRPr lang="ru-RU" sz="1800" b="1" dirty="0"/>
            </a:p>
          </p:txBody>
        </p:sp>
      </p:grpSp>
      <p:sp>
        <p:nvSpPr>
          <p:cNvPr id="63" name="AutoShape 37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6084168" y="3645024"/>
            <a:ext cx="648072" cy="720080"/>
          </a:xfrm>
          <a:prstGeom prst="bevel">
            <a:avLst>
              <a:gd name="adj" fmla="val 125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AutoShape 37">
            <a:hlinkClick r:id="rId37" action="ppaction://hlinksldjump"/>
          </p:cNvPr>
          <p:cNvSpPr>
            <a:spLocks noChangeArrowheads="1"/>
          </p:cNvSpPr>
          <p:nvPr/>
        </p:nvSpPr>
        <p:spPr bwMode="auto">
          <a:xfrm>
            <a:off x="6804248" y="3645024"/>
            <a:ext cx="648072" cy="720080"/>
          </a:xfrm>
          <a:prstGeom prst="bevel">
            <a:avLst>
              <a:gd name="adj" fmla="val 125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" name="AutoShape 37">
            <a:hlinkClick r:id="rId38" action="ppaction://hlinksldjump"/>
          </p:cNvPr>
          <p:cNvSpPr>
            <a:spLocks noChangeArrowheads="1"/>
          </p:cNvSpPr>
          <p:nvPr/>
        </p:nvSpPr>
        <p:spPr bwMode="auto">
          <a:xfrm>
            <a:off x="7524328" y="3645024"/>
            <a:ext cx="648072" cy="720080"/>
          </a:xfrm>
          <a:prstGeom prst="bevel">
            <a:avLst>
              <a:gd name="adj" fmla="val 125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8" action="ppaction://hlinksldjump"/>
              </a:rPr>
              <a:t>8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" name="AutoShape 37">
            <a:hlinkClick r:id="rId39" action="ppaction://hlinksldjump"/>
          </p:cNvPr>
          <p:cNvSpPr>
            <a:spLocks noChangeArrowheads="1"/>
          </p:cNvSpPr>
          <p:nvPr/>
        </p:nvSpPr>
        <p:spPr bwMode="auto">
          <a:xfrm>
            <a:off x="8244408" y="3645024"/>
            <a:ext cx="648072" cy="72008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2123728" y="404664"/>
            <a:ext cx="2088232" cy="692696"/>
            <a:chOff x="-61135" y="0"/>
            <a:chExt cx="2628800" cy="1152128"/>
          </a:xfrm>
        </p:grpSpPr>
        <p:pic>
          <p:nvPicPr>
            <p:cNvPr id="68" name="Рисунок 67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555776" cy="1152128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-61135" y="260648"/>
              <a:ext cx="2628800" cy="46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/>
                <a:t>Чёрный ящик</a:t>
              </a:r>
              <a:endParaRPr lang="ru-RU" sz="1800" b="1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716016" y="332656"/>
            <a:ext cx="1728192" cy="836712"/>
            <a:chOff x="-61135" y="0"/>
            <a:chExt cx="2628800" cy="1152128"/>
          </a:xfrm>
        </p:grpSpPr>
        <p:pic>
          <p:nvPicPr>
            <p:cNvPr id="72" name="Рисунок 71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555776" cy="115212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-61135" y="260648"/>
              <a:ext cx="2628800" cy="43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/>
                <a:t>Найди пару</a:t>
              </a:r>
              <a:endParaRPr lang="ru-RU" sz="1800" b="1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4797152"/>
            <a:ext cx="2267744" cy="648072"/>
            <a:chOff x="162744" y="3268216"/>
            <a:chExt cx="2555776" cy="1152128"/>
          </a:xfrm>
        </p:grpSpPr>
        <p:pic>
          <p:nvPicPr>
            <p:cNvPr id="75" name="Рисунок 74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744" y="3268216"/>
              <a:ext cx="2555776" cy="115212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414264" y="3628256"/>
              <a:ext cx="2195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/>
                <a:t>Магия чисел</a:t>
              </a:r>
              <a:endParaRPr lang="ru-RU" sz="1800" b="1" dirty="0"/>
            </a:p>
          </p:txBody>
        </p:sp>
      </p:grpSp>
      <p:sp>
        <p:nvSpPr>
          <p:cNvPr id="77" name="AutoShape 37">
            <a:hlinkClick r:id="rId40" action="ppaction://hlinksldjump"/>
          </p:cNvPr>
          <p:cNvSpPr>
            <a:spLocks noChangeArrowheads="1"/>
          </p:cNvSpPr>
          <p:nvPr/>
        </p:nvSpPr>
        <p:spPr bwMode="auto">
          <a:xfrm>
            <a:off x="6084168" y="4797152"/>
            <a:ext cx="648072" cy="720080"/>
          </a:xfrm>
          <a:prstGeom prst="bevel">
            <a:avLst>
              <a:gd name="adj" fmla="val 125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" name="AutoShape 37">
            <a:hlinkClick r:id="rId41" action="ppaction://hlinksldjump"/>
          </p:cNvPr>
          <p:cNvSpPr>
            <a:spLocks noChangeArrowheads="1"/>
          </p:cNvSpPr>
          <p:nvPr/>
        </p:nvSpPr>
        <p:spPr bwMode="auto">
          <a:xfrm>
            <a:off x="6804248" y="4797152"/>
            <a:ext cx="648072" cy="720080"/>
          </a:xfrm>
          <a:prstGeom prst="bevel">
            <a:avLst>
              <a:gd name="adj" fmla="val 125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9" name="AutoShape 37">
            <a:hlinkClick r:id="rId42" action="ppaction://hlinksldjump"/>
          </p:cNvPr>
          <p:cNvSpPr>
            <a:spLocks noChangeArrowheads="1"/>
          </p:cNvSpPr>
          <p:nvPr/>
        </p:nvSpPr>
        <p:spPr bwMode="auto">
          <a:xfrm>
            <a:off x="7524328" y="4797152"/>
            <a:ext cx="648072" cy="720080"/>
          </a:xfrm>
          <a:prstGeom prst="bevel">
            <a:avLst>
              <a:gd name="adj" fmla="val 125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8" action="ppaction://hlinksldjump"/>
              </a:rPr>
              <a:t>8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0" name="AutoShape 37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8244408" y="4797152"/>
            <a:ext cx="648072" cy="72008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467544" y="5805264"/>
            <a:ext cx="1691680" cy="720080"/>
            <a:chOff x="162744" y="3268216"/>
            <a:chExt cx="2555776" cy="1152128"/>
          </a:xfrm>
        </p:grpSpPr>
        <p:pic>
          <p:nvPicPr>
            <p:cNvPr id="82" name="Рисунок 81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744" y="3268216"/>
              <a:ext cx="2555776" cy="1152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342256" y="3628256"/>
              <a:ext cx="2195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Объяснялки</a:t>
              </a:r>
              <a:endParaRPr lang="ru-RU" sz="1600" b="1" dirty="0"/>
            </a:p>
          </p:txBody>
        </p:sp>
      </p:grpSp>
      <p:sp>
        <p:nvSpPr>
          <p:cNvPr id="84" name="AutoShape 37">
            <a:hlinkClick r:id="rId44" action="ppaction://hlinksldjump"/>
          </p:cNvPr>
          <p:cNvSpPr>
            <a:spLocks noChangeArrowheads="1"/>
          </p:cNvSpPr>
          <p:nvPr/>
        </p:nvSpPr>
        <p:spPr bwMode="auto">
          <a:xfrm>
            <a:off x="6084168" y="5805264"/>
            <a:ext cx="648072" cy="720080"/>
          </a:xfrm>
          <a:prstGeom prst="bevel">
            <a:avLst>
              <a:gd name="adj" fmla="val 125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5" name="AutoShape 37">
            <a:hlinkClick r:id="rId45" action="ppaction://hlinksldjump"/>
          </p:cNvPr>
          <p:cNvSpPr>
            <a:spLocks noChangeArrowheads="1"/>
          </p:cNvSpPr>
          <p:nvPr/>
        </p:nvSpPr>
        <p:spPr bwMode="auto">
          <a:xfrm>
            <a:off x="6804248" y="5805264"/>
            <a:ext cx="648072" cy="720080"/>
          </a:xfrm>
          <a:prstGeom prst="bevel">
            <a:avLst>
              <a:gd name="adj" fmla="val 125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" name="AutoShape 37">
            <a:hlinkClick r:id="rId46" action="ppaction://hlinksldjump"/>
          </p:cNvPr>
          <p:cNvSpPr>
            <a:spLocks noChangeArrowheads="1"/>
          </p:cNvSpPr>
          <p:nvPr/>
        </p:nvSpPr>
        <p:spPr bwMode="auto">
          <a:xfrm>
            <a:off x="7524328" y="5805264"/>
            <a:ext cx="648072" cy="720080"/>
          </a:xfrm>
          <a:prstGeom prst="bevel">
            <a:avLst>
              <a:gd name="adj" fmla="val 125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8" action="ppaction://hlinksldjump"/>
              </a:rPr>
              <a:t>8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" name="AutoShape 37">
            <a:hlinkClick r:id="rId47" action="ppaction://hlinksldjump"/>
          </p:cNvPr>
          <p:cNvSpPr>
            <a:spLocks noChangeArrowheads="1"/>
          </p:cNvSpPr>
          <p:nvPr/>
        </p:nvSpPr>
        <p:spPr bwMode="auto">
          <a:xfrm>
            <a:off x="8244408" y="5805264"/>
            <a:ext cx="648072" cy="72008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6876256" y="476672"/>
            <a:ext cx="1584176" cy="620688"/>
            <a:chOff x="-61135" y="0"/>
            <a:chExt cx="2628800" cy="1152128"/>
          </a:xfrm>
        </p:grpSpPr>
        <p:pic>
          <p:nvPicPr>
            <p:cNvPr id="89" name="Рисунок 88" descr="Копия 1347987956_mns5eshxukipfoz.jpeg"/>
            <p:cNvPicPr>
              <a:picLocks noChangeAspect="1"/>
            </p:cNvPicPr>
            <p:nvPr/>
          </p:nvPicPr>
          <p:blipFill>
            <a:blip r:embed="rId31" cstate="screen">
              <a:clrChange>
                <a:clrFrom>
                  <a:srgbClr val="FFF9F8"/>
                </a:clrFrom>
                <a:clrTo>
                  <a:srgbClr val="FFF9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555776" cy="1152128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-61135" y="91296"/>
              <a:ext cx="2628800" cy="42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Домашнее задание</a:t>
              </a:r>
              <a:endParaRPr lang="ru-RU" sz="16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2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2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2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2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2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2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2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5" grpId="0" animBg="1"/>
      <p:bldP spid="41996" grpId="0" animBg="1"/>
      <p:bldP spid="41997" grpId="0" animBg="1"/>
      <p:bldP spid="41999" grpId="0" animBg="1"/>
      <p:bldP spid="42000" grpId="0" animBg="1"/>
      <p:bldP spid="42001" grpId="0" animBg="1"/>
      <p:bldP spid="42002" grpId="0" animBg="1"/>
      <p:bldP spid="42003" grpId="0" animBg="1"/>
      <p:bldP spid="42005" grpId="0" animBg="1"/>
      <p:bldP spid="42006" grpId="0" animBg="1"/>
      <p:bldP spid="42007" grpId="0" animBg="1"/>
      <p:bldP spid="42008" grpId="0" animBg="1"/>
      <p:bldP spid="42009" grpId="0" animBg="1"/>
      <p:bldP spid="42011" grpId="0" animBg="1"/>
      <p:bldP spid="42012" grpId="0" animBg="1"/>
      <p:bldP spid="42013" grpId="0" animBg="1"/>
      <p:bldP spid="42014" grpId="0" animBg="1"/>
      <p:bldP spid="42015" grpId="0" animBg="1"/>
      <p:bldP spid="42017" grpId="0" animBg="1"/>
      <p:bldP spid="42018" grpId="0" animBg="1"/>
      <p:bldP spid="42019" grpId="0" animBg="1"/>
      <p:bldP spid="42020" grpId="0" animBg="1"/>
      <p:bldP spid="42021" grpId="0" animBg="1"/>
      <p:bldP spid="41" grpId="0" animBg="1"/>
      <p:bldP spid="42" grpId="0" animBg="1"/>
      <p:bldP spid="43" grpId="0" animBg="1"/>
      <p:bldP spid="44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  <p:bldP spid="66" grpId="0" animBg="1"/>
      <p:bldP spid="77" grpId="0" animBg="1"/>
      <p:bldP spid="78" grpId="0" animBg="1"/>
      <p:bldP spid="79" grpId="0" animBg="1"/>
      <p:bldP spid="80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085184"/>
            <a:ext cx="938928" cy="938928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95536" y="1144490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«Как в старом-то было городе,</a:t>
            </a:r>
          </a:p>
          <a:p>
            <a:pPr algn="just"/>
            <a:r>
              <a:rPr lang="ru-RU" sz="4000" b="1" dirty="0" smtClean="0">
                <a:latin typeface="Comic Sans MS" pitchFamily="66" charset="0"/>
              </a:rPr>
              <a:t>Во славном и богатом Нижнем,</a:t>
            </a:r>
          </a:p>
          <a:p>
            <a:pPr algn="just"/>
            <a:r>
              <a:rPr lang="ru-RU" sz="4000" b="1" dirty="0" smtClean="0">
                <a:latin typeface="Comic Sans MS" pitchFamily="66" charset="0"/>
              </a:rPr>
              <a:t>Как уж жил тут, поживал богатый мещанин,</a:t>
            </a:r>
          </a:p>
          <a:p>
            <a:pPr algn="just"/>
            <a:r>
              <a:rPr lang="ru-RU" sz="4000" b="1" dirty="0" smtClean="0">
                <a:latin typeface="Comic Sans MS" pitchFamily="66" charset="0"/>
              </a:rPr>
              <a:t>Богатый мещанин Кузьма Минин-сын…»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3608" y="494116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Героическая песня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29008" y="5264696"/>
            <a:ext cx="975440" cy="975440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23528" y="836712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4000" b="1" dirty="0" smtClean="0">
                <a:latin typeface="Comic Sans MS" pitchFamily="66" charset="0"/>
              </a:rPr>
              <a:t>Почему Иван, прыгнув в кипящую воду, не сварился?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536" y="55172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FF"/>
                </a:solidFill>
                <a:latin typeface="Comic Sans MS" pitchFamily="66" charset="0"/>
              </a:rPr>
              <a:t>Конёк-Горбунок дунул на воду</a:t>
            </a:r>
            <a:endParaRPr lang="ru-RU" sz="3600" b="1" i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1960" y="2924944"/>
            <a:ext cx="118343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29008" y="5192688"/>
            <a:ext cx="975440" cy="975440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67544" y="1268760"/>
            <a:ext cx="8136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Кто помог </a:t>
            </a:r>
            <a:r>
              <a:rPr lang="ru-RU" sz="4000" b="1" dirty="0" err="1" smtClean="0">
                <a:latin typeface="Comic Sans MS" pitchFamily="66" charset="0"/>
              </a:rPr>
              <a:t>Ашик-Керибу</a:t>
            </a:r>
            <a:r>
              <a:rPr lang="ru-RU" sz="4000" b="1" dirty="0" smtClean="0">
                <a:latin typeface="Comic Sans MS" pitchFamily="66" charset="0"/>
              </a:rPr>
              <a:t> добраться до </a:t>
            </a:r>
            <a:r>
              <a:rPr lang="ru-RU" sz="4000" b="1" dirty="0" err="1" smtClean="0">
                <a:latin typeface="Comic Sans MS" pitchFamily="66" charset="0"/>
              </a:rPr>
              <a:t>Тифлиза</a:t>
            </a:r>
            <a:r>
              <a:rPr lang="ru-RU" sz="4000" b="1" dirty="0" smtClean="0">
                <a:latin typeface="Comic Sans MS" pitchFamily="66" charset="0"/>
              </a:rPr>
              <a:t>?</a:t>
            </a:r>
            <a:r>
              <a:rPr lang="ru-RU" sz="4000" b="1" i="1" dirty="0" smtClean="0">
                <a:latin typeface="Comic Sans MS" pitchFamily="66" charset="0"/>
              </a:rPr>
              <a:t>  </a:t>
            </a:r>
            <a:endParaRPr lang="ru-RU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1331640" y="530120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Св. </a:t>
            </a:r>
            <a:r>
              <a:rPr lang="ru-RU" sz="4000" b="1" dirty="0" err="1" smtClean="0">
                <a:solidFill>
                  <a:srgbClr val="0066FF"/>
                </a:solidFill>
                <a:latin typeface="Comic Sans MS" pitchFamily="66" charset="0"/>
              </a:rPr>
              <a:t>Хадерилиаз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47" name="Рисунок 46" descr="ашикw.jpe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51920" y="3284984"/>
            <a:ext cx="982732" cy="113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67544" y="1268760"/>
            <a:ext cx="8136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На какой реке Ермак бился с ханом </a:t>
            </a:r>
            <a:r>
              <a:rPr lang="ru-RU" sz="4000" b="1" dirty="0" err="1" smtClean="0">
                <a:latin typeface="Comic Sans MS" pitchFamily="66" charset="0"/>
              </a:rPr>
              <a:t>Кучумом</a:t>
            </a:r>
            <a:r>
              <a:rPr lang="ru-RU" sz="4000" b="1" dirty="0" smtClean="0">
                <a:latin typeface="Comic Sans MS" pitchFamily="66" charset="0"/>
              </a:rPr>
              <a:t>?</a:t>
            </a:r>
            <a:r>
              <a:rPr lang="ru-RU" sz="4000" b="1" i="1" dirty="0" smtClean="0">
                <a:latin typeface="Comic Sans MS" pitchFamily="66" charset="0"/>
              </a:rPr>
              <a:t> 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1640" y="544522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Иртыш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3212976"/>
            <a:ext cx="1656184" cy="100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480720"/>
            <a:ext cx="687408" cy="68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29008" y="5336704"/>
            <a:ext cx="759416" cy="759416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67544" y="980728"/>
            <a:ext cx="8136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Как  называл Лука </a:t>
            </a:r>
            <a:r>
              <a:rPr lang="ru-RU" sz="4000" b="1" dirty="0" err="1" smtClean="0">
                <a:latin typeface="Comic Sans MS" pitchFamily="66" charset="0"/>
              </a:rPr>
              <a:t>Александрыч</a:t>
            </a:r>
            <a:r>
              <a:rPr lang="ru-RU" sz="4000" b="1" dirty="0" smtClean="0">
                <a:latin typeface="Comic Sans MS" pitchFamily="66" charset="0"/>
              </a:rPr>
              <a:t> Каштанку?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87624" y="530120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насекомое существо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screen"/>
          <a:srcRect r="-2919"/>
          <a:stretch>
            <a:fillRect/>
          </a:stretch>
        </p:blipFill>
        <p:spPr bwMode="auto">
          <a:xfrm>
            <a:off x="3995936" y="2924944"/>
            <a:ext cx="1418390" cy="1355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pagephotos_358_5077e9a3bf270722c471d398125b08a9ae71dd3bec9b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59633" y="4553814"/>
            <a:ext cx="1008112" cy="125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408712"/>
            <a:ext cx="831424" cy="831424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67544" y="980728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Кого называли жабой, щенком  и Жаворонком?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2120" y="249289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66FF"/>
                </a:solidFill>
                <a:latin typeface="Comic Sans MS" pitchFamily="66" charset="0"/>
              </a:rPr>
              <a:t>Козетта</a:t>
            </a:r>
            <a:endParaRPr lang="ru-RU" sz="4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img1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2708920"/>
            <a:ext cx="134072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408712"/>
            <a:ext cx="759416" cy="759416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5327576" y="1988840"/>
            <a:ext cx="38164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Город, в котором жил Том Сойер.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35696" y="544522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Санкт-Петербург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img1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95936" y="3284984"/>
            <a:ext cx="1308372" cy="1083495"/>
          </a:xfrm>
          <a:prstGeom prst="rect">
            <a:avLst/>
          </a:prstGeom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408712"/>
            <a:ext cx="759416" cy="759416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67544" y="764704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Что посоветовала мама Тёме попросить у Бога?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592" y="4941168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  <a:latin typeface="Comic Sans MS" pitchFamily="66" charset="0"/>
              </a:rPr>
              <a:t>Твёрдость и крепкую волю в минуты страха и опасности </a:t>
            </a:r>
            <a:endParaRPr lang="ru-RU" sz="32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00781 -0.173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059876"/>
            <a:ext cx="1152128" cy="116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80312" y="5301208"/>
            <a:ext cx="722904" cy="722904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67544" y="1052736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Кто спас Забаву </a:t>
            </a:r>
            <a:r>
              <a:rPr lang="ru-RU" sz="4000" b="1" dirty="0" err="1" smtClean="0">
                <a:latin typeface="Comic Sans MS" pitchFamily="66" charset="0"/>
              </a:rPr>
              <a:t>Путятичну</a:t>
            </a:r>
            <a:r>
              <a:rPr lang="ru-RU" sz="4000" b="1" dirty="0" smtClean="0">
                <a:latin typeface="Comic Sans MS" pitchFamily="66" charset="0"/>
              </a:rPr>
              <a:t> от Змея?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64088" y="263691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Добрыня Никитич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29008" y="5120680"/>
            <a:ext cx="975440" cy="975440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539552" y="1124744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Назовите соседей принцессы </a:t>
            </a:r>
            <a:r>
              <a:rPr lang="en-US" sz="4000" b="1" dirty="0" err="1" smtClean="0">
                <a:latin typeface="Comic Sans MS" pitchFamily="66" charset="0"/>
              </a:rPr>
              <a:t>Attale</a:t>
            </a:r>
            <a:r>
              <a:rPr lang="ru-RU" sz="4000" b="1" dirty="0" smtClean="0">
                <a:latin typeface="Comic Sans MS" pitchFamily="66" charset="0"/>
              </a:rPr>
              <a:t>'и.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60" y="357301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66FF"/>
                </a:solidFill>
                <a:latin typeface="Comic Sans MS" pitchFamily="66" charset="0"/>
              </a:rPr>
              <a:t>Саговая пальма, кактус, древовидный папоротник, корица, цикада.</a:t>
            </a:r>
            <a:endParaRPr lang="ru-RU" sz="4000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264696"/>
            <a:ext cx="975440" cy="97544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71600" y="1340768"/>
            <a:ext cx="7200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Дни поздней осени бранят обыкновенно,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 мне она мила, читатель дорогой, 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59832" y="450912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стих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220px-Bryullov_portrait_of_Zhukovsk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44208" y="3486976"/>
            <a:ext cx="864096" cy="1184729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336704"/>
            <a:ext cx="831424" cy="831424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475656" y="1124744"/>
            <a:ext cx="6264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Бодрствующий принц 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46" name="Рисунок 6" descr="cms.ashx.jpe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87624" y="3717032"/>
            <a:ext cx="1656184" cy="102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899592" y="83671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CC"/>
                </a:solidFill>
                <a:latin typeface="Comic Sans MS" pitchFamily="66" charset="0"/>
              </a:rPr>
              <a:t>«СПЯЩАЯ ЦАРЕВНА», В.А.Жуковский</a:t>
            </a:r>
            <a:endParaRPr lang="ru-RU" sz="36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 descr="32049-48267-thickbox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3068960"/>
            <a:ext cx="1516535" cy="103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47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4209" y="3284984"/>
            <a:ext cx="734726" cy="1008112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629008" y="5264696"/>
            <a:ext cx="975440" cy="975440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115616" y="980728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Шаман топазовой деревни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1560" y="465313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«Волшебник Изумрудного города» А.М. Волков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566E-6 L -0.00278 -0.5791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ри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40152" y="3160606"/>
            <a:ext cx="1224136" cy="1290907"/>
          </a:xfrm>
          <a:prstGeom prst="rect">
            <a:avLst/>
          </a:prstGeom>
          <a:noFill/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336704"/>
            <a:ext cx="903432" cy="903432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539552" y="98072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Быль о серебряной курице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19673" y="3068960"/>
            <a:ext cx="1013912" cy="122108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67544" y="836712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«Сказка о золотом петушке»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А.С. Пушкин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2780928"/>
            <a:ext cx="1224136" cy="134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264696"/>
            <a:ext cx="903432" cy="903432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539552" y="98072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Мышонок - полицейский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75657" y="3429000"/>
            <a:ext cx="838844" cy="949169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1187624" y="836712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«КОТ-ВОРЮГА»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К. Г. Паустовский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7" descr="50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2996952"/>
            <a:ext cx="1547360" cy="125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264696"/>
            <a:ext cx="903432" cy="90343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411760" y="980728"/>
            <a:ext cx="4681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Жаба-домоседка 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19673" y="3356992"/>
            <a:ext cx="815482" cy="100586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5" name="Прямоугольник 44"/>
          <p:cNvSpPr/>
          <p:nvPr/>
        </p:nvSpPr>
        <p:spPr>
          <a:xfrm>
            <a:off x="683568" y="76470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«Лягушка – путешественница»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Всеволод Гаршин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924944"/>
            <a:ext cx="811865" cy="992213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5" name="Picture 5" descr="rus07-03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2708920"/>
            <a:ext cx="930737" cy="100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629008" y="5264696"/>
            <a:ext cx="903432" cy="90343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339752" y="1052736"/>
            <a:ext cx="4373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Северный гость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94116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«КАВКАЗСКИЙ ПЛЕННИК» Л.Н. Толстой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6994E-6 L -1.38889E-6 -0.5803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imgpreview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44208" y="2636912"/>
            <a:ext cx="866623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264696"/>
            <a:ext cx="903432" cy="90343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483768" y="836712"/>
            <a:ext cx="4456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Король эстрады 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67744" y="2996952"/>
            <a:ext cx="829981" cy="1049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" name="Прямоугольник 45"/>
          <p:cNvSpPr/>
          <p:nvPr/>
        </p:nvSpPr>
        <p:spPr>
          <a:xfrm>
            <a:off x="2267744" y="8367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«АШИК-КЕРИБ»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М.Ю. Лермонтов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 descr="перро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3356992"/>
            <a:ext cx="708127" cy="892026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5" name="Picture 8" descr="K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3212976"/>
            <a:ext cx="990383" cy="132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4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629008" y="5048672"/>
            <a:ext cx="975440" cy="97544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619672" y="980728"/>
            <a:ext cx="5820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Оранжевый платочек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91680" y="836712"/>
            <a:ext cx="52389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«Красная Шапочка»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Ш. Перро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7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1" y="3335888"/>
            <a:ext cx="1080120" cy="78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08304" y="5304032"/>
            <a:ext cx="792088" cy="79208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426826" y="980728"/>
            <a:ext cx="416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Домашние утки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67656" y="836712"/>
            <a:ext cx="40254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«Дикие лебеди»</a:t>
            </a: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Х.К. Андерсен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6" name="Picture 5" descr="i_andersen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259632" y="3356992"/>
            <a:ext cx="683357" cy="87188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/>
          </p:cNvSpPr>
          <p:nvPr/>
        </p:nvSpPr>
        <p:spPr>
          <a:xfrm>
            <a:off x="0" y="-10886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6444208" y="3068960"/>
            <a:ext cx="576064" cy="912297"/>
            <a:chOff x="5220072" y="2924944"/>
            <a:chExt cx="2448272" cy="2568481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5220072" y="2924944"/>
              <a:ext cx="2448272" cy="1440160"/>
              <a:chOff x="5868144" y="2636912"/>
              <a:chExt cx="2448272" cy="1440160"/>
            </a:xfrm>
          </p:grpSpPr>
          <p:pic>
            <p:nvPicPr>
              <p:cNvPr id="48" name="Рисунок 47" descr="DSCN4030.jp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5868144" y="2636912"/>
                <a:ext cx="1656184" cy="1440160"/>
              </a:xfrm>
              <a:prstGeom prst="rect">
                <a:avLst/>
              </a:prstGeom>
            </p:spPr>
          </p:pic>
          <p:pic>
            <p:nvPicPr>
              <p:cNvPr id="49" name="Рисунок 48" descr="DSCN4030.jp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7524328" y="2636912"/>
                <a:ext cx="792088" cy="1440160"/>
              </a:xfrm>
              <a:prstGeom prst="rect">
                <a:avLst/>
              </a:prstGeom>
            </p:spPr>
          </p:pic>
        </p:grpSp>
        <p:sp>
          <p:nvSpPr>
            <p:cNvPr id="44" name="Прямоугольник 43"/>
            <p:cNvSpPr/>
            <p:nvPr/>
          </p:nvSpPr>
          <p:spPr>
            <a:xfrm>
              <a:off x="5364088" y="4293096"/>
              <a:ext cx="19442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7200" b="1" dirty="0" smtClean="0">
                  <a:solidFill>
                    <a:srgbClr val="0066FF"/>
                  </a:solidFill>
                  <a:latin typeface="Comic Sans MS" pitchFamily="66" charset="0"/>
                </a:rPr>
                <a:t>4</a:t>
              </a:r>
              <a:endParaRPr lang="ru-RU" sz="7200" b="1" dirty="0">
                <a:solidFill>
                  <a:srgbClr val="0066FF"/>
                </a:solidFill>
                <a:latin typeface="Comic Sans MS" pitchFamily="66" charset="0"/>
              </a:endParaRPr>
            </a:p>
          </p:txBody>
        </p:sp>
      </p:grpSp>
      <p:pic>
        <p:nvPicPr>
          <p:cNvPr id="19" name="Рисунок 18" descr="книге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08304" y="5304032"/>
            <a:ext cx="792088" cy="79208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51520" y="836712"/>
            <a:ext cx="8415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Обладателем скольких апельсиновых корок стал Том Сойер?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47" name="Рисунок 46" descr="AMYBATES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971600" y="4581128"/>
            <a:ext cx="147091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408712"/>
            <a:ext cx="831424" cy="831424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467544" y="1340768"/>
            <a:ext cx="80648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ru-RU" sz="4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Друг друга братом всяк зовёт,</a:t>
            </a:r>
          </a:p>
          <a:p>
            <a:pPr lvl="0" algn="ctr"/>
            <a:r>
              <a:rPr lang="ru-RU" sz="4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братский воз ко дну идёт.</a:t>
            </a:r>
            <a:r>
              <a:rPr lang="ru-RU" sz="4000" b="1" i="1" dirty="0" smtClean="0">
                <a:latin typeface="Comic Sans MS" pitchFamily="66" charset="0"/>
              </a:rPr>
              <a:t> </a:t>
            </a:r>
            <a:endParaRPr lang="ru-RU" sz="6000" b="1" i="1" dirty="0" smtClean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9832" y="450912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басня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0" y="-10886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5088008"/>
            <a:ext cx="1008112" cy="100811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23528" y="908720"/>
            <a:ext cx="8571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Сколько дочерей было у Кощея в «Сказке о царе Берендее….»?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92280" y="2852936"/>
            <a:ext cx="87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30</a:t>
            </a:r>
            <a:endParaRPr lang="ru-RU" sz="4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429000"/>
            <a:ext cx="773814" cy="76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-180528" y="0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" name="Picture 5" descr="rus07-0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9" y="3717032"/>
            <a:ext cx="859043" cy="104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книге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308304" y="5304032"/>
            <a:ext cx="792088" cy="79208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899592" y="836712"/>
            <a:ext cx="7475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Сколько рублей заплатил Жилин за жеребёнка?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88224" y="2708920"/>
            <a:ext cx="1454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  <a:latin typeface="Comic Sans MS" pitchFamily="66" charset="0"/>
              </a:rPr>
              <a:t>100</a:t>
            </a:r>
            <a:endParaRPr lang="ru-RU" sz="5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1"/>
          <p:cNvSpPr txBox="1">
            <a:spLocks/>
          </p:cNvSpPr>
          <p:nvPr/>
        </p:nvSpPr>
        <p:spPr>
          <a:xfrm>
            <a:off x="0" y="-10886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5304032"/>
            <a:ext cx="792088" cy="79208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043608" y="1052736"/>
            <a:ext cx="728276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latin typeface="Comic Sans MS" pitchFamily="66" charset="0"/>
              </a:rPr>
              <a:t>«Ростом только в ……………..,</a:t>
            </a:r>
          </a:p>
          <a:p>
            <a:pPr lvl="0" algn="ctr"/>
            <a:endParaRPr lang="ru-RU" sz="4000" b="1" dirty="0" smtClean="0"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latin typeface="Comic Sans MS" pitchFamily="66" charset="0"/>
              </a:rPr>
              <a:t>На спине с ………. Горбами</a:t>
            </a:r>
          </a:p>
          <a:p>
            <a:pPr algn="ctr"/>
            <a:endParaRPr lang="ru-RU" sz="4000" b="1" dirty="0" smtClean="0"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latin typeface="Comic Sans MS" pitchFamily="66" charset="0"/>
              </a:rPr>
              <a:t>Да с …………………… ушами»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80112" y="764704"/>
            <a:ext cx="2702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3 вершка</a:t>
            </a:r>
            <a:endParaRPr lang="ru-RU" sz="4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39952" y="1988840"/>
            <a:ext cx="1816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двумя</a:t>
            </a:r>
            <a:endParaRPr lang="ru-RU" sz="4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27784" y="3212976"/>
            <a:ext cx="315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аршинными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48" name="Рисунок 47" descr="konek1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3569" y="5311500"/>
            <a:ext cx="864096" cy="81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Прямоугольник 48"/>
          <p:cNvSpPr/>
          <p:nvPr/>
        </p:nvSpPr>
        <p:spPr>
          <a:xfrm>
            <a:off x="3275856" y="4437112"/>
            <a:ext cx="3331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аршин=71см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03848" y="5373216"/>
            <a:ext cx="3935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Вершок=44 мм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9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/>
          </p:cNvSpPr>
          <p:nvPr/>
        </p:nvSpPr>
        <p:spPr>
          <a:xfrm>
            <a:off x="0" y="-10886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5304032"/>
            <a:ext cx="792088" cy="79208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179269" y="2276872"/>
            <a:ext cx="59647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 smtClean="0"/>
              <a:t>  </a:t>
            </a:r>
            <a:r>
              <a:rPr lang="ru-RU" sz="3200" b="1" dirty="0" smtClean="0">
                <a:latin typeface="Comic Sans MS" pitchFamily="66" charset="0"/>
              </a:rPr>
              <a:t>«И потом, ………… ровно,</a:t>
            </a:r>
          </a:p>
          <a:p>
            <a:pPr algn="just"/>
            <a:r>
              <a:rPr lang="ru-RU" sz="3200" b="1" dirty="0" smtClean="0">
                <a:latin typeface="Comic Sans MS" pitchFamily="66" charset="0"/>
              </a:rPr>
              <a:t>   </a:t>
            </a:r>
            <a:r>
              <a:rPr lang="ru-RU" sz="3200" b="1" dirty="0" err="1" smtClean="0">
                <a:latin typeface="Comic Sans MS" pitchFamily="66" charset="0"/>
              </a:rPr>
              <a:t>Покорясь</a:t>
            </a:r>
            <a:r>
              <a:rPr lang="ru-RU" sz="3200" b="1" dirty="0" smtClean="0">
                <a:latin typeface="Comic Sans MS" pitchFamily="66" charset="0"/>
              </a:rPr>
              <a:t> ей безусловно,</a:t>
            </a:r>
          </a:p>
          <a:p>
            <a:pPr algn="just"/>
            <a:r>
              <a:rPr lang="ru-RU" sz="3200" b="1" dirty="0" smtClean="0">
                <a:latin typeface="Comic Sans MS" pitchFamily="66" charset="0"/>
              </a:rPr>
              <a:t>   Околдован, восхищён,</a:t>
            </a:r>
          </a:p>
          <a:p>
            <a:pPr algn="just"/>
            <a:r>
              <a:rPr lang="ru-RU" sz="3200" b="1" dirty="0" smtClean="0">
                <a:latin typeface="Comic Sans MS" pitchFamily="66" charset="0"/>
              </a:rPr>
              <a:t>   Пировал у ней </a:t>
            </a:r>
            <a:r>
              <a:rPr lang="ru-RU" sz="3200" b="1" dirty="0" err="1" smtClean="0">
                <a:latin typeface="Comic Sans MS" pitchFamily="66" charset="0"/>
              </a:rPr>
              <a:t>Дадон</a:t>
            </a:r>
            <a:r>
              <a:rPr lang="ru-RU" sz="3200" b="1" dirty="0" smtClean="0">
                <a:latin typeface="Comic Sans MS" pitchFamily="66" charset="0"/>
              </a:rPr>
              <a:t>»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20072" y="1628800"/>
            <a:ext cx="2145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Comic Sans MS" pitchFamily="66" charset="0"/>
              </a:rPr>
              <a:t>неделю</a:t>
            </a:r>
            <a:endParaRPr lang="ru-RU" sz="4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5013176"/>
            <a:ext cx="672075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0" y="-10886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5304032"/>
            <a:ext cx="792088" cy="79208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95536" y="1052736"/>
            <a:ext cx="8424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dirty="0" smtClean="0">
                <a:latin typeface="Comic Sans MS" pitchFamily="66" charset="0"/>
              </a:rPr>
              <a:t>Через сколько дней Марья-царевна из камня превратилась в цветок голубой?   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44208" y="3068960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66FF"/>
                </a:solidFill>
                <a:latin typeface="Comic Sans MS" pitchFamily="66" charset="0"/>
              </a:rPr>
              <a:t>3</a:t>
            </a:r>
            <a:endParaRPr lang="ru-RU" sz="6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45" name="Picture 4" descr="царевна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8FFFE"/>
              </a:clrFrom>
              <a:clrTo>
                <a:srgbClr val="F8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501008"/>
            <a:ext cx="1134721" cy="1080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-10886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91680" y="980728"/>
            <a:ext cx="623760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4000" b="1" dirty="0" smtClean="0">
                <a:latin typeface="Comic Sans MS" pitchFamily="66" charset="0"/>
              </a:rPr>
              <a:t>«И на пир весёлый тот</a:t>
            </a:r>
          </a:p>
          <a:p>
            <a:pPr algn="just"/>
            <a:r>
              <a:rPr lang="ru-RU" sz="4000" b="1" dirty="0" smtClean="0">
                <a:latin typeface="Comic Sans MS" pitchFamily="66" charset="0"/>
              </a:rPr>
              <a:t>  Царь …… зовёт</a:t>
            </a:r>
          </a:p>
          <a:p>
            <a:pPr algn="just"/>
            <a:r>
              <a:rPr lang="ru-RU" sz="4000" b="1" dirty="0" smtClean="0">
                <a:latin typeface="Comic Sans MS" pitchFamily="66" charset="0"/>
              </a:rPr>
              <a:t>  Чародеек молодых»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46" name="Picture 4" descr="C:\Documents and Settings\Roman\Мои документы\Мои рисунки\s640x4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4005064"/>
            <a:ext cx="1851895" cy="75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Прямоугольник 43"/>
          <p:cNvSpPr/>
          <p:nvPr/>
        </p:nvSpPr>
        <p:spPr>
          <a:xfrm>
            <a:off x="3461423" y="1628800"/>
            <a:ext cx="934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Comic Sans MS" pitchFamily="66" charset="0"/>
              </a:rPr>
              <a:t>11</a:t>
            </a:r>
            <a:endParaRPr lang="ru-RU" sz="48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19" name="Рисунок 18" descr="книге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64288" y="5376040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-10886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5232024"/>
            <a:ext cx="864096" cy="864096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467544" y="1196752"/>
            <a:ext cx="80809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Который час показывали часы, когда появлялись музы?</a:t>
            </a:r>
          </a:p>
          <a:p>
            <a:pPr algn="ctr"/>
            <a:r>
              <a:rPr lang="ru-RU" sz="4000" b="1" dirty="0" smtClean="0">
                <a:latin typeface="Comic Sans MS" pitchFamily="66" charset="0"/>
              </a:rPr>
              <a:t> (Х.К.Андерсен «Самое невероятное»)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9952" y="4869160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66FF"/>
                </a:solidFill>
                <a:latin typeface="Comic Sans MS" pitchFamily="66" charset="0"/>
              </a:rPr>
              <a:t>9</a:t>
            </a:r>
            <a:endParaRPr lang="ru-RU" sz="60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-10886"/>
            <a:ext cx="9144000" cy="686888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5232024"/>
            <a:ext cx="864096" cy="864096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899592" y="141277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Сколько денег дала трактирщица </a:t>
            </a:r>
            <a:r>
              <a:rPr lang="ru-RU" sz="4000" b="1" dirty="0" err="1" smtClean="0">
                <a:latin typeface="Comic Sans MS" pitchFamily="66" charset="0"/>
              </a:rPr>
              <a:t>Козетте</a:t>
            </a:r>
            <a:r>
              <a:rPr lang="ru-RU" sz="4000" b="1" dirty="0" smtClean="0">
                <a:latin typeface="Comic Sans MS" pitchFamily="66" charset="0"/>
              </a:rPr>
              <a:t> на большой хлеб?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95391" y="4437112"/>
            <a:ext cx="18582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Comic Sans MS" pitchFamily="66" charset="0"/>
              </a:rPr>
              <a:t>15 су</a:t>
            </a:r>
            <a:endParaRPr lang="ru-RU" sz="48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448048"/>
            <a:ext cx="792088" cy="792088"/>
          </a:xfrm>
          <a:prstGeom prst="rect">
            <a:avLst/>
          </a:prstGeom>
        </p:spPr>
      </p:pic>
      <p:pic>
        <p:nvPicPr>
          <p:cNvPr id="60" name="Picture 11" descr="Картинка 42 из 13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229200"/>
            <a:ext cx="742400" cy="87754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9" name="Прямоугольник 68"/>
          <p:cNvSpPr/>
          <p:nvPr/>
        </p:nvSpPr>
        <p:spPr>
          <a:xfrm>
            <a:off x="395536" y="119675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Он носил шляпу с бубенчиками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403648" y="2132856"/>
            <a:ext cx="6733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Охранял город от птиц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619672" y="335699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Хотел получить мозги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87824" y="4725144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Страшила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448048"/>
            <a:ext cx="792088" cy="79208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395536" y="83671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Она питалась цветочной пыльцой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3568" y="234888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Жила в норке полевой мыши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27584" y="350100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Спасла ласточку от гибели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87824" y="4725144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Дюймовочка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" name="Picture 6" descr="0823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5013176"/>
            <a:ext cx="96010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336704"/>
            <a:ext cx="903432" cy="903432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67544" y="1196752"/>
            <a:ext cx="83529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В лето 1037 заложил Ярослав город великий, у того же города Золотые ворота;</a:t>
            </a:r>
          </a:p>
          <a:p>
            <a:pPr algn="just"/>
            <a:r>
              <a:rPr lang="ru-RU" sz="4000" b="1" dirty="0" smtClean="0">
                <a:latin typeface="Comic Sans MS" pitchFamily="66" charset="0"/>
              </a:rPr>
              <a:t> заложил же и церковь Святой Софии...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7824" y="46531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летопись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376040"/>
            <a:ext cx="864096" cy="86409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259632" y="1772816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Его искали медведь и плотоядная корова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95536" y="321297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Он за 1 день получил 5 двоек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75656" y="69269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Ел лук вместо колбасы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11960" y="4725144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Виктор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" name="Рисунок 47" descr="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7585" y="5381078"/>
            <a:ext cx="1152127" cy="884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304032"/>
            <a:ext cx="936104" cy="936104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467544" y="76470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Простой дворняжка, на высоких ногах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619672" y="2132856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Дружил с волчатами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3568" y="328498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С белым пятном во весь лоб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707904" y="4653136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Белолобый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" name="Содержимое 3" descr="IMG_000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3569" y="5353140"/>
            <a:ext cx="1080119" cy="77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376040"/>
            <a:ext cx="864096" cy="86409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331640" y="98072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Несравненный музыкант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3568" y="23488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Comic Sans MS" pitchFamily="66" charset="0"/>
              </a:rPr>
              <a:t>Служил у тирана из Коринфа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619672" y="378904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Его спас дельфин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515719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  <a:latin typeface="Comic Sans MS" pitchFamily="66" charset="0"/>
              </a:rPr>
              <a:t>Арион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448048"/>
            <a:ext cx="792088" cy="79208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395536" y="98072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Молчаливая, грустная девушка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99592" y="2132856"/>
            <a:ext cx="7309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Хотела знать жребий свой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131840" y="350100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Уснула у зеркала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87824" y="4725144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Светлана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" name="Рисунок 47" descr="491px-Svetlana_brullov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560" y="4939544"/>
            <a:ext cx="936104" cy="114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376040"/>
            <a:ext cx="864096" cy="86409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619672" y="83671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Плуты и хулиганы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31640" y="184482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Притворялись больными: хромыми и слепыми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131840" y="342900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Украли пять монет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779912" y="450912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лиса Алиса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и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кот </a:t>
            </a:r>
            <a:r>
              <a:rPr lang="ru-RU" sz="3200" b="1" dirty="0" err="1" smtClean="0">
                <a:solidFill>
                  <a:srgbClr val="00B050"/>
                </a:solidFill>
                <a:latin typeface="Comic Sans MS" pitchFamily="66" charset="0"/>
              </a:rPr>
              <a:t>Базилио</a:t>
            </a:r>
            <a:endParaRPr lang="ru-RU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1" y="5301208"/>
            <a:ext cx="684726" cy="9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448048"/>
            <a:ext cx="792088" cy="79208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539552" y="76470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Тоненькая, худенькая, глаза чёрные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5576" y="2060848"/>
            <a:ext cx="781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Смелая, добрая, лицом красивая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691680" y="292494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Помогла русскому офицеру совершить побег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72000" y="4941168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Дина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" name="Picture 5" descr="rus07-03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1" y="5085184"/>
            <a:ext cx="76289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книге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0312" y="5448048"/>
            <a:ext cx="792088" cy="79208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395536" y="6206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Она мечтала попасть в телевизор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3568" y="213285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Comic Sans MS" pitchFamily="66" charset="0"/>
              </a:rPr>
              <a:t>Пекла очень вкусные плюшки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1560" y="321297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Comic Sans MS" pitchFamily="66" charset="0"/>
              </a:rPr>
              <a:t>Работала домоправительницей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87824" y="4725144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Фрекен Бок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" name="Picture 3" descr="Картинка 111 из 54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301208"/>
            <a:ext cx="690690" cy="825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26429"/>
            <a:ext cx="83884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fotto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wfnz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jpeg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?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Signature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=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4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SAqsv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~~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cBmnAOSSPHU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0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ur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6-5844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lTrNQKTkKpuIlSGIetTWTPt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7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qiOQM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~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QsjjjWNC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21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fYqC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1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gHsbukdkxX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5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AdDGq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~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svRKL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0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rl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~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LiGq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94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efMrVMsCtoUjJwZAjQKFo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0458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qRZMyDmhtjXftA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9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WyZw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6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UdH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2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bxhKfGxUlA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_&amp;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Expires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=1360526630&amp;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Key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Pair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Id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=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APKAJ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JGS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26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TC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MH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3"/>
              </a:rPr>
              <a:t>Q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папирус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4"/>
              </a:rPr>
              <a:t>http://egypt.kuvshinka.net/_ph/1/2/138323302.jpg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 папирус волк и весы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5"/>
              </a:rPr>
              <a:t>http://upload.wikimedia.org/wikipedia/commons/thumb/3/33/Cyperus_papyrus6.jpg/450px-Cyperus_papyrus6.jpg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растение фото папирус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6"/>
              </a:rPr>
              <a:t>http://landofart.ru/wp-content/uploads/2012/08/per.png?9d7bd4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пергамент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7"/>
              </a:rPr>
              <a:t>http://itwid.ru/uploads/posts/2010-01/thumbs/1264498948_12.jpeg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пергамент с бабой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8"/>
              </a:rPr>
              <a:t>http://hameleons.com/uploads/posts/2012-09/1346866684_7d260fd4a60b.jpg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свиток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9"/>
              </a:rPr>
              <a:t>http://rylik.ru/uploads/posts/2012-09/1347312168_xtpytrfcwebmxnd.jpeg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0"/>
              </a:rPr>
              <a:t>http://www.chitaikin.ru/knigi_zhalyuzi.htm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http://wiki-ibiriada.ru/images/e/ec/Цейлонская_книга_на_пальмовых_листьях.JPG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://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kostyor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/2-03/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apteka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2-03.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1"/>
              </a:rPr>
              <a:t>php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Картонная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Википедия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2"/>
              </a:rPr>
              <a:t>http://2cafe.net/7462-neobychnye-knigi.html#ixzz2Jqewz3If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Поваренная книжка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2"/>
              </a:rPr>
              <a:t>http://2cafe.net/7462-neobychnye-knigi.html#ixzz2JqfzT6Rt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Трехмерные книжки 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Бенджамина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Лакомба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3"/>
              </a:rPr>
              <a:t>http://fun247.ru/27.11.2012/samie_neobichnie_knigi_v_mire.html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Книги-картины Мартина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Фроста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  <a:hlinkClick r:id="rId14"/>
              </a:rPr>
              <a:t>http://wewonder.ru/raznosti/neobychnye-knigi/76-neobychnye-knigi-mira-top-12.html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Новый Завет Библии.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Ефросинина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Л.А. «Литературное чтение». Учебник для 4 класса.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Внеклассные мероприятия. Авт.– сост.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О.Е.Жиренко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Л,Н. Яровая М., ВАКО 2007г.. 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И.П. Иванов. “Энциклопедия КТД” М. 1989г. Епищева Марина Николаевна, http://do.gendocs.ru/docs/index-234522.html?page=4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</a:p>
          <a:p>
            <a:r>
              <a:rPr lang="en-US" sz="1200" dirty="0" smtClean="0">
                <a:latin typeface="+mn-lt"/>
                <a:hlinkClick r:id="rId15"/>
              </a:rPr>
              <a:t>http://ru.wikipedia.org/wiki/</a:t>
            </a:r>
            <a:endParaRPr lang="en-US" sz="1200" dirty="0" smtClean="0">
              <a:latin typeface="+mn-lt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Большинство рисунков, картинок взяты из сети Интернет</a:t>
            </a:r>
          </a:p>
          <a:p>
            <a:r>
              <a:rPr lang="ru-RU" sz="1400" dirty="0" smtClean="0">
                <a:latin typeface="+mn-lt"/>
              </a:rPr>
              <a:t>Часть картинок отсканированы из книг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264696"/>
            <a:ext cx="975440" cy="975440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23528" y="980728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600" b="1" dirty="0" smtClean="0">
                <a:latin typeface="Comic Sans MS" pitchFamily="66" charset="0"/>
              </a:rPr>
              <a:t>Как-то летом я зашел в садик, - я не знаю, как он называется, на Васильевском острове, около белой церкви. Была у меня с собой интересная книга, я засиделся, зачитался и не заметил, как наступил вечер.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87824" y="50131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рассказ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336704"/>
            <a:ext cx="831424" cy="831424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95536" y="1196752"/>
            <a:ext cx="83529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Услышал царь Иван, что за Уралом лежит земля богаче его. Знал он, что ту землю Сибирью зовут, да только далеко она от его царства.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7824" y="50131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легенда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80312" y="5160016"/>
            <a:ext cx="1080120" cy="1080120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95536" y="836712"/>
            <a:ext cx="83529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Тут вылетела из облака молния, грянул гром, и пролился дождик. После дождика встали в небе сразу три радуги. Люди посмотрели на радуги, думали:  в Русской земле родился богатырь. 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5816" y="515719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былина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264696"/>
            <a:ext cx="975440" cy="975440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95536" y="836712"/>
            <a:ext cx="83529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Всё быстрее рассекал он крыльями воздух, и ему захотелось подняться высоко-высоко, выше ласточек, выше самого жаворонка, который поёт, глядя прямо в лицо солнцу. 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5816" y="515719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миф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0"/>
          <p:cNvGrpSpPr/>
          <p:nvPr/>
        </p:nvGrpSpPr>
        <p:grpSpPr>
          <a:xfrm>
            <a:off x="0" y="0"/>
            <a:ext cx="9144000" cy="785354"/>
            <a:chOff x="0" y="5884006"/>
            <a:chExt cx="8244408" cy="973994"/>
          </a:xfrm>
        </p:grpSpPr>
        <p:grpSp>
          <p:nvGrpSpPr>
            <p:cNvPr id="3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4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73" name="Рисунок 7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9" name="Рисунок 7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7" name="Рисунок 7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66" name="Рисунок 65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8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71" name="Рисунок 70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69" name="Рисунок 6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63" name="Рисунок 62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grpSp>
        <p:nvGrpSpPr>
          <p:cNvPr id="11" name="Группа 59"/>
          <p:cNvGrpSpPr/>
          <p:nvPr/>
        </p:nvGrpSpPr>
        <p:grpSpPr>
          <a:xfrm>
            <a:off x="0" y="6093296"/>
            <a:ext cx="9144000" cy="764704"/>
            <a:chOff x="0" y="5884006"/>
            <a:chExt cx="8244408" cy="973994"/>
          </a:xfrm>
        </p:grpSpPr>
        <p:grpSp>
          <p:nvGrpSpPr>
            <p:cNvPr id="12" name="Группа 40"/>
            <p:cNvGrpSpPr/>
            <p:nvPr/>
          </p:nvGrpSpPr>
          <p:grpSpPr>
            <a:xfrm>
              <a:off x="0" y="6021288"/>
              <a:ext cx="8244408" cy="836712"/>
              <a:chOff x="0" y="6021288"/>
              <a:chExt cx="8244408" cy="836712"/>
            </a:xfrm>
          </p:grpSpPr>
          <p:grpSp>
            <p:nvGrpSpPr>
              <p:cNvPr id="13" name="Группа 30"/>
              <p:cNvGrpSpPr/>
              <p:nvPr/>
            </p:nvGrpSpPr>
            <p:grpSpPr>
              <a:xfrm>
                <a:off x="0" y="6021288"/>
                <a:ext cx="4572000" cy="836712"/>
                <a:chOff x="0" y="5779393"/>
                <a:chExt cx="4572000" cy="1078607"/>
              </a:xfrm>
            </p:grpSpPr>
            <p:pic>
              <p:nvPicPr>
                <p:cNvPr id="20" name="Рисунок 19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книглд.gif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3563888" y="5779393"/>
                  <a:ext cx="1008112" cy="1078607"/>
                </a:xfrm>
                <a:prstGeom prst="rect">
                  <a:avLst/>
                </a:prstGeom>
              </p:spPr>
            </p:pic>
            <p:grpSp>
              <p:nvGrpSpPr>
                <p:cNvPr id="15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5" name="Рисунок 24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29" name="Рисунок 2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Группа 31"/>
              <p:cNvGrpSpPr/>
              <p:nvPr/>
            </p:nvGrpSpPr>
            <p:grpSpPr>
              <a:xfrm>
                <a:off x="4499992" y="6165304"/>
                <a:ext cx="3744416" cy="692696"/>
                <a:chOff x="0" y="5898257"/>
                <a:chExt cx="3815408" cy="959743"/>
              </a:xfrm>
            </p:grpSpPr>
            <p:pic>
              <p:nvPicPr>
                <p:cNvPr id="33" name="Рисунок 32" descr="123131108.jpg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020100"/>
                    </a:clrFrom>
                    <a:clrTo>
                      <a:srgbClr val="0201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5898257"/>
                  <a:ext cx="971600" cy="959743"/>
                </a:xfrm>
                <a:prstGeom prst="rect">
                  <a:avLst/>
                </a:prstGeom>
              </p:spPr>
            </p:pic>
            <p:grpSp>
              <p:nvGrpSpPr>
                <p:cNvPr id="21" name="Группа 26"/>
                <p:cNvGrpSpPr/>
                <p:nvPr/>
              </p:nvGrpSpPr>
              <p:grpSpPr>
                <a:xfrm>
                  <a:off x="68356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9" name="Рисунок 38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Группа 27"/>
                <p:cNvGrpSpPr/>
                <p:nvPr/>
              </p:nvGrpSpPr>
              <p:grpSpPr>
                <a:xfrm>
                  <a:off x="2123728" y="5898257"/>
                  <a:ext cx="1691680" cy="959743"/>
                  <a:chOff x="683568" y="5898257"/>
                  <a:chExt cx="1691680" cy="959743"/>
                </a:xfrm>
              </p:grpSpPr>
              <p:pic>
                <p:nvPicPr>
                  <p:cNvPr id="37" name="Рисунок 36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83568" y="5898257"/>
                    <a:ext cx="971600" cy="9597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Рисунок 37" descr="123131108.jpg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clrChange>
                      <a:clrFrom>
                        <a:srgbClr val="020100"/>
                      </a:clrFrom>
                      <a:clrTo>
                        <a:srgbClr val="020100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403648" y="5898257"/>
                    <a:ext cx="971600" cy="9597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Рисунок 13" descr="5RT.wm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707905" y="5884006"/>
              <a:ext cx="576063" cy="659272"/>
            </a:xfrm>
            <a:prstGeom prst="rect">
              <a:avLst/>
            </a:prstGeom>
          </p:spPr>
        </p:pic>
      </p:grpSp>
      <p:pic>
        <p:nvPicPr>
          <p:cNvPr id="19" name="Рисунок 18" descr="книге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29008" y="5373216"/>
            <a:ext cx="866920" cy="866920"/>
          </a:xfrm>
          <a:prstGeom prst="rect">
            <a:avLst/>
          </a:prstGeom>
        </p:spPr>
      </p:pic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95536" y="1144489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b="1" dirty="0" smtClean="0">
                <a:latin typeface="Comic Sans MS" pitchFamily="66" charset="0"/>
              </a:rPr>
              <a:t>С вала и со всех башен города оповестили о свадьбе. Сама принцесса вовсе не радовалась такому обороту дела, но была чудно хороша в подвенечном наряде. 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5816" y="515719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сказка</a:t>
            </a:r>
            <a:endParaRPr lang="ru-RU" sz="4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sicret_2011">
  <a:themeElements>
    <a:clrScheme name="Тростник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Тростни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ростник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остник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остник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sicret_2011</Template>
  <TotalTime>1024</TotalTime>
  <Words>994</Words>
  <Application>Microsoft Office PowerPoint</Application>
  <PresentationFormat>Экран (4:3)</PresentationFormat>
  <Paragraphs>221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sicret_2011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хорошо уметь читать</dc:title>
  <dc:creator>Белокопытова МН</dc:creator>
  <cp:lastModifiedBy>Admin</cp:lastModifiedBy>
  <cp:revision>503</cp:revision>
  <cp:lastPrinted>2004-04-29T13:27:38Z</cp:lastPrinted>
  <dcterms:created xsi:type="dcterms:W3CDTF">2013-02-10T15:53:05Z</dcterms:created>
  <dcterms:modified xsi:type="dcterms:W3CDTF">2014-01-18T18:56:58Z</dcterms:modified>
</cp:coreProperties>
</file>