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2" r:id="rId4"/>
    <p:sldId id="265" r:id="rId5"/>
    <p:sldId id="269" r:id="rId6"/>
    <p:sldId id="266" r:id="rId7"/>
    <p:sldId id="281" r:id="rId8"/>
    <p:sldId id="270" r:id="rId9"/>
    <p:sldId id="271" r:id="rId10"/>
    <p:sldId id="274" r:id="rId11"/>
    <p:sldId id="273" r:id="rId12"/>
    <p:sldId id="286" r:id="rId13"/>
    <p:sldId id="292" r:id="rId14"/>
    <p:sldId id="287" r:id="rId15"/>
    <p:sldId id="291" r:id="rId16"/>
    <p:sldId id="289" r:id="rId17"/>
    <p:sldId id="293" r:id="rId18"/>
    <p:sldId id="285" r:id="rId19"/>
    <p:sldId id="34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6600CC"/>
    <a:srgbClr val="FF00FF"/>
    <a:srgbClr val="9966FF"/>
    <a:srgbClr val="FF5050"/>
    <a:srgbClr val="FF9900"/>
    <a:srgbClr val="808000"/>
    <a:srgbClr val="9999FF"/>
    <a:srgbClr val="BA82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94533" autoAdjust="0"/>
  </p:normalViewPr>
  <p:slideViewPr>
    <p:cSldViewPr>
      <p:cViewPr varScale="1">
        <p:scale>
          <a:sx n="70" d="100"/>
          <a:sy n="70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3924 h 3264"/>
                <a:gd name="T2" fmla="*/ 0 w 1699"/>
                <a:gd name="T3" fmla="*/ 1306 h 3264"/>
                <a:gd name="T4" fmla="*/ 0 w 1699"/>
                <a:gd name="T5" fmla="*/ 240 h 3264"/>
                <a:gd name="T6" fmla="*/ 0 w 1699"/>
                <a:gd name="T7" fmla="*/ 240 h 3264"/>
                <a:gd name="T8" fmla="*/ 0 w 1699"/>
                <a:gd name="T9" fmla="*/ 76 h 3264"/>
                <a:gd name="T10" fmla="*/ 0 w 1699"/>
                <a:gd name="T11" fmla="*/ 185 h 3264"/>
                <a:gd name="T12" fmla="*/ 0 w 1699"/>
                <a:gd name="T13" fmla="*/ 1192 h 3264"/>
                <a:gd name="T14" fmla="*/ 0 w 1699"/>
                <a:gd name="T15" fmla="*/ 3030 h 3264"/>
                <a:gd name="T16" fmla="*/ 0 w 1699"/>
                <a:gd name="T17" fmla="*/ 5497 h 3264"/>
                <a:gd name="T18" fmla="*/ 0 w 1699"/>
                <a:gd name="T19" fmla="*/ 8783 h 3264"/>
                <a:gd name="T20" fmla="*/ 0 w 1699"/>
                <a:gd name="T21" fmla="*/ 11800 h 3264"/>
                <a:gd name="T22" fmla="*/ 0 w 1699"/>
                <a:gd name="T23" fmla="*/ 16658 h 3264"/>
                <a:gd name="T24" fmla="*/ 0 w 1699"/>
                <a:gd name="T25" fmla="*/ 21124 h 3264"/>
                <a:gd name="T26" fmla="*/ 0 w 1699"/>
                <a:gd name="T27" fmla="*/ 22805 h 3264"/>
                <a:gd name="T28" fmla="*/ 0 w 1699"/>
                <a:gd name="T29" fmla="*/ 24137 h 3264"/>
                <a:gd name="T30" fmla="*/ 0 w 1699"/>
                <a:gd name="T31" fmla="*/ 24137 h 3264"/>
                <a:gd name="T32" fmla="*/ 0 w 1699"/>
                <a:gd name="T33" fmla="*/ 23916 h 3264"/>
                <a:gd name="T34" fmla="*/ 0 w 1699"/>
                <a:gd name="T35" fmla="*/ 24249 h 3264"/>
                <a:gd name="T36" fmla="*/ 0 w 1699"/>
                <a:gd name="T37" fmla="*/ 23639 h 3264"/>
                <a:gd name="T38" fmla="*/ 0 w 1699"/>
                <a:gd name="T39" fmla="*/ 22018 h 3264"/>
                <a:gd name="T40" fmla="*/ 0 w 1699"/>
                <a:gd name="T41" fmla="*/ 19788 h 3264"/>
                <a:gd name="T42" fmla="*/ 0 w 1699"/>
                <a:gd name="T43" fmla="*/ 16658 h 3264"/>
                <a:gd name="T44" fmla="*/ 0 w 1699"/>
                <a:gd name="T45" fmla="*/ 13534 h 3264"/>
                <a:gd name="T46" fmla="*/ 0 w 1699"/>
                <a:gd name="T47" fmla="*/ 9398 h 3264"/>
                <a:gd name="T48" fmla="*/ 0 w 1699"/>
                <a:gd name="T49" fmla="*/ 6828 h 3264"/>
                <a:gd name="T50" fmla="*/ 0 w 1699"/>
                <a:gd name="T51" fmla="*/ 3924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66 h 457"/>
                    <a:gd name="T4" fmla="*/ 187 w 2161"/>
                    <a:gd name="T5" fmla="*/ 333 h 457"/>
                    <a:gd name="T6" fmla="*/ 351 w 2161"/>
                    <a:gd name="T7" fmla="*/ 303 h 457"/>
                    <a:gd name="T8" fmla="*/ 561 w 2161"/>
                    <a:gd name="T9" fmla="*/ 281 h 457"/>
                    <a:gd name="T10" fmla="*/ 852 w 2161"/>
                    <a:gd name="T11" fmla="*/ 259 h 457"/>
                    <a:gd name="T12" fmla="*/ 1167 w 2161"/>
                    <a:gd name="T13" fmla="*/ 259 h 457"/>
                    <a:gd name="T14" fmla="*/ 1541 w 2161"/>
                    <a:gd name="T15" fmla="*/ 318 h 457"/>
                    <a:gd name="T16" fmla="*/ 1758 w 2161"/>
                    <a:gd name="T17" fmla="*/ 401 h 457"/>
                    <a:gd name="T18" fmla="*/ 1907 w 2161"/>
                    <a:gd name="T19" fmla="*/ 453 h 457"/>
                    <a:gd name="T20" fmla="*/ 2049 w 2161"/>
                    <a:gd name="T21" fmla="*/ 423 h 457"/>
                    <a:gd name="T22" fmla="*/ 2109 w 2161"/>
                    <a:gd name="T23" fmla="*/ 348 h 457"/>
                    <a:gd name="T24" fmla="*/ 2109 w 2161"/>
                    <a:gd name="T25" fmla="*/ 251 h 457"/>
                    <a:gd name="T26" fmla="*/ 2004 w 2161"/>
                    <a:gd name="T27" fmla="*/ 154 h 457"/>
                    <a:gd name="T28" fmla="*/ 1167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1 h 585"/>
                    <a:gd name="T2" fmla="*/ 274 w 2341"/>
                    <a:gd name="T3" fmla="*/ 515 h 585"/>
                    <a:gd name="T4" fmla="*/ 72 w 2341"/>
                    <a:gd name="T5" fmla="*/ 486 h 585"/>
                    <a:gd name="T6" fmla="*/ 5 w 2341"/>
                    <a:gd name="T7" fmla="*/ 373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7 w 2341"/>
                    <a:gd name="T19" fmla="*/ 7 h 585"/>
                    <a:gd name="T20" fmla="*/ 1778 w 2341"/>
                    <a:gd name="T21" fmla="*/ 7 h 585"/>
                    <a:gd name="T22" fmla="*/ 2204 w 2341"/>
                    <a:gd name="T23" fmla="*/ 52 h 585"/>
                    <a:gd name="T24" fmla="*/ 2287 w 2341"/>
                    <a:gd name="T25" fmla="*/ 111 h 585"/>
                    <a:gd name="T26" fmla="*/ 2332 w 2341"/>
                    <a:gd name="T27" fmla="*/ 246 h 585"/>
                    <a:gd name="T28" fmla="*/ 2339 w 2341"/>
                    <a:gd name="T29" fmla="*/ 373 h 585"/>
                    <a:gd name="T30" fmla="*/ 2324 w 2341"/>
                    <a:gd name="T31" fmla="*/ 456 h 585"/>
                    <a:gd name="T32" fmla="*/ 2339 w 2341"/>
                    <a:gd name="T33" fmla="*/ 538 h 585"/>
                    <a:gd name="T34" fmla="*/ 2309 w 2341"/>
                    <a:gd name="T35" fmla="*/ 583 h 585"/>
                    <a:gd name="T36" fmla="*/ 2234 w 2341"/>
                    <a:gd name="T37" fmla="*/ 553 h 585"/>
                    <a:gd name="T38" fmla="*/ 2062 w 2341"/>
                    <a:gd name="T39" fmla="*/ 486 h 585"/>
                    <a:gd name="T40" fmla="*/ 1778 w 2341"/>
                    <a:gd name="T41" fmla="*/ 448 h 585"/>
                    <a:gd name="T42" fmla="*/ 1613 w 2341"/>
                    <a:gd name="T43" fmla="*/ 448 h 585"/>
                    <a:gd name="T44" fmla="*/ 1329 w 2341"/>
                    <a:gd name="T45" fmla="*/ 418 h 585"/>
                    <a:gd name="T46" fmla="*/ 1195 w 2341"/>
                    <a:gd name="T47" fmla="*/ 411 h 585"/>
                    <a:gd name="T48" fmla="*/ 895 w 2341"/>
                    <a:gd name="T49" fmla="*/ 426 h 585"/>
                    <a:gd name="T50" fmla="*/ 671 w 2341"/>
                    <a:gd name="T51" fmla="*/ 411 h 585"/>
                    <a:gd name="T52" fmla="*/ 506 w 2341"/>
                    <a:gd name="T53" fmla="*/ 441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90 w 157"/>
                  <a:gd name="T1" fmla="*/ 8 h 337"/>
                  <a:gd name="T2" fmla="*/ 157 w 157"/>
                  <a:gd name="T3" fmla="*/ 195 h 337"/>
                  <a:gd name="T4" fmla="*/ 142 w 157"/>
                  <a:gd name="T5" fmla="*/ 337 h 337"/>
                  <a:gd name="T6" fmla="*/ 0 w 157"/>
                  <a:gd name="T7" fmla="*/ 0 h 337"/>
                  <a:gd name="T8" fmla="*/ 90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66 h 396"/>
                  <a:gd name="T2" fmla="*/ 105 w 808"/>
                  <a:gd name="T3" fmla="*/ 366 h 396"/>
                  <a:gd name="T4" fmla="*/ 255 w 808"/>
                  <a:gd name="T5" fmla="*/ 306 h 396"/>
                  <a:gd name="T6" fmla="*/ 471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24 w 808"/>
                  <a:gd name="T15" fmla="*/ 74 h 396"/>
                  <a:gd name="T16" fmla="*/ 621 w 808"/>
                  <a:gd name="T17" fmla="*/ 0 h 396"/>
                  <a:gd name="T18" fmla="*/ 681 w 808"/>
                  <a:gd name="T19" fmla="*/ 0 h 396"/>
                  <a:gd name="T20" fmla="*/ 576 w 808"/>
                  <a:gd name="T21" fmla="*/ 82 h 396"/>
                  <a:gd name="T22" fmla="*/ 801 w 808"/>
                  <a:gd name="T23" fmla="*/ 134 h 396"/>
                  <a:gd name="T24" fmla="*/ 808 w 808"/>
                  <a:gd name="T25" fmla="*/ 209 h 396"/>
                  <a:gd name="T26" fmla="*/ 516 w 808"/>
                  <a:gd name="T27" fmla="*/ 134 h 396"/>
                  <a:gd name="T28" fmla="*/ 344 w 808"/>
                  <a:gd name="T29" fmla="*/ 291 h 396"/>
                  <a:gd name="T30" fmla="*/ 277 w 808"/>
                  <a:gd name="T31" fmla="*/ 344 h 396"/>
                  <a:gd name="T32" fmla="*/ 157 w 808"/>
                  <a:gd name="T33" fmla="*/ 396 h 396"/>
                  <a:gd name="T34" fmla="*/ 0 w 808"/>
                  <a:gd name="T35" fmla="*/ 366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71688"/>
            <a:ext cx="7772400" cy="7477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79438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4144-F77D-4634-B5AD-02339EF5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4428-578E-4E09-AD4D-0B1263DF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96F3-D600-48BE-9B4F-D1722A34D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39CD-662C-4DF0-9805-1B624E7E8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0C25-2654-4E8C-9AC5-6A5CEF12E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82DB-F4BF-433E-912F-C4C3CF123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6B04-A14C-41A3-993C-1C35513BE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C99CB-0937-4BD4-8E55-F1CCB832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F325-68AB-4C50-A742-DA654108C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8597-350E-4C7B-80BE-24F3713A1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8E7F-3436-469E-A4FA-9D7240EC9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5960-9167-4F0A-9B13-8235686D5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2ADB-3DDF-4290-9407-14442781B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Freeform 4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Freeform 5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985C0CE8-1C24-4A12-BCDD-397E037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wmf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9.jpeg"/><Relationship Id="rId5" Type="http://schemas.openxmlformats.org/officeDocument/2006/relationships/image" Target="../media/image7.wmf"/><Relationship Id="rId10" Type="http://schemas.openxmlformats.org/officeDocument/2006/relationships/image" Target="../media/image38.jpeg"/><Relationship Id="rId4" Type="http://schemas.openxmlformats.org/officeDocument/2006/relationships/image" Target="../media/image6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44.jpeg"/><Relationship Id="rId4" Type="http://schemas.openxmlformats.org/officeDocument/2006/relationships/image" Target="../media/image7.wmf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47.png"/><Relationship Id="rId4" Type="http://schemas.openxmlformats.org/officeDocument/2006/relationships/image" Target="../media/image7.wmf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ameleons.com/uploads/posts/2012-09/1346866684_7d260fd4a60b.jpg" TargetMode="External"/><Relationship Id="rId13" Type="http://schemas.openxmlformats.org/officeDocument/2006/relationships/hyperlink" Target="http://fun247.ru/27.11.2012/samie_neobichnie_knigi_v_mire.html" TargetMode="External"/><Relationship Id="rId3" Type="http://schemas.openxmlformats.org/officeDocument/2006/relationships/hyperlink" Target="http://a.fotto.ru/wfnz_m.jpeg?Signature=W4SAqsv~~cBmnAOSSPHU0ur6-5844lTrNQKTkKpuIlSGIetTWTPt7W7qiOQM~QsjjjWNC21fYqC1gHsbukdkxX5AdDGq~svRKL0rl3R~LiGq94efMrVMsCtoUjJwZAjQKFo0458qRZMyDmhtjXftA9WyZw6UdH8g2bxhKfGxUlA_&amp;Expires=1360526630&amp;Key-Pair-Id=APKAJ7JGS26TC5U7MH4Q" TargetMode="External"/><Relationship Id="rId7" Type="http://schemas.openxmlformats.org/officeDocument/2006/relationships/hyperlink" Target="http://itwid.ru/uploads/posts/2010-01/thumbs/1264498948_12.jpeg" TargetMode="External"/><Relationship Id="rId12" Type="http://schemas.openxmlformats.org/officeDocument/2006/relationships/hyperlink" Target="http://2cafe.net/7462-neobychnye-knig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ndofart.ru/wp-content/uploads/2012/08/per.png?9d7bd4" TargetMode="External"/><Relationship Id="rId11" Type="http://schemas.openxmlformats.org/officeDocument/2006/relationships/hyperlink" Target="http://www.kostyor.ru/2-03/apteka2-03.php" TargetMode="External"/><Relationship Id="rId5" Type="http://schemas.openxmlformats.org/officeDocument/2006/relationships/hyperlink" Target="http://upload.wikimedia.org/wikipedia/commons/thumb/3/33/Cyperus_papyrus6.jpg/450px-Cyperus_papyrus6.jpg" TargetMode="External"/><Relationship Id="rId15" Type="http://schemas.openxmlformats.org/officeDocument/2006/relationships/hyperlink" Target="http://ru.wikipedia.org/wiki/" TargetMode="External"/><Relationship Id="rId10" Type="http://schemas.openxmlformats.org/officeDocument/2006/relationships/hyperlink" Target="http://www.chitaikin.ru/knigi_zhalyuzi.htm" TargetMode="External"/><Relationship Id="rId4" Type="http://schemas.openxmlformats.org/officeDocument/2006/relationships/hyperlink" Target="http://egypt.kuvshinka.net/_ph/1/2/138323302.jpg" TargetMode="External"/><Relationship Id="rId9" Type="http://schemas.openxmlformats.org/officeDocument/2006/relationships/hyperlink" Target="http://rylik.ru/uploads/posts/2012-09/1347312168_xtpytrfcwebmxnd.jpeg" TargetMode="External"/><Relationship Id="rId14" Type="http://schemas.openxmlformats.org/officeDocument/2006/relationships/hyperlink" Target="http://wewonder.ru/raznosti/neobychnye-knigi/76-neobychnye-knigi-mira-top-12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jpeg"/><Relationship Id="rId7" Type="http://schemas.openxmlformats.org/officeDocument/2006/relationships/image" Target="../media/image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gif"/><Relationship Id="rId4" Type="http://schemas.openxmlformats.org/officeDocument/2006/relationships/image" Target="../media/image1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0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image" Target="../media/image7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10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221088"/>
            <a:ext cx="1296144" cy="1104712"/>
          </a:xfrm>
          <a:prstGeom prst="rect">
            <a:avLst/>
          </a:prstGeom>
          <a:noFill/>
          <a:ln w="44450">
            <a:noFill/>
            <a:prstDash val="sysDot"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772816"/>
            <a:ext cx="6696744" cy="193899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rgbClr val="0066FF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</a:rPr>
              <a:t>"Как хорошо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rgbClr val="0066FF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</a:rPr>
              <a:t>      уметь читать!"</a:t>
            </a:r>
            <a:endParaRPr lang="ru-RU" sz="6000" b="1" cap="none" spc="0" dirty="0">
              <a:ln w="10541" cmpd="sng">
                <a:solidFill>
                  <a:srgbClr val="0066FF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5" name="Группа 6"/>
            <p:cNvGrpSpPr/>
            <p:nvPr/>
          </p:nvGrpSpPr>
          <p:grpSpPr>
            <a:xfrm>
              <a:off x="0" y="5480720"/>
              <a:ext cx="8820472" cy="1377280"/>
              <a:chOff x="0" y="5480720"/>
              <a:chExt cx="8820472" cy="1377280"/>
            </a:xfrm>
          </p:grpSpPr>
          <p:grpSp>
            <p:nvGrpSpPr>
              <p:cNvPr id="26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28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0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39" name="Рисунок 3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5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1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5" name="Рисунок 4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2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" name="Рисунок 4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1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2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3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37" name="Рисунок 36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" name="Рисунок 3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4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35" name="Рисунок 3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" name="Рисунок 35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29" name="Рисунок 6" descr="5RT.wmf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27" name="Рисунок 4" descr="книге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7629008" y="5480720"/>
                <a:ext cx="1191464" cy="1191464"/>
              </a:xfrm>
              <a:prstGeom prst="rect">
                <a:avLst/>
              </a:prstGeom>
            </p:spPr>
          </p:pic>
        </p:grpSp>
        <p:grpSp>
          <p:nvGrpSpPr>
            <p:cNvPr id="6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7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9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18" name="Рисунок 17" descr="123131108.jp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19" name="Рисунок 18" descr="книглд.gif"/>
                  <p:cNvPicPr>
                    <a:picLocks noChangeAspect="1"/>
                  </p:cNvPicPr>
                  <p:nvPr/>
                </p:nvPicPr>
                <p:blipFill>
                  <a:blip r:embed="rId5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4" name="Рисунок 2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2" name="Рисунок 2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Рисунок 22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1" name="Рисунок 10" descr="123131108.jp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12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6" name="Рисунок 1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Рисунок 1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4" name="Рисунок 1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Рисунок 1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9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8" name="Рисунок 7" descr="5RT.wmf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  <p:sp>
        <p:nvSpPr>
          <p:cNvPr id="47" name="TextBox 46"/>
          <p:cNvSpPr txBox="1"/>
          <p:nvPr/>
        </p:nvSpPr>
        <p:spPr>
          <a:xfrm>
            <a:off x="2843808" y="8367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Литературная викторина 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932040" y="4509120"/>
            <a:ext cx="399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Составила: учитель начальных классов</a:t>
            </a:r>
          </a:p>
          <a:p>
            <a:pPr algn="just"/>
            <a:r>
              <a:rPr lang="ru-RU" sz="1600" b="1" dirty="0" smtClean="0"/>
              <a:t>МКОУ «Аннинская СОШ с УИОП»</a:t>
            </a:r>
          </a:p>
          <a:p>
            <a:pPr algn="just"/>
            <a:r>
              <a:rPr lang="ru-RU" sz="1600" b="1" dirty="0" smtClean="0"/>
              <a:t>Белокопытова М.Н.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635896" y="56612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п.г.т. Анна</a:t>
            </a:r>
          </a:p>
          <a:p>
            <a:pPr algn="ctr"/>
            <a:r>
              <a:rPr lang="ru-RU" sz="1400" b="1" dirty="0" smtClean="0"/>
              <a:t>2013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908720"/>
            <a:ext cx="5112568" cy="58477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Иоганн Гуттенберг</a:t>
            </a:r>
          </a:p>
        </p:txBody>
      </p:sp>
      <p:pic>
        <p:nvPicPr>
          <p:cNvPr id="45061" name="Picture 5" descr="Гутенберг в мастерской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652120" y="2636912"/>
            <a:ext cx="1008112" cy="8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User\Рабочий стол\02-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420888"/>
            <a:ext cx="936104" cy="99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13176"/>
            <a:ext cx="8352928" cy="936104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Comic Sans MS" pitchFamily="66" charset="0"/>
              </a:rPr>
              <a:t>	</a:t>
            </a:r>
            <a:r>
              <a:rPr lang="ru-RU" sz="2400" b="1" dirty="0" smtClean="0">
                <a:latin typeface="Comic Sans MS" pitchFamily="66" charset="0"/>
              </a:rPr>
              <a:t>первым в Европе применил разборный шрифт и  деревянный пресс для печатания книг. 1445 г.</a:t>
            </a:r>
            <a:endParaRPr lang="ru-RU" sz="2000" b="1" dirty="0" smtClean="0"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71400"/>
            <a:ext cx="9144000" cy="785354"/>
            <a:chOff x="0" y="5884006"/>
            <a:chExt cx="8244408" cy="973994"/>
          </a:xfrm>
        </p:grpSpPr>
        <p:grpSp>
          <p:nvGrpSpPr>
            <p:cNvPr id="8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0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19" name="Рисунок 18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20" name="Рисунок 19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3" name="Рисунок 22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3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12" name="Рисунок 11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13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17" name="Рисунок 1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18" name="Рисунок 1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15" name="Рисунок 14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9" name="Рисунок 8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0" y="5805264"/>
            <a:ext cx="8892480" cy="1052736"/>
            <a:chOff x="0" y="5805264"/>
            <a:chExt cx="9144000" cy="1052736"/>
          </a:xfrm>
        </p:grpSpPr>
        <p:grpSp>
          <p:nvGrpSpPr>
            <p:cNvPr id="28" name="Группа 59"/>
            <p:cNvGrpSpPr/>
            <p:nvPr/>
          </p:nvGrpSpPr>
          <p:grpSpPr>
            <a:xfrm>
              <a:off x="0" y="6093296"/>
              <a:ext cx="8244408" cy="764704"/>
              <a:chOff x="0" y="5884006"/>
              <a:chExt cx="8244408" cy="973994"/>
            </a:xfrm>
          </p:grpSpPr>
          <p:grpSp>
            <p:nvGrpSpPr>
              <p:cNvPr id="30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32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41" name="Рисунок 40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2" name="Рисунок 41" descr="книглд.gif"/>
                  <p:cNvPicPr>
                    <a:picLocks noChangeAspect="1"/>
                  </p:cNvPicPr>
                  <p:nvPr/>
                </p:nvPicPr>
                <p:blipFill>
                  <a:blip r:embed="rId5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47" name="Рисунок 4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Рисунок 4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4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45" name="Рисунок 4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Рисунок 4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3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34" name="Рисунок 33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9" name="Рисунок 3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Рисунок 3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7" name="Рисунок 3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Рисунок 3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31" name="Рисунок 30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  <p:pic>
          <p:nvPicPr>
            <p:cNvPr id="29" name="Рисунок 28" descr="книге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181419" y="5805264"/>
              <a:ext cx="962581" cy="866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5373216"/>
            <a:ext cx="9144000" cy="1484784"/>
            <a:chOff x="0" y="5373216"/>
            <a:chExt cx="9144000" cy="1484784"/>
          </a:xfrm>
        </p:grpSpPr>
        <p:grpSp>
          <p:nvGrpSpPr>
            <p:cNvPr id="11" name="Группа 59"/>
            <p:cNvGrpSpPr/>
            <p:nvPr/>
          </p:nvGrpSpPr>
          <p:grpSpPr>
            <a:xfrm>
              <a:off x="0" y="6093296"/>
              <a:ext cx="8244408" cy="764704"/>
              <a:chOff x="0" y="5884006"/>
              <a:chExt cx="8244408" cy="973994"/>
            </a:xfrm>
          </p:grpSpPr>
          <p:grpSp>
            <p:nvGrpSpPr>
              <p:cNvPr id="13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5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4" name="Рисунок 23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5" name="Рисунок 24" descr="книглд.gif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Рисунок 3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7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8" name="Рисунок 2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6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7" name="Рисунок 1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2" name="Рисунок 2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Рисунок 22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0" name="Рисунок 1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Рисунок 2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4" name="Рисунок 13" descr="5RT.wmf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книге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024544" y="5373216"/>
              <a:ext cx="1119456" cy="1119456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0" y="-171400"/>
            <a:ext cx="9144000" cy="785354"/>
            <a:chOff x="0" y="5884006"/>
            <a:chExt cx="8244408" cy="973994"/>
          </a:xfrm>
        </p:grpSpPr>
        <p:grpSp>
          <p:nvGrpSpPr>
            <p:cNvPr id="3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35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44" name="Рисунок 43" descr="123131108.jpg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45" name="Рисунок 44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46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50" name="Рисунок 49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51" name="Рисунок 50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48" name="Рисунок 47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9" name="Рисунок 48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7" name="Рисунок 36" descr="123131108.jpg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3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42" name="Рисунок 41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3" name="Рисунок 42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1" name="Рисунок 40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4" name="Рисунок 3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908720"/>
            <a:ext cx="3672408" cy="58477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Иван Фёдоров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35896" y="4365104"/>
            <a:ext cx="5184576" cy="1584176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hlink"/>
                </a:solidFill>
                <a:latin typeface="Comic Sans MS" pitchFamily="66" charset="0"/>
              </a:rPr>
              <a:t>	 </a:t>
            </a:r>
            <a:r>
              <a:rPr lang="ru-RU" sz="2000" b="1" dirty="0" smtClean="0">
                <a:latin typeface="Comic Sans MS" pitchFamily="66" charset="0"/>
              </a:rPr>
              <a:t>Первую печатную русскую книгу «Апостол» напечатали Иван Фёдоров и Пётр </a:t>
            </a:r>
            <a:r>
              <a:rPr lang="ru-RU" sz="2000" b="1" dirty="0" err="1" smtClean="0">
                <a:latin typeface="Comic Sans MS" pitchFamily="66" charset="0"/>
              </a:rPr>
              <a:t>Мстиславец</a:t>
            </a:r>
            <a:r>
              <a:rPr lang="ru-RU" sz="2000" b="1" dirty="0" smtClean="0">
                <a:latin typeface="Comic Sans MS" pitchFamily="66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Comic Sans MS" pitchFamily="66" charset="0"/>
              </a:rPr>
              <a:t>	(19 апреля 1563 г. до 1 марта 1564 г.)</a:t>
            </a:r>
          </a:p>
        </p:txBody>
      </p:sp>
      <p:pic>
        <p:nvPicPr>
          <p:cNvPr id="5" name="Picture 4" descr="C:\Documents and Settings\User\Рабочий стол\fedorov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7665" y="2564904"/>
            <a:ext cx="936416" cy="12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\Рабочий стол\book_Apostol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4048" y="2564904"/>
            <a:ext cx="1439100" cy="86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1520" y="2276872"/>
            <a:ext cx="29523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15963" algn="just"/>
            <a:r>
              <a:rPr lang="ru-RU" b="1" dirty="0">
                <a:latin typeface="Comic Sans MS" pitchFamily="66" charset="0"/>
              </a:rPr>
              <a:t>Атлас имеет высоту 1,75 метра и ширину 1,9 метра, и, чтобы оторвать его от земли, требуются усилия шести человек.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2780928"/>
            <a:ext cx="1008112" cy="828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35696" y="836712"/>
            <a:ext cx="55719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Comic Sans MS" pitchFamily="66" charset="0"/>
              </a:rPr>
              <a:t>Книга-великан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10" name="Группа 22"/>
            <p:cNvGrpSpPr/>
            <p:nvPr/>
          </p:nvGrpSpPr>
          <p:grpSpPr>
            <a:xfrm>
              <a:off x="0" y="5733256"/>
              <a:ext cx="8787800" cy="1124744"/>
              <a:chOff x="0" y="5733256"/>
              <a:chExt cx="8787800" cy="1124744"/>
            </a:xfrm>
          </p:grpSpPr>
          <p:grpSp>
            <p:nvGrpSpPr>
              <p:cNvPr id="31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3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5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4" name="Рисунок 4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4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6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7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Рисунок 4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6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7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Рисунок 4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4" name="Рисунок 6" descr="5RT.wmf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4" descr="книге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884368" y="5733256"/>
                <a:ext cx="903432" cy="903432"/>
              </a:xfrm>
              <a:prstGeom prst="rect">
                <a:avLst/>
              </a:prstGeom>
            </p:spPr>
          </p:pic>
        </p:grpSp>
        <p:grpSp>
          <p:nvGrpSpPr>
            <p:cNvPr id="11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12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4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3" name="Рисунок 22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3" descr="книглд.gif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7" name="Рисунок 2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6" name="Рисунок 15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1" name="Рисунок 2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9" name="Рисунок 1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3" name="Рисунок 12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536" y="836712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Comic Sans MS" pitchFamily="66" charset="0"/>
              </a:rPr>
              <a:t>Самая большая книга для малышей</a:t>
            </a:r>
            <a:endParaRPr lang="ru-RU" sz="3600" b="1" i="1" dirty="0">
              <a:latin typeface="Comic Sans MS" pitchFamily="66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5733256"/>
              <a:ext cx="8967312" cy="1124744"/>
              <a:chOff x="0" y="5733256"/>
              <a:chExt cx="8967312" cy="1124744"/>
            </a:xfrm>
          </p:grpSpPr>
          <p:grpSp>
            <p:nvGrpSpPr>
              <p:cNvPr id="4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5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6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4" name="Рисунок 4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3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7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Рисунок 4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9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7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1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Рисунок 4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4" name="Рисунок 6" descr="5RT.wm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4" descr="книге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8028384" y="5733256"/>
                <a:ext cx="938928" cy="938928"/>
              </a:xfrm>
              <a:prstGeom prst="rect">
                <a:avLst/>
              </a:prstGeom>
            </p:spPr>
          </p:pic>
        </p:grpSp>
        <p:grpSp>
          <p:nvGrpSpPr>
            <p:cNvPr id="12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14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5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3" name="Рисунок 22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3" descr="книглд.gif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7" name="Рисунок 2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5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6" name="Рисунок 15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1" name="Рисунок 2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9" name="Рисунок 1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3" name="Рисунок 12" descr="5RT.wmf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  <p:sp>
        <p:nvSpPr>
          <p:cNvPr id="52" name="Прямоугольник 51"/>
          <p:cNvSpPr/>
          <p:nvPr/>
        </p:nvSpPr>
        <p:spPr>
          <a:xfrm>
            <a:off x="395536" y="472514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Габариты книжки  - </a:t>
            </a:r>
            <a:r>
              <a:rPr lang="ru-RU" sz="2800" b="1" dirty="0" smtClean="0">
                <a:latin typeface="Comic Sans MS" pitchFamily="66" charset="0"/>
              </a:rPr>
              <a:t>6 на 3 метра.</a:t>
            </a: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Вес книги</a:t>
            </a:r>
            <a:r>
              <a:rPr lang="ru-RU" sz="2800" dirty="0" smtClean="0">
                <a:latin typeface="Comic Sans MS" pitchFamily="66" charset="0"/>
              </a:rPr>
              <a:t> –  </a:t>
            </a:r>
            <a:r>
              <a:rPr lang="ru-RU" sz="2800" b="1" dirty="0" smtClean="0">
                <a:latin typeface="Comic Sans MS" pitchFamily="66" charset="0"/>
              </a:rPr>
              <a:t>492 кг</a:t>
            </a:r>
            <a:r>
              <a:rPr lang="ru-RU" sz="2800" dirty="0" smtClean="0">
                <a:latin typeface="Comic Sans MS" pitchFamily="66" charset="0"/>
              </a:rPr>
              <a:t>.    </a:t>
            </a:r>
            <a:r>
              <a:rPr lang="ru-RU" sz="2800" dirty="0" smtClean="0"/>
              <a:t>2004 г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3" name="Рисунок 52" descr="0020000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79911" y="2564904"/>
            <a:ext cx="1087181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764704"/>
            <a:ext cx="5184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Comic Sans MS" pitchFamily="66" charset="0"/>
              </a:rPr>
              <a:t>Книга-малютка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10" name="Группа 22"/>
            <p:cNvGrpSpPr/>
            <p:nvPr/>
          </p:nvGrpSpPr>
          <p:grpSpPr>
            <a:xfrm>
              <a:off x="0" y="5517232"/>
              <a:ext cx="9003824" cy="1340768"/>
              <a:chOff x="0" y="5517232"/>
              <a:chExt cx="9003824" cy="1340768"/>
            </a:xfrm>
          </p:grpSpPr>
          <p:grpSp>
            <p:nvGrpSpPr>
              <p:cNvPr id="31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3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5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4" name="Рисунок 4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3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6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7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Рисунок 4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6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7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Рисунок 4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4" name="Рисунок 6" descr="5RT.wm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4" descr="книге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8028384" y="5517232"/>
                <a:ext cx="975440" cy="975440"/>
              </a:xfrm>
              <a:prstGeom prst="rect">
                <a:avLst/>
              </a:prstGeom>
            </p:spPr>
          </p:pic>
        </p:grpSp>
        <p:grpSp>
          <p:nvGrpSpPr>
            <p:cNvPr id="11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12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4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3" name="Рисунок 22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3" descr="книглд.gif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7" name="Рисунок 2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6" name="Рисунок 15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1" name="Рисунок 2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9" name="Рисунок 1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3" name="Рисунок 12" descr="5RT.wmf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  <p:sp>
        <p:nvSpPr>
          <p:cNvPr id="53" name="Прямоугольник 52"/>
          <p:cNvSpPr/>
          <p:nvPr/>
        </p:nvSpPr>
        <p:spPr>
          <a:xfrm>
            <a:off x="539552" y="292494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Новый Завет</a:t>
            </a:r>
            <a:r>
              <a:rPr lang="ru-RU" sz="3200" dirty="0" smtClean="0">
                <a:latin typeface="Comic Sans MS" pitchFamily="66" charset="0"/>
              </a:rPr>
              <a:t>, размером</a:t>
            </a:r>
          </a:p>
          <a:p>
            <a:r>
              <a:rPr lang="ru-RU" sz="3200" dirty="0" smtClean="0">
                <a:latin typeface="Comic Sans MS" pitchFamily="66" charset="0"/>
              </a:rPr>
              <a:t> 5 мм на 5мм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2708920"/>
            <a:ext cx="1368152" cy="96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764704"/>
            <a:ext cx="5184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Comic Sans MS" pitchFamily="66" charset="0"/>
              </a:rPr>
              <a:t>Книга-малютка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5661248"/>
              <a:ext cx="9003824" cy="1196752"/>
              <a:chOff x="0" y="5661248"/>
              <a:chExt cx="9003824" cy="1196752"/>
            </a:xfrm>
          </p:grpSpPr>
          <p:grpSp>
            <p:nvGrpSpPr>
              <p:cNvPr id="4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5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7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4" name="Рисунок 4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3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Рисунок 4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0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7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1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2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Рисунок 4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4" name="Рисунок 6" descr="5RT.wm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4" descr="книге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8100392" y="5661248"/>
                <a:ext cx="903432" cy="903432"/>
              </a:xfrm>
              <a:prstGeom prst="rect">
                <a:avLst/>
              </a:prstGeom>
            </p:spPr>
          </p:pic>
        </p:grpSp>
        <p:grpSp>
          <p:nvGrpSpPr>
            <p:cNvPr id="14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15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7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3" name="Рисунок 22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3" descr="книглд.gif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5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7" name="Рисунок 2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6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6" name="Рисунок 15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31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1" name="Рисунок 2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3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9" name="Рисунок 1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3" name="Рисунок 12" descr="5RT.wmf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  <p:sp>
        <p:nvSpPr>
          <p:cNvPr id="54" name="Прямоугольник 53"/>
          <p:cNvSpPr/>
          <p:nvPr/>
        </p:nvSpPr>
        <p:spPr>
          <a:xfrm>
            <a:off x="323528" y="407707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mic Sans MS" pitchFamily="66" charset="0"/>
              </a:rPr>
              <a:t>Рассказ Чехова  "Хамелеон" уместился  </a:t>
            </a:r>
            <a:r>
              <a:rPr lang="ru-RU" sz="2000" b="1" dirty="0" smtClean="0">
                <a:latin typeface="Comic Sans MS" pitchFamily="66" charset="0"/>
              </a:rPr>
              <a:t>на 30 страницах менее 1 мм в высоту</a:t>
            </a:r>
            <a:r>
              <a:rPr lang="ru-RU" sz="2000" dirty="0" smtClean="0">
                <a:latin typeface="Comic Sans MS" pitchFamily="66" charset="0"/>
              </a:rPr>
              <a:t> и ширину. </a:t>
            </a:r>
            <a:r>
              <a:rPr lang="ru-RU" sz="2000" dirty="0" err="1" smtClean="0">
                <a:latin typeface="Comic Sans MS" pitchFamily="66" charset="0"/>
              </a:rPr>
              <a:t>Микрокнижка</a:t>
            </a:r>
            <a:r>
              <a:rPr lang="ru-RU" sz="2000" dirty="0" smtClean="0">
                <a:latin typeface="Comic Sans MS" pitchFamily="66" charset="0"/>
              </a:rPr>
              <a:t> получилась  меньше  макового  зёрнышка </a:t>
            </a:r>
            <a:r>
              <a:rPr lang="ru-RU" sz="2000" b="1" dirty="0" smtClean="0">
                <a:latin typeface="Comic Sans MS" pitchFamily="66" charset="0"/>
              </a:rPr>
              <a:t>– 0,9 на 0,9 мм</a:t>
            </a:r>
            <a:r>
              <a:rPr lang="ru-RU" sz="2000" dirty="0" smtClean="0">
                <a:latin typeface="Comic Sans MS" pitchFamily="66" charset="0"/>
              </a:rPr>
              <a:t>. Анатолий </a:t>
            </a:r>
            <a:r>
              <a:rPr lang="ru-RU" sz="2000" dirty="0" err="1" smtClean="0">
                <a:latin typeface="Comic Sans MS" pitchFamily="66" charset="0"/>
              </a:rPr>
              <a:t>Коненко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1960" y="1628800"/>
            <a:ext cx="4739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Самая хрупкая книга</a:t>
            </a:r>
            <a:r>
              <a:rPr lang="ru-RU" dirty="0" smtClean="0"/>
              <a:t> «</a:t>
            </a:r>
            <a:r>
              <a:rPr lang="ru-RU" dirty="0" err="1" smtClean="0"/>
              <a:t>Морозко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0" name="Рисунок 59" descr="6064917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12160" y="4653136"/>
            <a:ext cx="1152128" cy="80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Рисунок 60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44208" y="2780928"/>
            <a:ext cx="1296144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9552" y="2492896"/>
            <a:ext cx="792088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 descr="38991062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1619672" y="2492896"/>
            <a:ext cx="1152128" cy="81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1295951850581616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75656" y="1844824"/>
            <a:ext cx="854235" cy="99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5" name="Группа 44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5733256"/>
              <a:ext cx="8787800" cy="1124744"/>
              <a:chOff x="0" y="5733256"/>
              <a:chExt cx="8787800" cy="1124744"/>
            </a:xfrm>
          </p:grpSpPr>
          <p:grpSp>
            <p:nvGrpSpPr>
              <p:cNvPr id="4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6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8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17" name="Рисунок 1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4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23" name="Рисунок 2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0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21" name="Рисунок 2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Рисунок 2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9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10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1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15" name="Рисунок 1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" name="Рисунок 15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2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13" name="Рисунок 1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Рисунок 1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7" name="Рисунок 6" descr="5RT.wmf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5" name="Рисунок 4" descr="книге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56376" y="5733256"/>
                <a:ext cx="831424" cy="831424"/>
              </a:xfrm>
              <a:prstGeom prst="rect">
                <a:avLst/>
              </a:prstGeom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26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28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книглд.gif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39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43" name="Рисунок 42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Рисунок 4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0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41" name="Рисунок 4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Рисунок 4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9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31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5" name="Рисунок 3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Рисунок 3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3" name="Рисунок 32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Рисунок 3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27" name="Рисунок 26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  <p:sp>
        <p:nvSpPr>
          <p:cNvPr id="46" name="Прямоугольник 45"/>
          <p:cNvSpPr/>
          <p:nvPr/>
        </p:nvSpPr>
        <p:spPr>
          <a:xfrm>
            <a:off x="395536" y="908720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Картонная </a:t>
            </a:r>
            <a:r>
              <a:rPr lang="ru-RU" b="1" i="1" dirty="0" err="1" smtClean="0">
                <a:latin typeface="Comic Sans MS" pitchFamily="66" charset="0"/>
              </a:rPr>
              <a:t>Википедия</a:t>
            </a:r>
            <a:r>
              <a:rPr lang="ru-RU" sz="4000" b="1" i="1" dirty="0" smtClean="0">
                <a:latin typeface="Comic Sans MS" pitchFamily="66" charset="0"/>
              </a:rPr>
              <a:t>. </a:t>
            </a:r>
            <a:endParaRPr lang="ru-RU" sz="4000" i="1" dirty="0">
              <a:latin typeface="Comic Sans MS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27584" y="3212976"/>
            <a:ext cx="192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5000 страниц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1560" y="4077072"/>
            <a:ext cx="277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Роб </a:t>
            </a:r>
            <a:r>
              <a:rPr lang="ru-RU" b="1" dirty="0" err="1" smtClean="0">
                <a:latin typeface="Comic Sans MS" pitchFamily="66" charset="0"/>
              </a:rPr>
              <a:t>Мэттьюс</a:t>
            </a:r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 Великобритания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16016" y="1052736"/>
            <a:ext cx="394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Comic Sans MS" pitchFamily="66" charset="0"/>
              </a:rPr>
              <a:t>Трёхмерные книжки </a:t>
            </a:r>
            <a:endParaRPr lang="ru-RU" sz="2800" i="1" dirty="0">
              <a:latin typeface="Comic Sans MS" pitchFamily="66" charset="0"/>
            </a:endParaRPr>
          </a:p>
        </p:txBody>
      </p:sp>
      <p:pic>
        <p:nvPicPr>
          <p:cNvPr id="51" name="Рисунок 50" descr="1295951838761010.jpe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228184" y="2276872"/>
            <a:ext cx="1013817" cy="71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Прямоугольник 51"/>
          <p:cNvSpPr/>
          <p:nvPr/>
        </p:nvSpPr>
        <p:spPr>
          <a:xfrm>
            <a:off x="5436096" y="3212976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Бенджамин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Лакомб</a:t>
            </a:r>
            <a:r>
              <a:rPr lang="ru-RU" sz="2000" dirty="0" smtClean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32040" y="371703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, французский художник-иллюстратор </a:t>
            </a:r>
            <a:endParaRPr lang="ru-RU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4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6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7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10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2" name="Группа 98"/>
          <p:cNvGrpSpPr/>
          <p:nvPr/>
        </p:nvGrpSpPr>
        <p:grpSpPr>
          <a:xfrm>
            <a:off x="395536" y="5589240"/>
            <a:ext cx="8423920" cy="980728"/>
            <a:chOff x="0" y="5877272"/>
            <a:chExt cx="8423920" cy="980728"/>
          </a:xfrm>
        </p:grpSpPr>
        <p:grpSp>
          <p:nvGrpSpPr>
            <p:cNvPr id="13" name="Группа 59"/>
            <p:cNvGrpSpPr/>
            <p:nvPr/>
          </p:nvGrpSpPr>
          <p:grpSpPr>
            <a:xfrm>
              <a:off x="0" y="6093296"/>
              <a:ext cx="8244408" cy="764704"/>
              <a:chOff x="0" y="5884006"/>
              <a:chExt cx="8244408" cy="973994"/>
            </a:xfrm>
          </p:grpSpPr>
          <p:grpSp>
            <p:nvGrpSpPr>
              <p:cNvPr id="15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6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0" name="Рисунок 19" descr="123131108.jpg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18" name="Рисунок 17" descr="книглд.gif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5" name="Рисунок 2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2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33" name="Рисунок 32" descr="123131108.jp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9" name="Рисунок 3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Рисунок 3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7" name="Рисунок 3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Рисунок 3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4" name="Рисунок 13" descr="5RT.wmf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  <p:pic>
          <p:nvPicPr>
            <p:cNvPr id="19" name="Рисунок 18" descr="книге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629008" y="5877272"/>
              <a:ext cx="794912" cy="794912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395536" y="980728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omic Sans MS" pitchFamily="66" charset="0"/>
              </a:rPr>
              <a:t>Поваренная книжка, которую необходимо запечь в духовке. </a:t>
            </a:r>
            <a:endParaRPr lang="ru-RU" sz="2800" i="1" dirty="0">
              <a:latin typeface="Comic Sans MS" pitchFamily="66" charset="0"/>
            </a:endParaRPr>
          </a:p>
        </p:txBody>
      </p:sp>
      <p:pic>
        <p:nvPicPr>
          <p:cNvPr id="47" name="Рисунок 46" descr="1295951844751313.jpe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187624" y="4005064"/>
            <a:ext cx="1512168" cy="114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1295951846321414.jpe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868145" y="2132856"/>
            <a:ext cx="1321050" cy="112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1295951848811515.jpe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5508104" y="4221088"/>
            <a:ext cx="134196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6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6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7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67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99" name="Группа 98"/>
          <p:cNvGrpSpPr/>
          <p:nvPr/>
        </p:nvGrpSpPr>
        <p:grpSpPr>
          <a:xfrm>
            <a:off x="755576" y="5301208"/>
            <a:ext cx="7488832" cy="1124744"/>
            <a:chOff x="0" y="5157192"/>
            <a:chExt cx="9144000" cy="1700808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0" y="6093296"/>
              <a:ext cx="8244408" cy="764704"/>
              <a:chOff x="0" y="5884006"/>
              <a:chExt cx="8244408" cy="973994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0" name="Рисунок 19" descr="123131108.jpg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18" name="Рисунок 17" descr="книглд.gif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5" name="Рисунок 2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9" name="Рисунок 2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2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33" name="Рисунок 32" descr="123131108.jp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9" name="Рисунок 3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Рисунок 3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37" name="Рисунок 3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Рисунок 3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4" name="Рисунок 13" descr="5RT.wmf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  <p:pic>
          <p:nvPicPr>
            <p:cNvPr id="19" name="Рисунок 18" descr="книге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629008" y="5157192"/>
              <a:ext cx="1514992" cy="1514992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395536" y="90872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latin typeface="Comic Sans MS" pitchFamily="66" charset="0"/>
              </a:rPr>
              <a:t>Книга-картина Мартина </a:t>
            </a:r>
            <a:r>
              <a:rPr lang="ru-RU" sz="1800" b="1" i="1" dirty="0" err="1" smtClean="0">
                <a:latin typeface="Comic Sans MS" pitchFamily="66" charset="0"/>
              </a:rPr>
              <a:t>Фроста</a:t>
            </a:r>
            <a:endParaRPr lang="ru-RU" sz="1800" i="1" dirty="0">
              <a:latin typeface="Comic Sans MS" pitchFamily="66" charset="0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43608" y="191683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3563888" y="908720"/>
            <a:ext cx="2778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omic Sans MS" pitchFamily="66" charset="0"/>
              </a:rPr>
              <a:t>Книги-скульптуры</a:t>
            </a:r>
            <a:r>
              <a:rPr lang="ru-RU" sz="4000" b="1" i="1" dirty="0" smtClean="0">
                <a:latin typeface="Comic Sans MS" pitchFamily="66" charset="0"/>
              </a:rPr>
              <a:t> </a:t>
            </a:r>
            <a:endParaRPr lang="ru-RU" sz="4000" i="1" dirty="0">
              <a:latin typeface="Comic Sans MS" pitchFamily="66" charset="0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39952" y="1772816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251520" y="3356992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 smtClean="0">
                <a:latin typeface="Comic Sans MS" pitchFamily="66" charset="0"/>
              </a:rPr>
              <a:t>Резные  книги из дерева </a:t>
            </a:r>
            <a:endParaRPr lang="ru-RU" sz="1800" i="1" dirty="0">
              <a:latin typeface="Comic Sans MS" pitchFamily="66" charset="0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115616" y="4077072"/>
            <a:ext cx="1152128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26429"/>
            <a:ext cx="83884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fotto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wfnz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jpeg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?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Signature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=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SAqsv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cBmnAOSSPHU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0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ur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6-5844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lTrNQKTkKpuIlSGIetTWTPt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qiOQM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QsjjjWNC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21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fYqC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1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gHsbukdkxX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5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AdDGq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svRKL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0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rl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LiGq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94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efMrVMsCtoUjJwZAjQKFo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0458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qRZMyDmhtjXftA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9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WyZw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6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UdH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2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bxhKfGxUlA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_&amp;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Expires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=1360526630&amp;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Key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Pair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=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APKAJ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JGS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26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TC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MH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папирус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4"/>
              </a:rPr>
              <a:t>http://egypt.kuvshinka.net/_ph/1/2/138323302.jpg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 папирус волк и весы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5"/>
              </a:rPr>
              <a:t>http://upload.wikimedia.org/wikipedia/commons/thumb/3/33/Cyperus_papyrus6.jpg/450px-Cyperus_papyrus6.jpg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растение фото папирус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6"/>
              </a:rPr>
              <a:t>http://landofart.ru/wp-content/uploads/2012/08/per.png?9d7bd4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пергамент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7"/>
              </a:rPr>
              <a:t>http://itwid.ru/uploads/posts/2010-01/thumbs/1264498948_12.jpeg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пергамент с бабой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8"/>
              </a:rPr>
              <a:t>http://hameleons.com/uploads/posts/2012-09/1346866684_7d260fd4a60b.jpg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свиток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9"/>
              </a:rPr>
              <a:t>http://rylik.ru/uploads/posts/2012-09/1347312168_xtpytrfcwebmxnd.jpeg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0"/>
              </a:rPr>
              <a:t>http://www.chitaikin.ru/knigi_zhalyuzi.htm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http://wiki-ibiriada.ru/images/e/ec/Цейлонская_книга_на_пальмовых_листьях.JPG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kostyor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/2-03/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apteka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2-03.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php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Картонная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Википедия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2"/>
              </a:rPr>
              <a:t>http://2cafe.net/7462-neobychnye-knigi.html#ixzz2Jqewz3If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Поваренная книжка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2"/>
              </a:rPr>
              <a:t>http://2cafe.net/7462-neobychnye-knigi.html#ixzz2JqfzT6Rt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Трехмерные книжки 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Бенджамина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Лакомба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3"/>
              </a:rPr>
              <a:t>http://fun247.ru/27.11.2012/samie_neobichnie_knigi_v_mire.html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Книги-картины Мартина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Фроста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4"/>
              </a:rPr>
              <a:t>http://wewonder.ru/raznosti/neobychnye-knigi/76-neobychnye-knigi-mira-top-12.html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Новый Завет Библии.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Ефросинина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Л.А. «Литературное чтение». Учебник для 4 класса.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Внеклассные мероприятия. Авт.– сост.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О.Е.Жиренко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Л,Н. Яровая М., ВАКО 2007г.. 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И.П. Иванов. “Энциклопедия КТД” М. 1989г. Епищева Марина Николаевна, http://do.gendocs.ru/docs/index-234522.html?page=4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</a:p>
          <a:p>
            <a:r>
              <a:rPr lang="en-US" sz="1200" dirty="0" smtClean="0">
                <a:latin typeface="+mn-lt"/>
                <a:hlinkClick r:id="rId15"/>
              </a:rPr>
              <a:t>http://ru.wikipedia.org/wiki/</a:t>
            </a:r>
            <a:endParaRPr lang="en-US" sz="1200" dirty="0" smtClean="0">
              <a:latin typeface="+mn-lt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Большинство рисунков, картинок взяты из сети Интернет</a:t>
            </a:r>
          </a:p>
          <a:p>
            <a:r>
              <a:rPr lang="ru-RU" sz="1400" dirty="0" smtClean="0">
                <a:latin typeface="+mn-lt"/>
              </a:rPr>
              <a:t>Часть картинок отсканированы из книг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03648" y="1484784"/>
            <a:ext cx="70488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4000" b="1" dirty="0">
                <a:latin typeface="Comic Sans MS" pitchFamily="66" charset="0"/>
              </a:rPr>
              <a:t>Кто молча учит,</a:t>
            </a:r>
          </a:p>
          <a:p>
            <a:pPr algn="just">
              <a:spcBef>
                <a:spcPct val="50000"/>
              </a:spcBef>
            </a:pPr>
            <a:r>
              <a:rPr lang="ru-RU" sz="4000" b="1" dirty="0">
                <a:latin typeface="Comic Sans MS" pitchFamily="66" charset="0"/>
              </a:rPr>
              <a:t>Без языка, а говорит,</a:t>
            </a:r>
          </a:p>
          <a:p>
            <a:pPr algn="just">
              <a:spcBef>
                <a:spcPct val="50000"/>
              </a:spcBef>
            </a:pPr>
            <a:r>
              <a:rPr lang="ru-RU" sz="4000" b="1" dirty="0">
                <a:latin typeface="Comic Sans MS" pitchFamily="66" charset="0"/>
              </a:rPr>
              <a:t>Без головы, а все знает.</a:t>
            </a:r>
          </a:p>
          <a:p>
            <a:pPr algn="just">
              <a:spcBef>
                <a:spcPct val="50000"/>
              </a:spcBef>
            </a:pPr>
            <a:r>
              <a:rPr lang="ru-RU" sz="4000" b="1" dirty="0">
                <a:latin typeface="Comic Sans MS" pitchFamily="66" charset="0"/>
              </a:rPr>
              <a:t>Без ног, а везде бывает.</a:t>
            </a:r>
          </a:p>
        </p:txBody>
      </p:sp>
      <p:pic>
        <p:nvPicPr>
          <p:cNvPr id="4" name="Рисунок 3" descr="к 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36296" y="1340768"/>
            <a:ext cx="864096" cy="90659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5696744"/>
              <a:ext cx="8604448" cy="1161256"/>
              <a:chOff x="0" y="5696744"/>
              <a:chExt cx="8604448" cy="1161256"/>
            </a:xfrm>
          </p:grpSpPr>
          <p:grpSp>
            <p:nvGrpSpPr>
              <p:cNvPr id="28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0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2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1" name="Рисунок 4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4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3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7" name="Рисунок 46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4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5" name="Рисунок 4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" name="Рисунок 45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3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4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5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39" name="Рисунок 3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6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37" name="Рисунок 36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" name="Рисунок 3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1" name="Рисунок 6" descr="5RT.wmf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29" name="Рисунок 4" descr="книге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629008" y="5696744"/>
                <a:ext cx="975440" cy="975440"/>
              </a:xfrm>
              <a:prstGeom prst="rect">
                <a:avLst/>
              </a:prstGeom>
            </p:spPr>
          </p:pic>
        </p:grpSp>
        <p:grpSp>
          <p:nvGrpSpPr>
            <p:cNvPr id="8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9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1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0" name="Рисунок 19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1" name="Рисунок 20" descr="книглд.gif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6" name="Рисунок 2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Рисунок 2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3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4" name="Рисунок 2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2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3" name="Рисунок 12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8" name="Рисунок 1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Рисунок 1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6" name="Рисунок 1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Рисунок 1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0" name="Рисунок 9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52736"/>
            <a:ext cx="5464473" cy="762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  <a:t>Глиняные книги</a:t>
            </a:r>
          </a:p>
        </p:txBody>
      </p:sp>
      <p:pic>
        <p:nvPicPr>
          <p:cNvPr id="31748" name="Picture 4" descr="глиняная табличка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7B7C7E"/>
              </a:clrFrom>
              <a:clrTo>
                <a:srgbClr val="7B7C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36912"/>
            <a:ext cx="1021387" cy="1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51520" y="2348880"/>
            <a:ext cx="41044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mic Sans MS" pitchFamily="66" charset="0"/>
              </a:rPr>
              <a:t>Шумеры, вавилоняне, ассирийцы и их соседи писали тростниковыми и костяными палочками на табличках из сырой глины. </a:t>
            </a:r>
          </a:p>
          <a:p>
            <a:pPr algn="just"/>
            <a:r>
              <a:rPr lang="ru-RU" b="1" dirty="0">
                <a:latin typeface="Comic Sans MS" pitchFamily="66" charset="0"/>
              </a:rPr>
              <a:t>Глиняные книги – самые древние. Им около 5000 лет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5552728"/>
              <a:ext cx="8748464" cy="1305272"/>
              <a:chOff x="0" y="5552728"/>
              <a:chExt cx="8748464" cy="1305272"/>
            </a:xfrm>
          </p:grpSpPr>
          <p:grpSp>
            <p:nvGrpSpPr>
              <p:cNvPr id="29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1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3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2" name="Рисунок 4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4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4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5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6" name="Рисунок 45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" name="Рисунок 46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4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5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6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Рисунок 4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7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38" name="Рисунок 3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" name="Рисунок 3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2" name="Рисунок 6" descr="5RT.wmf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0" name="Рисунок 4" descr="книге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629008" y="5552728"/>
                <a:ext cx="1119456" cy="1119456"/>
              </a:xfrm>
              <a:prstGeom prst="rect">
                <a:avLst/>
              </a:prstGeom>
            </p:spPr>
          </p:pic>
        </p:grpSp>
        <p:grpSp>
          <p:nvGrpSpPr>
            <p:cNvPr id="9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10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12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21" name="Рисунок 20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21" descr="книглд.gif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7" name="Рисунок 2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25" name="Рисунок 24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3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14" name="Рисунок 13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9" name="Рисунок 1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17" name="Рисунок 16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Рисунок 17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1" name="Рисунок 10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47864" y="188640"/>
            <a:ext cx="28780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300" dirty="0">
                <a:solidFill>
                  <a:schemeClr val="tx2"/>
                </a:solidFill>
                <a:latin typeface="Comic Sans MS" pitchFamily="66" charset="0"/>
              </a:rPr>
              <a:t>             </a:t>
            </a:r>
            <a:r>
              <a:rPr lang="ru-RU" sz="4400" b="1" dirty="0">
                <a:latin typeface="Comic Sans MS" pitchFamily="66" charset="0"/>
              </a:rPr>
              <a:t>Папирус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2325" y="1717675"/>
            <a:ext cx="778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1520" y="4725144"/>
            <a:ext cx="8354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mic Sans MS" pitchFamily="66" charset="0"/>
              </a:rPr>
              <a:t>Древние египтяне изобрели более удобный писчий материал – папирус, который свивали в трубочку. Длина такого свитка достигала порой 150 м. Свитки с текстами хранились в кожаных футлярах с ярлыком.</a:t>
            </a:r>
          </a:p>
        </p:txBody>
      </p:sp>
      <p:pic>
        <p:nvPicPr>
          <p:cNvPr id="7" name="Рисунок 6" descr="wfzq_m.jpe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515339"/>
            <a:ext cx="792088" cy="760988"/>
          </a:xfrm>
          <a:prstGeom prst="rect">
            <a:avLst/>
          </a:prstGeom>
        </p:spPr>
      </p:pic>
      <p:pic>
        <p:nvPicPr>
          <p:cNvPr id="8" name="Рисунок 7" descr="450px-Cyperus_papyrus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2708920"/>
            <a:ext cx="681166" cy="76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>
            <a:off x="0" y="198630"/>
            <a:ext cx="9144000" cy="6659370"/>
            <a:chOff x="0" y="32194"/>
            <a:chExt cx="9144000" cy="682580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5557530"/>
              <a:ext cx="9144000" cy="1300470"/>
              <a:chOff x="0" y="5557530"/>
              <a:chExt cx="9144000" cy="1300470"/>
            </a:xfrm>
          </p:grpSpPr>
          <p:grpSp>
            <p:nvGrpSpPr>
              <p:cNvPr id="33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5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7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6" name="Рисунок 4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5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2" name="Рисунок 5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5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8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9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0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4" name="Рисунок 4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" name="Рисунок 4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1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6" name="Рисунок 6" descr="5RT.wmf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4" name="Рисунок 4" descr="книге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8024544" y="5557530"/>
                <a:ext cx="1119456" cy="1119456"/>
              </a:xfrm>
              <a:prstGeom prst="rect">
                <a:avLst/>
              </a:prstGeom>
            </p:spPr>
          </p:pic>
        </p:grpSp>
        <p:grpSp>
          <p:nvGrpSpPr>
            <p:cNvPr id="14" name="Группа 40"/>
            <p:cNvGrpSpPr/>
            <p:nvPr/>
          </p:nvGrpSpPr>
          <p:grpSpPr>
            <a:xfrm>
              <a:off x="0" y="32194"/>
              <a:ext cx="9144000" cy="660500"/>
              <a:chOff x="0" y="6113494"/>
              <a:chExt cx="8244408" cy="744505"/>
            </a:xfrm>
          </p:grpSpPr>
          <p:grpSp>
            <p:nvGrpSpPr>
              <p:cNvPr id="16" name="Группа 30"/>
              <p:cNvGrpSpPr/>
              <p:nvPr/>
            </p:nvGrpSpPr>
            <p:grpSpPr>
              <a:xfrm>
                <a:off x="0" y="6113494"/>
                <a:ext cx="2375248" cy="744505"/>
                <a:chOff x="0" y="5898257"/>
                <a:chExt cx="2375248" cy="959743"/>
              </a:xfrm>
            </p:grpSpPr>
            <p:pic>
              <p:nvPicPr>
                <p:cNvPr id="25" name="Рисунок 24" descr="123131108.jp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7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1" name="Рисунок 30" descr="123131108.jp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2" name="Рисунок 31" descr="123131108.jp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5877523" y="6165301"/>
                <a:ext cx="2366885" cy="692697"/>
                <a:chOff x="1403648" y="5898257"/>
                <a:chExt cx="2411760" cy="959745"/>
              </a:xfrm>
            </p:grpSpPr>
            <p:pic>
              <p:nvPicPr>
                <p:cNvPr id="24" name="Рисунок 23" descr="123131108.jp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403648" y="5898259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0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1" name="Рисунок 20" descr="123131108.jp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21" descr="123131108.jpg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257800" y="3048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771800" y="188640"/>
            <a:ext cx="36519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latin typeface="Comic Sans MS" pitchFamily="66" charset="0"/>
              </a:rPr>
              <a:t>Пергамент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084168" y="2924944"/>
            <a:ext cx="648072" cy="720080"/>
            <a:chOff x="755576" y="1412776"/>
            <a:chExt cx="3805808" cy="5256584"/>
          </a:xfrm>
        </p:grpSpPr>
        <p:pic>
          <p:nvPicPr>
            <p:cNvPr id="7" name="Picture 3" descr="C:\Documents and Settings\User\Рабочий стол\h4WqalJqvn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827584" y="5661248"/>
              <a:ext cx="373380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Documents and Settings\User\Рабочий стол\h4WqalJqvn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1412776"/>
              <a:ext cx="3733800" cy="464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rollo-museo-sefard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2348880"/>
            <a:ext cx="720080" cy="9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1520" y="501317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latin typeface="Comic Sans MS" pitchFamily="66" charset="0"/>
              </a:rPr>
              <a:t>Античный мир </a:t>
            </a:r>
            <a:r>
              <a:rPr lang="ru-RU" b="1" dirty="0" smtClean="0">
                <a:latin typeface="Comic Sans MS" pitchFamily="66" charset="0"/>
              </a:rPr>
              <a:t>изобрёл </a:t>
            </a:r>
            <a:r>
              <a:rPr lang="ru-RU" b="1" dirty="0">
                <a:latin typeface="Comic Sans MS" pitchFamily="66" charset="0"/>
              </a:rPr>
              <a:t>прочный материал – пергамент (по названию города Пергама в Малой Азии, где его производили). 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32195"/>
            <a:ext cx="9144000" cy="6825805"/>
            <a:chOff x="0" y="32195"/>
            <a:chExt cx="9144000" cy="682580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5805264"/>
              <a:ext cx="8895304" cy="1052736"/>
              <a:chOff x="0" y="5805264"/>
              <a:chExt cx="8895304" cy="1052736"/>
            </a:xfrm>
          </p:grpSpPr>
          <p:grpSp>
            <p:nvGrpSpPr>
              <p:cNvPr id="33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5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7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6" name="Рисунок 4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6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2" name="Рисунок 5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5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8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9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0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4" name="Рисунок 4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" name="Рисунок 4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1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6" name="Рисунок 6" descr="5RT.wmf"/>
                <p:cNvPicPr>
                  <a:picLocks noChangeAspect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4" name="Рисунок 4" descr="книге.png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8028384" y="5805264"/>
                <a:ext cx="866920" cy="866920"/>
              </a:xfrm>
              <a:prstGeom prst="rect">
                <a:avLst/>
              </a:prstGeom>
            </p:spPr>
          </p:pic>
        </p:grpSp>
        <p:grpSp>
          <p:nvGrpSpPr>
            <p:cNvPr id="14" name="Группа 40"/>
            <p:cNvGrpSpPr/>
            <p:nvPr/>
          </p:nvGrpSpPr>
          <p:grpSpPr>
            <a:xfrm>
              <a:off x="0" y="32195"/>
              <a:ext cx="9144000" cy="660501"/>
              <a:chOff x="0" y="6113494"/>
              <a:chExt cx="8244408" cy="744505"/>
            </a:xfrm>
          </p:grpSpPr>
          <p:grpSp>
            <p:nvGrpSpPr>
              <p:cNvPr id="16" name="Группа 30"/>
              <p:cNvGrpSpPr/>
              <p:nvPr/>
            </p:nvGrpSpPr>
            <p:grpSpPr>
              <a:xfrm>
                <a:off x="0" y="6113494"/>
                <a:ext cx="2375248" cy="744505"/>
                <a:chOff x="0" y="5898257"/>
                <a:chExt cx="2375248" cy="959743"/>
              </a:xfrm>
            </p:grpSpPr>
            <p:pic>
              <p:nvPicPr>
                <p:cNvPr id="25" name="Рисунок 24" descr="123131108.jpg"/>
                <p:cNvPicPr>
                  <a:picLocks noChangeAspect="1"/>
                </p:cNvPicPr>
                <p:nvPr/>
              </p:nvPicPr>
              <p:blipFill>
                <a:blip r:embed="rId10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7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1" name="Рисунок 30" descr="123131108.jp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2" name="Рисунок 31" descr="123131108.jp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5877522" y="6165301"/>
                <a:ext cx="2366886" cy="692698"/>
                <a:chOff x="1403647" y="5898254"/>
                <a:chExt cx="2411761" cy="959746"/>
              </a:xfrm>
            </p:grpSpPr>
            <p:pic>
              <p:nvPicPr>
                <p:cNvPr id="24" name="Рисунок 23" descr="123131108.jpg"/>
                <p:cNvPicPr>
                  <a:picLocks noChangeAspect="1"/>
                </p:cNvPicPr>
                <p:nvPr/>
              </p:nvPicPr>
              <p:blipFill>
                <a:blip r:embed="rId10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403647" y="5898254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0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1" name="Рисунок 20" descr="123131108.jp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21" descr="123131108.jp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9144000" cy="6825805"/>
            <a:chOff x="0" y="32195"/>
            <a:chExt cx="9144000" cy="682580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5693443"/>
              <a:ext cx="9144000" cy="1164557"/>
              <a:chOff x="0" y="5693443"/>
              <a:chExt cx="9144000" cy="1164557"/>
            </a:xfrm>
          </p:grpSpPr>
          <p:grpSp>
            <p:nvGrpSpPr>
              <p:cNvPr id="38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40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42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51" name="Рисунок 5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3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53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7" name="Рисунок 56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4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5" name="Рисунок 5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" name="Рисунок 55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43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44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5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9" name="Рисунок 4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6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7" name="Рисунок 46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41" name="Рисунок 6" descr="5RT.wm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9" name="Рисунок 4" descr="книге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8096552" y="5693443"/>
                <a:ext cx="1047448" cy="1047448"/>
              </a:xfrm>
              <a:prstGeom prst="rect">
                <a:avLst/>
              </a:prstGeom>
            </p:spPr>
          </p:pic>
        </p:grpSp>
        <p:grpSp>
          <p:nvGrpSpPr>
            <p:cNvPr id="19" name="Группа 40"/>
            <p:cNvGrpSpPr/>
            <p:nvPr/>
          </p:nvGrpSpPr>
          <p:grpSpPr>
            <a:xfrm>
              <a:off x="0" y="32195"/>
              <a:ext cx="9144000" cy="660501"/>
              <a:chOff x="0" y="6113494"/>
              <a:chExt cx="8244408" cy="744505"/>
            </a:xfrm>
          </p:grpSpPr>
          <p:grpSp>
            <p:nvGrpSpPr>
              <p:cNvPr id="21" name="Группа 30"/>
              <p:cNvGrpSpPr/>
              <p:nvPr/>
            </p:nvGrpSpPr>
            <p:grpSpPr>
              <a:xfrm>
                <a:off x="0" y="6113494"/>
                <a:ext cx="2375248" cy="744505"/>
                <a:chOff x="0" y="5898257"/>
                <a:chExt cx="2375248" cy="959743"/>
              </a:xfrm>
            </p:grpSpPr>
            <p:pic>
              <p:nvPicPr>
                <p:cNvPr id="30" name="Рисунок 29" descr="123131108.jpg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32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6" name="Рисунок 35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" name="Группа 31"/>
              <p:cNvGrpSpPr/>
              <p:nvPr/>
            </p:nvGrpSpPr>
            <p:grpSpPr>
              <a:xfrm>
                <a:off x="5877522" y="6165301"/>
                <a:ext cx="2366886" cy="692698"/>
                <a:chOff x="1403647" y="5898254"/>
                <a:chExt cx="2411761" cy="959746"/>
              </a:xfrm>
            </p:grpSpPr>
            <p:pic>
              <p:nvPicPr>
                <p:cNvPr id="29" name="Рисунок 28" descr="123131108.jpg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403647" y="5898254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5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7" name="Рисунок 26" descr="123131108.jp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81200" y="5334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400" b="1" u="sng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95536" y="4941168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latin typeface="Comic Sans MS" pitchFamily="66" charset="0"/>
              </a:rPr>
              <a:t>В Индии и Индокитае  были распространены книги из пальмовых листьев.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411760" y="0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atin typeface="Comic Sans MS" pitchFamily="66" charset="0"/>
              </a:rPr>
              <a:t>Пальмовые листья</a:t>
            </a:r>
            <a:endParaRPr lang="ru-RU" sz="3600" b="1" i="1" dirty="0">
              <a:latin typeface="Comic Sans MS" pitchFamily="66" charset="0"/>
            </a:endParaRPr>
          </a:p>
        </p:txBody>
      </p:sp>
      <p:pic>
        <p:nvPicPr>
          <p:cNvPr id="12" name="Рисунок 11" descr="palma12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660232" y="2708920"/>
            <a:ext cx="126014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net_15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71600" y="2204864"/>
            <a:ext cx="1728192" cy="11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3356992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31840" y="764704"/>
            <a:ext cx="270095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Comic Sans MS" pitchFamily="66" charset="0"/>
              </a:rPr>
              <a:t>Береста</a:t>
            </a:r>
            <a:endParaRPr lang="ru-RU" sz="4400" b="1" i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520" y="2852936"/>
            <a:ext cx="30243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На Руси писали на коре обыкновенной </a:t>
            </a:r>
            <a:r>
              <a:rPr lang="ru-RU" b="1" dirty="0" smtClean="0">
                <a:latin typeface="Comic Sans MS" pitchFamily="66" charset="0"/>
              </a:rPr>
              <a:t>берёзы </a:t>
            </a:r>
            <a:r>
              <a:rPr lang="ru-RU" b="1" dirty="0">
                <a:latin typeface="Comic Sans MS" pitchFamily="66" charset="0"/>
              </a:rPr>
              <a:t>– бересте. </a:t>
            </a:r>
            <a:endParaRPr lang="ru-RU" sz="20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52" name="Группа 22"/>
            <p:cNvGrpSpPr/>
            <p:nvPr/>
          </p:nvGrpSpPr>
          <p:grpSpPr>
            <a:xfrm>
              <a:off x="0" y="5661248"/>
              <a:ext cx="8895304" cy="1196752"/>
              <a:chOff x="0" y="5661248"/>
              <a:chExt cx="8895304" cy="1196752"/>
            </a:xfrm>
          </p:grpSpPr>
          <p:grpSp>
            <p:nvGrpSpPr>
              <p:cNvPr id="73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75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77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86" name="Рисунок 8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4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92" name="Рисунок 9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90" name="Рисунок 8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1" name="Рисунок 9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78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79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0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84" name="Рисунок 8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5" name="Рисунок 8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1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82" name="Рисунок 8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3" name="Рисунок 8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76" name="Рисунок 6" descr="5RT.wmf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74" name="Рисунок 4" descr="книге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56376" y="5661248"/>
                <a:ext cx="938928" cy="938928"/>
              </a:xfrm>
              <a:prstGeom prst="rect">
                <a:avLst/>
              </a:prstGeom>
            </p:spPr>
          </p:pic>
        </p:grpSp>
        <p:grpSp>
          <p:nvGrpSpPr>
            <p:cNvPr id="53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54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56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65" name="Рисунок 64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66" name="Рисунок 65" descr="книглд.gif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6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71" name="Рисунок 7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Рисунок 7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8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69" name="Рисунок 6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Рисунок 6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7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58" name="Рисунок 57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59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63" name="Рисунок 62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Рисунок 6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0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61" name="Рисунок 6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Рисунок 6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55" name="Рисунок 54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3024336" cy="762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  <a:t>Бумага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3276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pic>
        <p:nvPicPr>
          <p:cNvPr id="39941" name="Picture 5" descr="st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3361956"/>
            <a:ext cx="792088" cy="93320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1520" y="2636912"/>
            <a:ext cx="39604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latin typeface="Comic Sans MS" pitchFamily="66" charset="0"/>
              </a:rPr>
              <a:t>Впервые бумага была изготовлена из тряпья, коры или бамбука в Китае в 105 г. н.э. Бумага пришла в </a:t>
            </a:r>
            <a:r>
              <a:rPr lang="ru-RU" sz="2800" b="1">
                <a:latin typeface="Comic Sans MS" pitchFamily="66" charset="0"/>
              </a:rPr>
              <a:t>Европу </a:t>
            </a:r>
            <a:r>
              <a:rPr lang="ru-RU" sz="2800" b="1" smtClean="0">
                <a:latin typeface="Comic Sans MS" pitchFamily="66" charset="0"/>
              </a:rPr>
              <a:t>с </a:t>
            </a:r>
            <a:r>
              <a:rPr lang="ru-RU" sz="2800" b="1" dirty="0" smtClean="0">
                <a:latin typeface="Comic Sans MS" pitchFamily="66" charset="0"/>
              </a:rPr>
              <a:t>ХII</a:t>
            </a:r>
            <a:r>
              <a:rPr lang="en-US" sz="2800" b="1" dirty="0" smtClean="0">
                <a:latin typeface="Comic Sans MS" pitchFamily="66" charset="0"/>
              </a:rPr>
              <a:t>I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в. 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grpSp>
          <p:nvGrpSpPr>
            <p:cNvPr id="52" name="Группа 22"/>
            <p:cNvGrpSpPr/>
            <p:nvPr/>
          </p:nvGrpSpPr>
          <p:grpSpPr>
            <a:xfrm>
              <a:off x="0" y="5661248"/>
              <a:ext cx="8859808" cy="1196752"/>
              <a:chOff x="0" y="5661248"/>
              <a:chExt cx="8859808" cy="1196752"/>
            </a:xfrm>
          </p:grpSpPr>
          <p:grpSp>
            <p:nvGrpSpPr>
              <p:cNvPr id="73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75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77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86" name="Рисунок 85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4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92" name="Рисунок 9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90" name="Рисунок 8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1" name="Рисунок 9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78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79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0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84" name="Рисунок 8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5" name="Рисунок 84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1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82" name="Рисунок 8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3" name="Рисунок 8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76" name="Рисунок 6" descr="5RT.wmf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74" name="Рисунок 4" descr="книге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56376" y="5661248"/>
                <a:ext cx="903432" cy="903432"/>
              </a:xfrm>
              <a:prstGeom prst="rect">
                <a:avLst/>
              </a:prstGeom>
            </p:spPr>
          </p:pic>
        </p:grpSp>
        <p:grpSp>
          <p:nvGrpSpPr>
            <p:cNvPr id="53" name="Группа 24"/>
            <p:cNvGrpSpPr/>
            <p:nvPr/>
          </p:nvGrpSpPr>
          <p:grpSpPr>
            <a:xfrm>
              <a:off x="0" y="-171400"/>
              <a:ext cx="9144000" cy="864096"/>
              <a:chOff x="0" y="5884006"/>
              <a:chExt cx="8244408" cy="973994"/>
            </a:xfrm>
          </p:grpSpPr>
          <p:grpSp>
            <p:nvGrpSpPr>
              <p:cNvPr id="54" name="Группа 40"/>
              <p:cNvGrpSpPr/>
              <p:nvPr/>
            </p:nvGrpSpPr>
            <p:grpSpPr>
              <a:xfrm>
                <a:off x="0" y="6021288"/>
                <a:ext cx="8244408" cy="836712"/>
                <a:chOff x="0" y="6021288"/>
                <a:chExt cx="8244408" cy="836712"/>
              </a:xfrm>
            </p:grpSpPr>
            <p:grpSp>
              <p:nvGrpSpPr>
                <p:cNvPr id="56" name="Группа 30"/>
                <p:cNvGrpSpPr/>
                <p:nvPr/>
              </p:nvGrpSpPr>
              <p:grpSpPr>
                <a:xfrm>
                  <a:off x="0" y="6021288"/>
                  <a:ext cx="4572000" cy="836712"/>
                  <a:chOff x="0" y="5779393"/>
                  <a:chExt cx="4572000" cy="1078607"/>
                </a:xfrm>
              </p:grpSpPr>
              <p:pic>
                <p:nvPicPr>
                  <p:cNvPr id="65" name="Рисунок 64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66" name="Рисунок 65" descr="книглд.gif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563888" y="5779393"/>
                    <a:ext cx="1008112" cy="1078607"/>
                  </a:xfrm>
                  <a:prstGeom prst="rect">
                    <a:avLst/>
                  </a:prstGeom>
                </p:spPr>
              </p:pic>
              <p:grpSp>
                <p:nvGrpSpPr>
                  <p:cNvPr id="67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71" name="Рисунок 7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Рисунок 7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8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69" name="Рисунок 68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Рисунок 6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7" name="Группа 31"/>
                <p:cNvGrpSpPr/>
                <p:nvPr/>
              </p:nvGrpSpPr>
              <p:grpSpPr>
                <a:xfrm>
                  <a:off x="4499992" y="6165304"/>
                  <a:ext cx="3744416" cy="692696"/>
                  <a:chOff x="0" y="5898257"/>
                  <a:chExt cx="3815408" cy="959743"/>
                </a:xfrm>
              </p:grpSpPr>
              <p:pic>
                <p:nvPicPr>
                  <p:cNvPr id="58" name="Рисунок 57" descr="123131108.jpg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0" y="5898257"/>
                    <a:ext cx="971600" cy="959743"/>
                  </a:xfrm>
                  <a:prstGeom prst="rect">
                    <a:avLst/>
                  </a:prstGeom>
                </p:spPr>
              </p:pic>
              <p:grpSp>
                <p:nvGrpSpPr>
                  <p:cNvPr id="59" name="Группа 26"/>
                  <p:cNvGrpSpPr/>
                  <p:nvPr/>
                </p:nvGrpSpPr>
                <p:grpSpPr>
                  <a:xfrm>
                    <a:off x="68356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63" name="Рисунок 62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Рисунок 6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0" name="Группа 27"/>
                  <p:cNvGrpSpPr/>
                  <p:nvPr/>
                </p:nvGrpSpPr>
                <p:grpSpPr>
                  <a:xfrm>
                    <a:off x="2123728" y="5898257"/>
                    <a:ext cx="1691680" cy="959743"/>
                    <a:chOff x="683568" y="5898257"/>
                    <a:chExt cx="1691680" cy="959743"/>
                  </a:xfrm>
                </p:grpSpPr>
                <p:pic>
                  <p:nvPicPr>
                    <p:cNvPr id="61" name="Рисунок 60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68356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Рисунок 61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403648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55" name="Рисунок 54" descr="5RT.wmf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707905" y="5884006"/>
                <a:ext cx="576063" cy="6592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5189910" cy="70788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Рукописные книги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248400" y="2209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pic>
        <p:nvPicPr>
          <p:cNvPr id="2" name="Picture 3" descr="несто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2420888"/>
            <a:ext cx="648072" cy="986197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7544" y="544522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Профессия писца была почетной. </a:t>
            </a:r>
          </a:p>
        </p:txBody>
      </p:sp>
      <p:pic>
        <p:nvPicPr>
          <p:cNvPr id="7" name="Picture 10" descr="книга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2894346"/>
            <a:ext cx="1152128" cy="99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32194"/>
            <a:ext cx="9144000" cy="6825806"/>
            <a:chOff x="0" y="32194"/>
            <a:chExt cx="9144000" cy="6825806"/>
          </a:xfrm>
        </p:grpSpPr>
        <p:grpSp>
          <p:nvGrpSpPr>
            <p:cNvPr id="10" name="Группа 22"/>
            <p:cNvGrpSpPr/>
            <p:nvPr/>
          </p:nvGrpSpPr>
          <p:grpSpPr>
            <a:xfrm>
              <a:off x="0" y="5733256"/>
              <a:ext cx="8895304" cy="1124744"/>
              <a:chOff x="0" y="5733256"/>
              <a:chExt cx="8895304" cy="1124744"/>
            </a:xfrm>
          </p:grpSpPr>
          <p:grpSp>
            <p:nvGrpSpPr>
              <p:cNvPr id="31" name="Группа 59"/>
              <p:cNvGrpSpPr/>
              <p:nvPr/>
            </p:nvGrpSpPr>
            <p:grpSpPr>
              <a:xfrm>
                <a:off x="0" y="6093296"/>
                <a:ext cx="8244408" cy="764704"/>
                <a:chOff x="0" y="5884006"/>
                <a:chExt cx="8244408" cy="973994"/>
              </a:xfrm>
            </p:grpSpPr>
            <p:grpSp>
              <p:nvGrpSpPr>
                <p:cNvPr id="33" name="Группа 40"/>
                <p:cNvGrpSpPr/>
                <p:nvPr/>
              </p:nvGrpSpPr>
              <p:grpSpPr>
                <a:xfrm>
                  <a:off x="0" y="6021288"/>
                  <a:ext cx="8244408" cy="836712"/>
                  <a:chOff x="0" y="6021288"/>
                  <a:chExt cx="8244408" cy="836712"/>
                </a:xfrm>
              </p:grpSpPr>
              <p:grpSp>
                <p:nvGrpSpPr>
                  <p:cNvPr id="35" name="Группа 30"/>
                  <p:cNvGrpSpPr/>
                  <p:nvPr/>
                </p:nvGrpSpPr>
                <p:grpSpPr>
                  <a:xfrm>
                    <a:off x="0" y="6021288"/>
                    <a:ext cx="4572000" cy="836712"/>
                    <a:chOff x="0" y="5779393"/>
                    <a:chExt cx="4572000" cy="1078607"/>
                  </a:xfrm>
                </p:grpSpPr>
                <p:pic>
                  <p:nvPicPr>
                    <p:cNvPr id="44" name="Рисунок 43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Рисунок 17" descr="книглд.gif"/>
                    <p:cNvPicPr>
                      <a:picLocks noChangeAspect="1"/>
                    </p:cNvPicPr>
                    <p:nvPr/>
                  </p:nvPicPr>
                  <p:blipFill>
                    <a:blip r:embed="rId5" cstate="screen"/>
                    <a:stretch>
                      <a:fillRect/>
                    </a:stretch>
                  </p:blipFill>
                  <p:spPr>
                    <a:xfrm>
                      <a:off x="3563888" y="5779393"/>
                      <a:ext cx="1008112" cy="107860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6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50" name="Рисунок 4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Рисунок 23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7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8" name="Рисунок 47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Рисунок 48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6" name="Группа 31"/>
                  <p:cNvGrpSpPr/>
                  <p:nvPr/>
                </p:nvGrpSpPr>
                <p:grpSpPr>
                  <a:xfrm>
                    <a:off x="4499992" y="6165304"/>
                    <a:ext cx="3744416" cy="692696"/>
                    <a:chOff x="0" y="5898257"/>
                    <a:chExt cx="3815408" cy="959743"/>
                  </a:xfrm>
                </p:grpSpPr>
                <p:pic>
                  <p:nvPicPr>
                    <p:cNvPr id="37" name="Рисунок 9" descr="123131108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clrChange>
                        <a:clrFrom>
                          <a:srgbClr val="020100"/>
                        </a:clrFrom>
                        <a:clrTo>
                          <a:srgbClr val="020100"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0" y="5898257"/>
                      <a:ext cx="971600" cy="95974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8" name="Группа 26"/>
                    <p:cNvGrpSpPr/>
                    <p:nvPr/>
                  </p:nvGrpSpPr>
                  <p:grpSpPr>
                    <a:xfrm>
                      <a:off x="68356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2" name="Рисунок 41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Рисунок 42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9" name="Группа 27"/>
                    <p:cNvGrpSpPr/>
                    <p:nvPr/>
                  </p:nvGrpSpPr>
                  <p:grpSpPr>
                    <a:xfrm>
                      <a:off x="2123728" y="5898257"/>
                      <a:ext cx="1691680" cy="959743"/>
                      <a:chOff x="683568" y="5898257"/>
                      <a:chExt cx="1691680" cy="959743"/>
                    </a:xfrm>
                  </p:grpSpPr>
                  <p:pic>
                    <p:nvPicPr>
                      <p:cNvPr id="40" name="Рисунок 39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356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Рисунок 40" descr="123131108.jp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clrChange>
                          <a:clrFrom>
                            <a:srgbClr val="020100"/>
                          </a:clrFrom>
                          <a:clrTo>
                            <a:srgbClr val="0201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648" y="5898257"/>
                        <a:ext cx="971600" cy="959743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4" name="Рисунок 6" descr="5RT.wmf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3707905" y="5884006"/>
                  <a:ext cx="576063" cy="659272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4" descr="книге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8028384" y="5733256"/>
                <a:ext cx="866920" cy="866920"/>
              </a:xfrm>
              <a:prstGeom prst="rect">
                <a:avLst/>
              </a:prstGeom>
            </p:spPr>
          </p:pic>
        </p:grpSp>
        <p:grpSp>
          <p:nvGrpSpPr>
            <p:cNvPr id="12" name="Группа 40"/>
            <p:cNvGrpSpPr/>
            <p:nvPr/>
          </p:nvGrpSpPr>
          <p:grpSpPr>
            <a:xfrm>
              <a:off x="0" y="32194"/>
              <a:ext cx="9144000" cy="660502"/>
              <a:chOff x="0" y="6113494"/>
              <a:chExt cx="8244408" cy="744506"/>
            </a:xfrm>
          </p:grpSpPr>
          <p:grpSp>
            <p:nvGrpSpPr>
              <p:cNvPr id="14" name="Группа 30"/>
              <p:cNvGrpSpPr/>
              <p:nvPr/>
            </p:nvGrpSpPr>
            <p:grpSpPr>
              <a:xfrm>
                <a:off x="0" y="6113494"/>
                <a:ext cx="1655168" cy="744505"/>
                <a:chOff x="0" y="5898257"/>
                <a:chExt cx="1655168" cy="959743"/>
              </a:xfrm>
            </p:grpSpPr>
            <p:pic>
              <p:nvPicPr>
                <p:cNvPr id="23" name="Рисунок 22" descr="123131108.jp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29" name="Рисунок 28" descr="123131108.jp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83568" y="5898257"/>
                  <a:ext cx="971600" cy="959743"/>
                </a:xfrm>
                <a:prstGeom prst="rect">
                  <a:avLst/>
                </a:prstGeom>
              </p:spPr>
            </p:pic>
          </p:grpSp>
          <p:grpSp>
            <p:nvGrpSpPr>
              <p:cNvPr id="18" name="Группа 27"/>
              <p:cNvGrpSpPr/>
              <p:nvPr/>
            </p:nvGrpSpPr>
            <p:grpSpPr>
              <a:xfrm>
                <a:off x="6584205" y="6165304"/>
                <a:ext cx="1660203" cy="692696"/>
                <a:chOff x="683568" y="5898257"/>
                <a:chExt cx="1691680" cy="959743"/>
              </a:xfrm>
            </p:grpSpPr>
            <p:pic>
              <p:nvPicPr>
                <p:cNvPr id="19" name="Рисунок 18" descr="123131108.jp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83568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403648" y="5898257"/>
                  <a:ext cx="971600" cy="959743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52" name="Рисунок 51" descr="123131108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020100"/>
              </a:clrFrom>
              <a:clrTo>
                <a:srgbClr val="0201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48264" y="0"/>
            <a:ext cx="504056" cy="620688"/>
          </a:xfrm>
          <a:prstGeom prst="rect">
            <a:avLst/>
          </a:prstGeom>
        </p:spPr>
      </p:pic>
      <p:pic>
        <p:nvPicPr>
          <p:cNvPr id="53" name="Рисунок 52" descr="123131108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020100"/>
              </a:clrFrom>
              <a:clrTo>
                <a:srgbClr val="0201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5656" y="0"/>
            <a:ext cx="504056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38" grpId="0"/>
    </p:bldLst>
  </p:timing>
</p:sld>
</file>

<file path=ppt/theme/theme1.xml><?xml version="1.0" encoding="utf-8"?>
<a:theme xmlns:a="http://schemas.openxmlformats.org/drawingml/2006/main" name="sicret_2011">
  <a:themeElements>
    <a:clrScheme name="Тростник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Трост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ростник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остник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остник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sicret_2011</Template>
  <TotalTime>1019</TotalTime>
  <Words>551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sicret_2011</vt:lpstr>
      <vt:lpstr>Слайд 1</vt:lpstr>
      <vt:lpstr>Слайд 2</vt:lpstr>
      <vt:lpstr>Глиняные книги</vt:lpstr>
      <vt:lpstr>Слайд 4</vt:lpstr>
      <vt:lpstr>Слайд 5</vt:lpstr>
      <vt:lpstr>Слайд 6</vt:lpstr>
      <vt:lpstr>Слайд 7</vt:lpstr>
      <vt:lpstr>Бумага</vt:lpstr>
      <vt:lpstr>Рукописные книги</vt:lpstr>
      <vt:lpstr>Иоганн Гуттенберг</vt:lpstr>
      <vt:lpstr>Иван Фёдоров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хорошо уметь читать</dc:title>
  <dc:creator>Белокопытова МН</dc:creator>
  <cp:lastModifiedBy>Admin</cp:lastModifiedBy>
  <cp:revision>497</cp:revision>
  <cp:lastPrinted>2004-04-29T13:27:38Z</cp:lastPrinted>
  <dcterms:created xsi:type="dcterms:W3CDTF">2013-02-10T15:53:05Z</dcterms:created>
  <dcterms:modified xsi:type="dcterms:W3CDTF">2014-01-18T18:34:35Z</dcterms:modified>
</cp:coreProperties>
</file>