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70" r:id="rId8"/>
    <p:sldId id="264" r:id="rId9"/>
    <p:sldId id="265" r:id="rId10"/>
    <p:sldId id="267" r:id="rId11"/>
    <p:sldId id="268" r:id="rId12"/>
    <p:sldId id="263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0EC62-C87B-47DC-83D7-C6CF4A50298E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D5FC3-3711-4EE4-89A6-03722E61F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010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D5FC3-3711-4EE4-89A6-03722E61FD4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D5FC3-3711-4EE4-89A6-03722E61FD4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4;&#1072;&#1084;&#1080;&#1085;&#1072;%20&#1087;&#1072;&#1087;&#1082;&#1072;\&#1084;&#1077;&#1090;&#1086;&#1076;&#1080;&#1095;&#1077;&#1089;&#1082;&#1072;&#1103;%20&#1082;&#1086;&#1087;&#1080;&#1083;&#1082;&#1072;\&#1091;&#1088;&#1086;&#1082;&#1080;\&#1089;&#1091;&#1093;&#1086;&#1084;&#1083;&#1080;&#1085;&#1089;&#1082;&#1080;&#1081;.%20&#1086;&#1073;&#1099;&#1082;&#1085;&#1086;&#1074;&#1077;&#1085;&#1085;&#1099;&#1081;%20&#1095;&#1077;&#1083;&#1086;&#1074;&#1077;&#1082;\mp3wall.ru(3)%20-%20&#1064;&#1059;&#1056;&#1040;%20-%20&#1058;&#1074;&#1086;&#1088;&#1080;%20&#1044;&#1086;&#1073;&#1088;&#1086;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4;&#1072;&#1084;&#1080;&#1085;&#1072;%20&#1087;&#1072;&#1087;&#1082;&#1072;\&#1084;&#1077;&#1090;&#1086;&#1076;&#1080;&#1095;&#1077;&#1089;&#1082;&#1072;&#1103;%20&#1082;&#1086;&#1087;&#1080;&#1083;&#1082;&#1072;\&#1091;&#1088;&#1086;&#1082;&#1080;\&#1089;&#1091;&#1093;&#1086;&#1084;&#1083;&#1080;&#1085;&#1089;&#1082;&#1080;&#1081;.%20&#1086;&#1073;&#1099;&#1082;&#1085;&#1086;&#1074;&#1077;&#1085;&#1085;&#1099;&#1081;%20&#1095;&#1077;&#1083;&#1086;&#1074;&#1077;&#1082;\Dobrie_dela.mp3" TargetMode="Externa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литературного чтения в 4 классе по теме</a:t>
            </a:r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«Спешите делать добро. Мы в ответе…</a:t>
            </a:r>
            <a:b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В.Сухомлинский «Обыкновенный человек»»</a:t>
            </a:r>
            <a:endParaRPr lang="ru-RU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5929330"/>
            <a:ext cx="3530344" cy="700530"/>
          </a:xfrm>
        </p:spPr>
        <p:txBody>
          <a:bodyPr>
            <a:norm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МОУ «Гимназия №3» г. Ивантеевки Московской области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Толоконникова Дарья Юрьевна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71876"/>
            <a:ext cx="3159943" cy="2886081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Работа в парах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42910" y="1000108"/>
            <a:ext cx="8229600" cy="106489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Задание: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вспомнить и записать, какие добрые дела  можно совершить во благо других людей.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00232" y="2143116"/>
          <a:ext cx="4752987" cy="4546242"/>
        </p:xfrm>
        <a:graphic>
          <a:graphicData uri="http://schemas.openxmlformats.org/drawingml/2006/table">
            <a:tbl>
              <a:tblPr/>
              <a:tblGrid>
                <a:gridCol w="2375997"/>
                <a:gridCol w="2376990"/>
              </a:tblGrid>
              <a:tr h="308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ЗЛО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ДОБРО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ЗЛОСТЬ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ЖЕСТОКОСТЬ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РАВНОДУШИЕ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ЖАДНОСТЬ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ВРЕДНОСТЬ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МСТИТЕЛЬНОСТЬ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БЕЗРАЗЛИЧИЕ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ВОЙНА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ПРЕДАТЕЛЬСТВО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ЛЖИВОСТЬ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КОВАРСТВО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ГРУБОСТЬ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ХАМСТВО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14612" y="6061914"/>
            <a:ext cx="4500594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корень зла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2" name="Picture 4" descr="D:\мамина папка\единая коллекция цифровых технологий\шаблоны для презентаций\Сказочные персонажи\растения\дерево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-500090"/>
            <a:ext cx="7466238" cy="71437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728" y="1428736"/>
            <a:ext cx="26423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злость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71670" y="2071678"/>
            <a:ext cx="57175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предательство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1357298"/>
            <a:ext cx="38298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жадность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7620" y="0"/>
            <a:ext cx="35088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грубость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85918" y="642918"/>
            <a:ext cx="50599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равнодушие</a:t>
            </a:r>
            <a:r>
              <a:rPr lang="ru-RU" sz="6000" dirty="0" smtClean="0"/>
              <a:t>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71670" y="5842337"/>
            <a:ext cx="61185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ДЕРЕВО ДОБРА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86050" y="214290"/>
            <a:ext cx="39605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ДОБРОТА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14678" y="1071546"/>
            <a:ext cx="32469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ЗАБОТА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1625798"/>
            <a:ext cx="2905091" cy="52322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</a:rPr>
              <a:t>Добро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Внимательность к людям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Помощь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Отзывчивость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Вежливость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Верность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Сердечность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Порядочность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Совестливость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Благодушие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Мягкосердечность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Добрососедство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Доброжелательность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ru-RU" b="1" i="1" dirty="0" smtClean="0">
                <a:solidFill>
                  <a:srgbClr val="C00000"/>
                </a:solidFill>
              </a:rPr>
              <a:t>Любовь к людям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i="1" dirty="0" smtClean="0">
                <a:solidFill>
                  <a:srgbClr val="C00000"/>
                </a:solidFill>
              </a:rPr>
              <a:t>Щедрость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i="1" dirty="0" smtClean="0">
                <a:solidFill>
                  <a:srgbClr val="C00000"/>
                </a:solidFill>
              </a:rPr>
              <a:t>Взаимовыручка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i="1" dirty="0" smtClean="0">
                <a:solidFill>
                  <a:srgbClr val="C00000"/>
                </a:solidFill>
              </a:rPr>
              <a:t>Уважение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i="1" dirty="0" smtClean="0">
                <a:solidFill>
                  <a:srgbClr val="C00000"/>
                </a:solidFill>
              </a:rPr>
              <a:t>Понимание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i="1" dirty="0" smtClean="0">
                <a:solidFill>
                  <a:srgbClr val="C00000"/>
                </a:solidFill>
              </a:rPr>
              <a:t>Улыбка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i="1" dirty="0" smtClean="0">
                <a:solidFill>
                  <a:srgbClr val="C00000"/>
                </a:solidFill>
              </a:rPr>
              <a:t>Радость за других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14612" y="2000240"/>
            <a:ext cx="45191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понимание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05800" cy="22248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Чтение притчи В.А.Сухомлинского «Обыкновенный человек»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Стр. 62-63.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2451" r="3186" b="5526"/>
          <a:stretch>
            <a:fillRect/>
          </a:stretch>
        </p:blipFill>
        <p:spPr bwMode="auto">
          <a:xfrm>
            <a:off x="1785918" y="2428868"/>
            <a:ext cx="583750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Домашнее задание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01080" cy="3636660"/>
          </a:xfrm>
        </p:spPr>
        <p:txBody>
          <a:bodyPr>
            <a:normAutofit/>
          </a:bodyPr>
          <a:lstStyle/>
          <a:p>
            <a:pPr lvl="0"/>
            <a:r>
              <a:rPr lang="ru-RU" sz="4000" dirty="0" smtClean="0">
                <a:solidFill>
                  <a:schemeClr val="accent1">
                    <a:lumMod val="10000"/>
                  </a:schemeClr>
                </a:solidFill>
              </a:rPr>
              <a:t>Подобрать пословицы о добре и зле, подходящие к притче.</a:t>
            </a:r>
          </a:p>
          <a:p>
            <a:r>
              <a:rPr lang="ru-RU" sz="4000" dirty="0" smtClean="0">
                <a:solidFill>
                  <a:schemeClr val="accent1">
                    <a:lumMod val="10000"/>
                  </a:schemeClr>
                </a:solidFill>
              </a:rPr>
              <a:t>Подготовить письменно ответ на вопрос: что я могу сделать, чтобы наш мир стал добрее?</a:t>
            </a:r>
            <a:endParaRPr lang="ru-RU" sz="4000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4" name="mp3wall.ru(3) - ШУРА - Твори Добр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0034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8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«Твори добро на всей земле,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твори добро другим во благо…»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accent1">
                    <a:lumMod val="25000"/>
                  </a:schemeClr>
                </a:solidFill>
              </a:rPr>
              <a:t>Давайте поклоняться доброте!</a:t>
            </a:r>
            <a:endParaRPr lang="ru-RU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accent1">
                    <a:lumMod val="25000"/>
                  </a:schemeClr>
                </a:solidFill>
              </a:rPr>
              <a:t>Давайте с думой жить о доброте:</a:t>
            </a:r>
            <a:endParaRPr lang="ru-RU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accent1">
                    <a:lumMod val="25000"/>
                  </a:schemeClr>
                </a:solidFill>
              </a:rPr>
              <a:t>Вся в </a:t>
            </a:r>
            <a:r>
              <a:rPr lang="ru-RU" i="1" dirty="0" err="1" smtClean="0">
                <a:solidFill>
                  <a:schemeClr val="accent1">
                    <a:lumMod val="25000"/>
                  </a:schemeClr>
                </a:solidFill>
              </a:rPr>
              <a:t>голубой</a:t>
            </a:r>
            <a:r>
              <a:rPr lang="ru-RU" i="1" dirty="0" smtClean="0">
                <a:solidFill>
                  <a:schemeClr val="accent1">
                    <a:lumMod val="25000"/>
                  </a:schemeClr>
                </a:solidFill>
              </a:rPr>
              <a:t> и звездной красоте,</a:t>
            </a:r>
            <a:endParaRPr lang="ru-RU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accent1">
                    <a:lumMod val="25000"/>
                  </a:schemeClr>
                </a:solidFill>
              </a:rPr>
              <a:t>Земля добра. Она дарит нас хлебом,</a:t>
            </a:r>
            <a:endParaRPr lang="ru-RU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accent1">
                    <a:lumMod val="25000"/>
                  </a:schemeClr>
                </a:solidFill>
              </a:rPr>
              <a:t>Живой водой и деревом в цвету.</a:t>
            </a:r>
            <a:endParaRPr lang="ru-RU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accent1">
                    <a:lumMod val="25000"/>
                  </a:schemeClr>
                </a:solidFill>
              </a:rPr>
              <a:t>Под этим вечно неспокойным небом</a:t>
            </a:r>
            <a:endParaRPr lang="ru-RU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accent1">
                    <a:lumMod val="25000"/>
                  </a:schemeClr>
                </a:solidFill>
              </a:rPr>
              <a:t>Давайте воевать за доброту!</a:t>
            </a:r>
            <a:endParaRPr lang="ru-RU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428868"/>
            <a:ext cx="4038600" cy="2672819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80520" y="329594"/>
            <a:ext cx="4643470" cy="79608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Словарная работа.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26" y="5000636"/>
            <a:ext cx="8786874" cy="1564958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«</a:t>
            </a:r>
            <a:r>
              <a:rPr lang="ru-RU" sz="3600" b="1" dirty="0" smtClean="0">
                <a:solidFill>
                  <a:srgbClr val="C00000"/>
                </a:solidFill>
              </a:rPr>
              <a:t>Доброта</a:t>
            </a:r>
            <a:r>
              <a:rPr lang="ru-RU" sz="3600" dirty="0" smtClean="0">
                <a:solidFill>
                  <a:srgbClr val="C00000"/>
                </a:solidFill>
              </a:rPr>
              <a:t> – отзывчивость, сочувствие, дружеское расположение к людям»</a:t>
            </a:r>
            <a:r>
              <a:rPr lang="ru-RU" sz="2800" dirty="0" smtClean="0">
                <a:solidFill>
                  <a:srgbClr val="C00000"/>
                </a:solidFill>
              </a:rPr>
              <a:t>. 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С.И.Ожегов «Словарь русского языка»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2286016" cy="3014954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080520" y="4428485"/>
            <a:ext cx="11517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С.И.Ожегов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0648"/>
            <a:ext cx="1965325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 урока </a:t>
            </a:r>
            <a:br>
              <a:rPr lang="ru-RU" sz="2000" b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«Спешите делать добро. Мы в ответе…»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285992"/>
            <a:ext cx="4389437" cy="4389437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Василий Александрович Сухомлинский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000240"/>
            <a:ext cx="3227527" cy="4389437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3608" t="11448" r="13273" b="53505"/>
          <a:stretch>
            <a:fillRect/>
          </a:stretch>
        </p:blipFill>
        <p:spPr bwMode="auto">
          <a:xfrm>
            <a:off x="500034" y="1928802"/>
            <a:ext cx="4914938" cy="1143009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l="18750" r="21249"/>
          <a:stretch>
            <a:fillRect/>
          </a:stretch>
        </p:blipFill>
        <p:spPr bwMode="auto">
          <a:xfrm rot="21051217">
            <a:off x="966593" y="3281033"/>
            <a:ext cx="2000264" cy="333375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229600" cy="4389120"/>
          </a:xfrm>
        </p:spPr>
        <p:txBody>
          <a:bodyPr>
            <a:normAutofit lnSpcReduction="10000"/>
          </a:bodyPr>
          <a:lstStyle/>
          <a:p>
            <a:pPr marL="0" indent="274320" algn="just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При́тча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— это малый поучительный рассказ в литературном жанре, заключающий в себе моральное или религиозное поучение (премудрость). </a:t>
            </a:r>
          </a:p>
          <a:p>
            <a:pPr marL="0" indent="274320" algn="just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Близка к басне. </a:t>
            </a:r>
          </a:p>
          <a:p>
            <a:pPr marL="0" indent="274320" algn="just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притче нет обрисовки характеров, указаний на место и время действия, показа явлений в развитии: её цель не изображение событий, а сообщение о них».</a:t>
            </a:r>
          </a:p>
          <a:p>
            <a:pPr marL="0" indent="274320" algn="just">
              <a:spcBef>
                <a:spcPts val="0"/>
              </a:spcBef>
              <a:buNone/>
            </a:pP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0562" y="6286520"/>
            <a:ext cx="4282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С.И.Ожегов «Словарь русского языка»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1143008" cy="1507477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17500" t="12500" r="17500" b="12500"/>
          <a:stretch>
            <a:fillRect/>
          </a:stretch>
        </p:blipFill>
        <p:spPr bwMode="auto">
          <a:xfrm>
            <a:off x="7429520" y="142852"/>
            <a:ext cx="1093001" cy="168154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05800" cy="22248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Чтение притчи В.А.Сухомлинского «Обыкновенный человек»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Стр. 62-63.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2451" r="3186" b="5526"/>
          <a:stretch>
            <a:fillRect/>
          </a:stretch>
        </p:blipFill>
        <p:spPr bwMode="auto">
          <a:xfrm>
            <a:off x="1785918" y="2428868"/>
            <a:ext cx="583750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85728"/>
            <a:ext cx="8715436" cy="9389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Какое высказывание подходит к рассказу?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1935480"/>
            <a:ext cx="8858312" cy="463679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</a:rPr>
              <a:t>«</a:t>
            </a: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Ничто не обходится нам так дешево и не ценится так дорого, как вежливость и доброта»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Мигель Сервантес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«Истинная доброта заключается в благожелательном отношении к людям».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Жан Жак Руссо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«Чтобы оценить доброту в человеке, надо иметь некоторую долю этого качества и в самом себе».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Вильям Шекспир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«Чем человек умнее и добрее, тем больше он замечает добро в людях»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Блез Паскаль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«Лучшее, что я храню в себе, это живое чувство к добрым людям».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 Пришвин</a:t>
            </a:r>
          </a:p>
          <a:p>
            <a:pPr>
              <a:buNone/>
            </a:pP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4282" y="3143248"/>
            <a:ext cx="8643998" cy="1588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42844" y="3500438"/>
            <a:ext cx="5643602" cy="1588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obrie_del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42910" y="6072206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9350" y="1279525"/>
            <a:ext cx="4303713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2">
      <a:dk1>
        <a:srgbClr val="D0E4A6"/>
      </a:dk1>
      <a:lt1>
        <a:srgbClr val="FEE29C"/>
      </a:lt1>
      <a:dk2>
        <a:srgbClr val="682F04"/>
      </a:dk2>
      <a:lt2>
        <a:srgbClr val="F1DB8C"/>
      </a:lt2>
      <a:accent1>
        <a:srgbClr val="FCD6BA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380</Words>
  <Application>Microsoft Office PowerPoint</Application>
  <PresentationFormat>Экран (4:3)</PresentationFormat>
  <Paragraphs>83</Paragraphs>
  <Slides>13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Урок литературного чтения в 4 классе по теме «Спешите делать добро. Мы в ответе… В.Сухомлинский «Обыкновенный человек»»</vt:lpstr>
      <vt:lpstr>«Твори добро на всей земле,  твори добро другим во благо…»</vt:lpstr>
      <vt:lpstr>Словарная работа.</vt:lpstr>
      <vt:lpstr>Тема  урока  «Спешите делать добро. Мы в ответе…»</vt:lpstr>
      <vt:lpstr>Василий Александрович Сухомлинский</vt:lpstr>
      <vt:lpstr>Словарная работа</vt:lpstr>
      <vt:lpstr>Чтение притчи В.А.Сухомлинского «Обыкновенный человек» Стр. 62-63.</vt:lpstr>
      <vt:lpstr>Какое высказывание подходит к рассказу?</vt:lpstr>
      <vt:lpstr>Слайд 9</vt:lpstr>
      <vt:lpstr>Работа в парах</vt:lpstr>
      <vt:lpstr>корень зла</vt:lpstr>
      <vt:lpstr>Чтение притчи В.А.Сухомлинского «Обыкновенный человек» Стр. 62-63.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литературного чтения в 4 классе по теме «Спешите делать добро. Мы в ответе… В.Сухомлинский «Обыкновенный человек»»</dc:title>
  <dc:creator>пользователь</dc:creator>
  <cp:lastModifiedBy>пользователь</cp:lastModifiedBy>
  <cp:revision>34</cp:revision>
  <dcterms:modified xsi:type="dcterms:W3CDTF">2013-12-17T17:51:39Z</dcterms:modified>
</cp:coreProperties>
</file>