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86" r:id="rId8"/>
    <p:sldId id="261" r:id="rId9"/>
    <p:sldId id="265" r:id="rId10"/>
    <p:sldId id="266" r:id="rId11"/>
    <p:sldId id="267" r:id="rId12"/>
    <p:sldId id="268" r:id="rId13"/>
    <p:sldId id="269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8" r:id="rId23"/>
    <p:sldId id="290" r:id="rId24"/>
    <p:sldId id="277" r:id="rId25"/>
    <p:sldId id="278" r:id="rId26"/>
    <p:sldId id="292" r:id="rId27"/>
    <p:sldId id="293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A3D1E-88A9-4C55-9FFB-F765E56F61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9E6536-7F88-4B94-B8F2-511B1ED51B91}">
      <dgm:prSet phldrT="[Текст]" custT="1"/>
      <dgm:spPr/>
      <dgm:t>
        <a:bodyPr/>
        <a:lstStyle/>
        <a:p>
          <a:r>
            <a:rPr lang="ru-RU" sz="2800" dirty="0" smtClean="0"/>
            <a:t>Закаливание</a:t>
          </a:r>
          <a:endParaRPr lang="ru-RU" sz="2800" dirty="0"/>
        </a:p>
      </dgm:t>
    </dgm:pt>
    <dgm:pt modelId="{003CC747-3A59-4538-8965-81034B6C8FF7}" type="parTrans" cxnId="{6E9FA5E4-AE02-408C-B65E-329DD4364DD7}">
      <dgm:prSet/>
      <dgm:spPr/>
      <dgm:t>
        <a:bodyPr/>
        <a:lstStyle/>
        <a:p>
          <a:endParaRPr lang="ru-RU"/>
        </a:p>
      </dgm:t>
    </dgm:pt>
    <dgm:pt modelId="{B61272F7-9E0C-4F7B-A777-0E09EE865616}" type="sibTrans" cxnId="{6E9FA5E4-AE02-408C-B65E-329DD4364DD7}">
      <dgm:prSet/>
      <dgm:spPr/>
      <dgm:t>
        <a:bodyPr/>
        <a:lstStyle/>
        <a:p>
          <a:endParaRPr lang="ru-RU"/>
        </a:p>
      </dgm:t>
    </dgm:pt>
    <dgm:pt modelId="{E4E7D165-F72E-45E1-8A42-236DC4585CD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796B5F0-0DDE-4960-87E1-B328C3901C6C}" type="parTrans" cxnId="{CE65612D-C29A-409E-83CE-D21EEEF8135D}">
      <dgm:prSet/>
      <dgm:spPr/>
      <dgm:t>
        <a:bodyPr/>
        <a:lstStyle/>
        <a:p>
          <a:endParaRPr lang="ru-RU"/>
        </a:p>
      </dgm:t>
    </dgm:pt>
    <dgm:pt modelId="{CA81E5A8-430C-4FE6-A12D-8D6664B36241}" type="sibTrans" cxnId="{CE65612D-C29A-409E-83CE-D21EEEF8135D}">
      <dgm:prSet/>
      <dgm:spPr/>
      <dgm:t>
        <a:bodyPr/>
        <a:lstStyle/>
        <a:p>
          <a:endParaRPr lang="ru-RU"/>
        </a:p>
      </dgm:t>
    </dgm:pt>
    <dgm:pt modelId="{87590360-4501-49E7-8413-4496A1CD5E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Соблюдение элементарных гигиенических и санитарных правил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1C64C5D-34F6-404F-9567-C97108071328}" type="parTrans" cxnId="{A57C32CE-B503-4F4E-AD53-21DA9E09A1DE}">
      <dgm:prSet/>
      <dgm:spPr/>
      <dgm:t>
        <a:bodyPr/>
        <a:lstStyle/>
        <a:p>
          <a:endParaRPr lang="ru-RU"/>
        </a:p>
      </dgm:t>
    </dgm:pt>
    <dgm:pt modelId="{3CAFED58-7DA6-48E9-8F56-C087FD943895}" type="sibTrans" cxnId="{A57C32CE-B503-4F4E-AD53-21DA9E09A1DE}">
      <dgm:prSet/>
      <dgm:spPr/>
      <dgm:t>
        <a:bodyPr/>
        <a:lstStyle/>
        <a:p>
          <a:endParaRPr lang="ru-RU"/>
        </a:p>
      </dgm:t>
    </dgm:pt>
    <dgm:pt modelId="{C25DD963-CEC2-4192-9468-B3458E169ED8}" type="pres">
      <dgm:prSet presAssocID="{F8DA3D1E-88A9-4C55-9FFB-F765E56F6161}" presName="compositeShape" presStyleCnt="0">
        <dgm:presLayoutVars>
          <dgm:chMax val="7"/>
          <dgm:dir/>
          <dgm:resizeHandles val="exact"/>
        </dgm:presLayoutVars>
      </dgm:prSet>
      <dgm:spPr/>
    </dgm:pt>
    <dgm:pt modelId="{2698C4F9-2A78-4B31-BBDA-74A3CD6862AD}" type="pres">
      <dgm:prSet presAssocID="{449E6536-7F88-4B94-B8F2-511B1ED51B91}" presName="circ1" presStyleLbl="vennNode1" presStyleIdx="0" presStyleCnt="3" custLinFactNeighborX="947" custLinFactNeighborY="-701"/>
      <dgm:spPr/>
      <dgm:t>
        <a:bodyPr/>
        <a:lstStyle/>
        <a:p>
          <a:endParaRPr lang="ru-RU"/>
        </a:p>
      </dgm:t>
    </dgm:pt>
    <dgm:pt modelId="{885B8222-C8CB-4A06-943B-5B8964B1F3C8}" type="pres">
      <dgm:prSet presAssocID="{449E6536-7F88-4B94-B8F2-511B1ED51B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581B-9ECA-4602-96A6-ADCF46E8C497}" type="pres">
      <dgm:prSet presAssocID="{E4E7D165-F72E-45E1-8A42-236DC4585CD7}" presName="circ2" presStyleLbl="vennNode1" presStyleIdx="1" presStyleCnt="3" custScaleX="111633" custScaleY="105014"/>
      <dgm:spPr/>
      <dgm:t>
        <a:bodyPr/>
        <a:lstStyle/>
        <a:p>
          <a:endParaRPr lang="ru-RU"/>
        </a:p>
      </dgm:t>
    </dgm:pt>
    <dgm:pt modelId="{54EE8CB6-7F5C-4DC3-B31B-FDC584CB9EB5}" type="pres">
      <dgm:prSet presAssocID="{E4E7D165-F72E-45E1-8A42-236DC4585C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3114-1EEF-4E44-BA41-A62F422F0E9F}" type="pres">
      <dgm:prSet presAssocID="{87590360-4501-49E7-8413-4496A1CD5EBF}" presName="circ3" presStyleLbl="vennNode1" presStyleIdx="2" presStyleCnt="3"/>
      <dgm:spPr/>
      <dgm:t>
        <a:bodyPr/>
        <a:lstStyle/>
        <a:p>
          <a:endParaRPr lang="ru-RU"/>
        </a:p>
      </dgm:t>
    </dgm:pt>
    <dgm:pt modelId="{B71A078A-A551-4A24-B642-4DA461144284}" type="pres">
      <dgm:prSet presAssocID="{87590360-4501-49E7-8413-4496A1CD5E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7BC08-4137-44F0-9D77-8C06337B8519}" type="presOf" srcId="{F8DA3D1E-88A9-4C55-9FFB-F765E56F6161}" destId="{C25DD963-CEC2-4192-9468-B3458E169ED8}" srcOrd="0" destOrd="0" presId="urn:microsoft.com/office/officeart/2005/8/layout/venn1"/>
    <dgm:cxn modelId="{0014FB21-4676-4C20-8D05-176DC7C8CD33}" type="presOf" srcId="{87590360-4501-49E7-8413-4496A1CD5EBF}" destId="{9F053114-1EEF-4E44-BA41-A62F422F0E9F}" srcOrd="0" destOrd="0" presId="urn:microsoft.com/office/officeart/2005/8/layout/venn1"/>
    <dgm:cxn modelId="{6A356F4F-BD61-487D-9F06-8E8188B2BE5A}" type="presOf" srcId="{E4E7D165-F72E-45E1-8A42-236DC4585CD7}" destId="{54EE8CB6-7F5C-4DC3-B31B-FDC584CB9EB5}" srcOrd="1" destOrd="0" presId="urn:microsoft.com/office/officeart/2005/8/layout/venn1"/>
    <dgm:cxn modelId="{4FF54637-E105-4E77-B520-8B454B8B6831}" type="presOf" srcId="{449E6536-7F88-4B94-B8F2-511B1ED51B91}" destId="{2698C4F9-2A78-4B31-BBDA-74A3CD6862AD}" srcOrd="0" destOrd="0" presId="urn:microsoft.com/office/officeart/2005/8/layout/venn1"/>
    <dgm:cxn modelId="{92B1B37D-A8B0-4089-96F5-A90E845EF2AB}" type="presOf" srcId="{449E6536-7F88-4B94-B8F2-511B1ED51B91}" destId="{885B8222-C8CB-4A06-943B-5B8964B1F3C8}" srcOrd="1" destOrd="0" presId="urn:microsoft.com/office/officeart/2005/8/layout/venn1"/>
    <dgm:cxn modelId="{A57C32CE-B503-4F4E-AD53-21DA9E09A1DE}" srcId="{F8DA3D1E-88A9-4C55-9FFB-F765E56F6161}" destId="{87590360-4501-49E7-8413-4496A1CD5EBF}" srcOrd="2" destOrd="0" parTransId="{E1C64C5D-34F6-404F-9567-C97108071328}" sibTransId="{3CAFED58-7DA6-48E9-8F56-C087FD943895}"/>
    <dgm:cxn modelId="{6E9FA5E4-AE02-408C-B65E-329DD4364DD7}" srcId="{F8DA3D1E-88A9-4C55-9FFB-F765E56F6161}" destId="{449E6536-7F88-4B94-B8F2-511B1ED51B91}" srcOrd="0" destOrd="0" parTransId="{003CC747-3A59-4538-8965-81034B6C8FF7}" sibTransId="{B61272F7-9E0C-4F7B-A777-0E09EE865616}"/>
    <dgm:cxn modelId="{FBDBA1DB-F388-4819-BAA3-58C5412052D7}" type="presOf" srcId="{E4E7D165-F72E-45E1-8A42-236DC4585CD7}" destId="{EE28581B-9ECA-4602-96A6-ADCF46E8C497}" srcOrd="0" destOrd="0" presId="urn:microsoft.com/office/officeart/2005/8/layout/venn1"/>
    <dgm:cxn modelId="{CE65612D-C29A-409E-83CE-D21EEEF8135D}" srcId="{F8DA3D1E-88A9-4C55-9FFB-F765E56F6161}" destId="{E4E7D165-F72E-45E1-8A42-236DC4585CD7}" srcOrd="1" destOrd="0" parTransId="{D796B5F0-0DDE-4960-87E1-B328C3901C6C}" sibTransId="{CA81E5A8-430C-4FE6-A12D-8D6664B36241}"/>
    <dgm:cxn modelId="{D3B62AC5-204D-454B-87EA-9790390BDA31}" type="presOf" srcId="{87590360-4501-49E7-8413-4496A1CD5EBF}" destId="{B71A078A-A551-4A24-B642-4DA461144284}" srcOrd="1" destOrd="0" presId="urn:microsoft.com/office/officeart/2005/8/layout/venn1"/>
    <dgm:cxn modelId="{CD4B6E96-EC48-497E-8A14-EA5CA5E7D782}" type="presParOf" srcId="{C25DD963-CEC2-4192-9468-B3458E169ED8}" destId="{2698C4F9-2A78-4B31-BBDA-74A3CD6862AD}" srcOrd="0" destOrd="0" presId="urn:microsoft.com/office/officeart/2005/8/layout/venn1"/>
    <dgm:cxn modelId="{5692BFCD-885B-45CD-BD99-B3B5A557DB17}" type="presParOf" srcId="{C25DD963-CEC2-4192-9468-B3458E169ED8}" destId="{885B8222-C8CB-4A06-943B-5B8964B1F3C8}" srcOrd="1" destOrd="0" presId="urn:microsoft.com/office/officeart/2005/8/layout/venn1"/>
    <dgm:cxn modelId="{8A013E86-997D-4255-8AC8-1B163194F34F}" type="presParOf" srcId="{C25DD963-CEC2-4192-9468-B3458E169ED8}" destId="{EE28581B-9ECA-4602-96A6-ADCF46E8C497}" srcOrd="2" destOrd="0" presId="urn:microsoft.com/office/officeart/2005/8/layout/venn1"/>
    <dgm:cxn modelId="{ADF4B197-4EE7-4E7E-8C37-12897D2A971B}" type="presParOf" srcId="{C25DD963-CEC2-4192-9468-B3458E169ED8}" destId="{54EE8CB6-7F5C-4DC3-B31B-FDC584CB9EB5}" srcOrd="3" destOrd="0" presId="urn:microsoft.com/office/officeart/2005/8/layout/venn1"/>
    <dgm:cxn modelId="{61BC4D0E-DCD9-4FD2-A614-DC559B0A976E}" type="presParOf" srcId="{C25DD963-CEC2-4192-9468-B3458E169ED8}" destId="{9F053114-1EEF-4E44-BA41-A62F422F0E9F}" srcOrd="4" destOrd="0" presId="urn:microsoft.com/office/officeart/2005/8/layout/venn1"/>
    <dgm:cxn modelId="{3DACF9EE-2E72-4020-8C30-47413D004D02}" type="presParOf" srcId="{C25DD963-CEC2-4192-9468-B3458E169ED8}" destId="{B71A078A-A551-4A24-B642-4DA461144284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Муниципальное бюджетное дошкольное </a:t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образовательное учреждение детский сад №16</a:t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Муниципального  образования  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Тимашевский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Родительское собрание</a:t>
            </a:r>
          </a:p>
          <a:p>
            <a:pPr>
              <a:buNone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«Здоровье-главная ценность        человеческой    жизни» </a:t>
            </a:r>
          </a:p>
          <a:p>
            <a:pPr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Подготовили:</a:t>
            </a:r>
          </a:p>
          <a:p>
            <a:pPr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Старший воспитатель МБДОУ Гутова Е.В.</a:t>
            </a:r>
          </a:p>
          <a:p>
            <a:pPr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Музыкальный руководитель Лебедева Е.П.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</a:t>
            </a:r>
            <a:r>
              <a:rPr lang="ru-RU" sz="4800" b="1" dirty="0" smtClean="0">
                <a:ln/>
                <a:solidFill>
                  <a:schemeClr val="accent1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СПОРТИВНАЯ ПЛОЩАДКА</a:t>
            </a:r>
            <a:endParaRPr lang="ru-RU" sz="4800" b="1" dirty="0">
              <a:ln/>
              <a:solidFill>
                <a:schemeClr val="accent1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Admin\Рабочий стол\фото к презентации\фото к презентации 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785926"/>
            <a:ext cx="4191000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Admin\Рабочий стол\фото к презентации\фото к презентации 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785926"/>
            <a:ext cx="4343400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ru-RU" sz="6000" b="1" dirty="0" smtClean="0">
                <a:ln/>
                <a:solidFill>
                  <a:schemeClr val="accent1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ТРОПА ЗДОРОВЬЯ</a:t>
            </a:r>
            <a:endParaRPr lang="ru-RU" sz="6000" b="1" dirty="0">
              <a:ln/>
              <a:solidFill>
                <a:schemeClr val="accent1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Admin\Рабочий стол\фото к презентации\фото к презентации 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121473" y="2121681"/>
            <a:ext cx="4643472" cy="3543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Documents and Settings\Admin\Рабочий стол\фото к презентации\фото к презентации 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371971" y="2057393"/>
            <a:ext cx="4491050" cy="3662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1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УЧАСТКИ ГРУПП</a:t>
            </a:r>
            <a:endParaRPr lang="ru-RU" sz="7200" b="1" dirty="0">
              <a:ln/>
              <a:solidFill>
                <a:schemeClr val="accent1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C:\Documents and Settings\Admin\Рабочий стол\фото к презентации\фото к презентации 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71612"/>
            <a:ext cx="4191000" cy="4714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Documents and Settings\Admin\Рабочий стол\фото к презентации\фото к презентации 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643050"/>
            <a:ext cx="3914772" cy="4471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фото к презентации\фото к презентации 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714488"/>
            <a:ext cx="4191000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Admin\Рабочий стол\фото к презентации\фото к презентации 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517233" y="2202657"/>
            <a:ext cx="4343400" cy="351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фото к презентации\фото к презентации 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00174"/>
            <a:ext cx="3838572" cy="4572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C:\Documents and Settings\Admin\Рабочий стол\фото к презентации\фото к презентации 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300533" y="1985955"/>
            <a:ext cx="4562488" cy="37337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ФИЗКУЛЬТУРНЫЕ УГОЛКИ В ГРУППАХ</a:t>
            </a:r>
            <a:endParaRPr lang="ru-RU" b="1" dirty="0">
              <a:ln/>
              <a:solidFill>
                <a:schemeClr val="accent1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C:\Documents and Settings\Admin\Рабочий стол\фото к презентации\2013-10-02, фото к презентации\фото к презентации 1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928802"/>
            <a:ext cx="4352956" cy="4214842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фото к презентации\2013-10-02, фото к презентации\фото к презентации 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586285" y="2271707"/>
            <a:ext cx="4205298" cy="35194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Documents and Settings\Admin\Рабочий стол\фото к презентации\2013-10-02, фото к презентации\фото к презентации 1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148858" y="2149066"/>
            <a:ext cx="4643470" cy="363143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фото к презентации\2013-10-02, фото к презентации\фото к презентации 1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295761" y="2205041"/>
            <a:ext cx="4643471" cy="36623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28926" y="2000240"/>
            <a:ext cx="2786082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ФИЗКУЛЬТУРНО – ОЗДОРОВИТЕЛЬНАЯ </a:t>
            </a:r>
          </a:p>
          <a:p>
            <a:pPr algn="ctr"/>
            <a:r>
              <a:rPr lang="ru-RU" sz="1200" dirty="0" smtClean="0"/>
              <a:t>РАБОТА</a:t>
            </a:r>
            <a:endParaRPr lang="ru-RU" sz="1200" dirty="0"/>
          </a:p>
        </p:txBody>
      </p:sp>
      <p:cxnSp>
        <p:nvCxnSpPr>
          <p:cNvPr id="4" name="Прямая со стрелкой 3"/>
          <p:cNvCxnSpPr>
            <a:stCxn id="2" idx="0"/>
          </p:cNvCxnSpPr>
          <p:nvPr/>
        </p:nvCxnSpPr>
        <p:spPr>
          <a:xfrm rot="16200000" flipV="1">
            <a:off x="3625448" y="1303720"/>
            <a:ext cx="1357322" cy="3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868" y="142852"/>
            <a:ext cx="139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УТРЕННЯЯ </a:t>
            </a:r>
          </a:p>
          <a:p>
            <a:r>
              <a:rPr lang="ru-RU" sz="1400" dirty="0" smtClean="0"/>
              <a:t>ГИМНАСТИКА</a:t>
            </a:r>
            <a:endParaRPr lang="ru-RU" sz="1400" dirty="0"/>
          </a:p>
        </p:txBody>
      </p:sp>
      <p:cxnSp>
        <p:nvCxnSpPr>
          <p:cNvPr id="10" name="Прямая со стрелкой 9"/>
          <p:cNvCxnSpPr>
            <a:stCxn id="2" idx="7"/>
          </p:cNvCxnSpPr>
          <p:nvPr/>
        </p:nvCxnSpPr>
        <p:spPr>
          <a:xfrm rot="5400000" flipH="1" flipV="1">
            <a:off x="5240788" y="1494943"/>
            <a:ext cx="969054" cy="836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43570" y="857232"/>
            <a:ext cx="201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Физкультминутки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2" idx="6"/>
          </p:cNvCxnSpPr>
          <p:nvPr/>
        </p:nvCxnSpPr>
        <p:spPr>
          <a:xfrm>
            <a:off x="5715008" y="3357562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8838" y="3071810"/>
            <a:ext cx="1995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Физ. Занятия</a:t>
            </a:r>
          </a:p>
          <a:p>
            <a:r>
              <a:rPr lang="ru-RU" dirty="0" smtClean="0"/>
              <a:t>3 раза в неделю.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2" idx="5"/>
          </p:cNvCxnSpPr>
          <p:nvPr/>
        </p:nvCxnSpPr>
        <p:spPr>
          <a:xfrm rot="16200000" flipH="1">
            <a:off x="5205069" y="4419259"/>
            <a:ext cx="969054" cy="765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4"/>
          </p:cNvCxnSpPr>
          <p:nvPr/>
        </p:nvCxnSpPr>
        <p:spPr>
          <a:xfrm rot="16200000" flipH="1">
            <a:off x="3768322" y="5268528"/>
            <a:ext cx="114300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3"/>
          </p:cNvCxnSpPr>
          <p:nvPr/>
        </p:nvCxnSpPr>
        <p:spPr>
          <a:xfrm rot="5400000">
            <a:off x="2576968" y="4454979"/>
            <a:ext cx="897616" cy="622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2"/>
          </p:cNvCxnSpPr>
          <p:nvPr/>
        </p:nvCxnSpPr>
        <p:spPr>
          <a:xfrm rot="10800000">
            <a:off x="1643042" y="335756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" idx="1"/>
          </p:cNvCxnSpPr>
          <p:nvPr/>
        </p:nvCxnSpPr>
        <p:spPr>
          <a:xfrm rot="16200000" flipV="1">
            <a:off x="2505530" y="1566380"/>
            <a:ext cx="897616" cy="765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57290" y="857232"/>
            <a:ext cx="157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Спортивные </a:t>
            </a:r>
          </a:p>
          <a:p>
            <a:r>
              <a:rPr lang="ru-RU" dirty="0" smtClean="0"/>
              <a:t>праздники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85720" y="2857496"/>
            <a:ext cx="1423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Гимнастика</a:t>
            </a:r>
          </a:p>
          <a:p>
            <a:r>
              <a:rPr lang="ru-RU" dirty="0" smtClean="0"/>
              <a:t>после сна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85786" y="5214950"/>
            <a:ext cx="2101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Самостоятельная</a:t>
            </a:r>
          </a:p>
          <a:p>
            <a:r>
              <a:rPr lang="ru-RU" dirty="0" smtClean="0"/>
              <a:t>Двигательная</a:t>
            </a:r>
          </a:p>
          <a:p>
            <a:r>
              <a:rPr lang="ru-RU" dirty="0" smtClean="0"/>
              <a:t> активность детей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357554" y="5929330"/>
            <a:ext cx="2070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Индивидуальная </a:t>
            </a:r>
          </a:p>
          <a:p>
            <a:r>
              <a:rPr lang="ru-RU" dirty="0" smtClean="0"/>
              <a:t>       работа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857884" y="5500702"/>
            <a:ext cx="1968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Спортивные и </a:t>
            </a:r>
          </a:p>
          <a:p>
            <a:r>
              <a:rPr lang="ru-RU" dirty="0" smtClean="0"/>
              <a:t>подвижные игры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6" grpId="0"/>
      <p:bldP spid="27" grpId="0"/>
      <p:bldP spid="28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  </a:t>
            </a:r>
            <a:r>
              <a:rPr lang="ru-RU" sz="2800" dirty="0" smtClean="0">
                <a:effectLst>
                  <a:glow rad="101600">
                    <a:srgbClr val="FFFF00">
                      <a:alpha val="60000"/>
                    </a:srgbClr>
                  </a:glow>
                  <a:reflection blurRad="12700" stA="48000" endA="300" endPos="55000" dir="5400000" sy="-90000" algn="bl" rotWithShape="0"/>
                </a:effectLst>
              </a:rPr>
              <a:t>Нестандартное спортивное оборудование</a:t>
            </a:r>
            <a:endParaRPr lang="ru-RU" sz="2800" dirty="0">
              <a:effectLst>
                <a:glow rad="101600">
                  <a:srgbClr val="FFFF00">
                    <a:alpha val="60000"/>
                  </a:srgb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7430"/>
            <a:ext cx="44958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333624"/>
            <a:ext cx="4343400" cy="359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571612"/>
            <a:ext cx="4191000" cy="39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500174"/>
            <a:ext cx="4343400" cy="40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Здоровье-главная ценность </a:t>
            </a:r>
            <a:b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человеческой жизни.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фото д.с\Детский сад\Новая папка\IMG_04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101600">
                    <a:srgbClr val="FFFF00">
                      <a:alpha val="60000"/>
                    </a:srgbClr>
                  </a:glow>
                  <a:reflection blurRad="12700" stA="48000" endA="300" endPos="55000" dir="5400000" sy="-90000" algn="bl" rotWithShape="0"/>
                </a:effectLst>
              </a:rPr>
              <a:t>  </a:t>
            </a:r>
            <a:r>
              <a:rPr lang="ru-RU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rgbClr val="FFFF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Профилактический осмотр детей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E:\занятия\P11103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" y="1714488"/>
            <a:ext cx="3543300" cy="4500594"/>
          </a:xfrm>
          <a:prstGeom prst="rect">
            <a:avLst/>
          </a:prstGeom>
          <a:noFill/>
        </p:spPr>
      </p:pic>
      <p:pic>
        <p:nvPicPr>
          <p:cNvPr id="8195" name="Picture 3" descr="E:\занятия\P1110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714488"/>
            <a:ext cx="434340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</a:effectLst>
              </a:rPr>
              <a:t>   Физическое развитие детей</a:t>
            </a:r>
            <a:endParaRPr lang="ru-RU" sz="4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92D050">
                    <a:alpha val="60000"/>
                  </a:srgb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12,5% (2чел)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31,2%</a:t>
                      </a:r>
                      <a:r>
                        <a:rPr lang="ru-RU" baseline="0" dirty="0" smtClean="0"/>
                        <a:t> (5чел)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56,2% (9чел)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11,7% (2чел)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35,2% (6чел)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52,9%</a:t>
                      </a:r>
                      <a:r>
                        <a:rPr lang="ru-RU" baseline="0" dirty="0" smtClean="0"/>
                        <a:t> (9чел)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9,5%   (2чел)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61,9% (13чел)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28,5% (6чел)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младшая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46,6% (7чел)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53,3% (8чел)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baseline="0" dirty="0" smtClean="0"/>
                        <a:t> 8,4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43,7%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47,7% 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Рациональное питание</a:t>
            </a:r>
            <a:endParaRPr lang="ru-RU" sz="54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184576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Принципы рационального питания: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Строгое соблюдение ритма приема пищи.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Отучаться насыщаться пищей до предела.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Пищу надо есть с вниманием и удовольствием, не спеша прожевывать и почувствовать вкус.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Подсознательно оказывают благотворное влияние на пищеварение  оформление блюд, сервировка стола.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Употреблять в пищу сырые растительные продукты.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Рациональное питание</a:t>
            </a:r>
            <a:endParaRPr lang="ru-RU" dirty="0"/>
          </a:p>
        </p:txBody>
      </p:sp>
      <p:pic>
        <p:nvPicPr>
          <p:cNvPr id="4098" name="Picture 2" descr="C:\Users\Маруська\Desktop\1231673303_20071023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85903"/>
            <a:ext cx="8784976" cy="538345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28992" y="2643182"/>
            <a:ext cx="1628780" cy="1485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Прямая со стрелкой 4"/>
          <p:cNvCxnSpPr>
            <a:stCxn id="3" idx="0"/>
          </p:cNvCxnSpPr>
          <p:nvPr/>
        </p:nvCxnSpPr>
        <p:spPr>
          <a:xfrm rot="16200000" flipV="1">
            <a:off x="3586154" y="1985954"/>
            <a:ext cx="1285884" cy="2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786314" y="1928802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072066" y="3357562"/>
            <a:ext cx="10715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5"/>
          </p:cNvCxnSpPr>
          <p:nvPr/>
        </p:nvCxnSpPr>
        <p:spPr>
          <a:xfrm rot="16200000" flipH="1">
            <a:off x="4829705" y="3901018"/>
            <a:ext cx="874841" cy="895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500430" y="485776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1"/>
          </p:cNvCxnSpPr>
          <p:nvPr/>
        </p:nvCxnSpPr>
        <p:spPr>
          <a:xfrm>
            <a:off x="3643306" y="285749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1"/>
          </p:cNvCxnSpPr>
          <p:nvPr/>
        </p:nvCxnSpPr>
        <p:spPr>
          <a:xfrm rot="16200000" flipV="1">
            <a:off x="2689356" y="1882621"/>
            <a:ext cx="931985" cy="102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2"/>
          </p:cNvCxnSpPr>
          <p:nvPr/>
        </p:nvCxnSpPr>
        <p:spPr>
          <a:xfrm rot="10800000" flipV="1">
            <a:off x="2143108" y="3386134"/>
            <a:ext cx="1285884" cy="4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" idx="3"/>
          </p:cNvCxnSpPr>
          <p:nvPr/>
        </p:nvCxnSpPr>
        <p:spPr>
          <a:xfrm rot="5400000">
            <a:off x="2610771" y="3943885"/>
            <a:ext cx="1089155" cy="102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43240" y="928670"/>
            <a:ext cx="213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Яблочный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214942" y="1500174"/>
            <a:ext cx="162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Морковный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074" y="307181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Тыквенный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643570" y="4786322"/>
            <a:ext cx="153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Томатный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571868" y="5429264"/>
            <a:ext cx="184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Грушевый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643042" y="4786322"/>
            <a:ext cx="247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Виноградный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42844" y="3143248"/>
            <a:ext cx="337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Плодово-ягодный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571604" y="1500174"/>
            <a:ext cx="181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Гранатовый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43240" y="3000372"/>
            <a:ext cx="1914532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Витамины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3357554" y="214311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929190" y="2571744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394199" y="4322769"/>
            <a:ext cx="1143008" cy="784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426173" y="4288945"/>
            <a:ext cx="1143009" cy="994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428860" y="2428868"/>
            <a:ext cx="923320" cy="68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58" y="857232"/>
            <a:ext cx="40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357950" y="2214554"/>
            <a:ext cx="336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29256" y="5357826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5984" y="5429264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000232" y="192880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Е</a:t>
            </a:r>
            <a:endParaRPr lang="ru-RU" sz="4000" i="1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Солнце, воздух и вода…</a:t>
            </a:r>
            <a:endParaRPr lang="ru-RU" sz="48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C00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>
            <a:lum bright="10000" contrast="10000"/>
          </a:blip>
          <a:srcRect/>
          <a:stretch>
            <a:fillRect/>
          </a:stretch>
        </p:blipFill>
        <p:spPr bwMode="auto">
          <a:xfrm>
            <a:off x="1619672" y="1340768"/>
            <a:ext cx="12413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1340768"/>
            <a:ext cx="134313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3861048"/>
            <a:ext cx="1534666" cy="11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22920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96336" y="3789040"/>
            <a:ext cx="1368152" cy="9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24328" y="5085184"/>
            <a:ext cx="1512168" cy="15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ru-RU" sz="32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Традиционные виды закаливания детей.</a:t>
            </a:r>
            <a:endParaRPr lang="ru-RU" sz="32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Утренний прием на свежем воздухе.</a:t>
            </a:r>
          </a:p>
          <a:p>
            <a:r>
              <a:rPr lang="ru-RU" dirty="0" smtClean="0"/>
              <a:t>Оздоровительная прогулка.</a:t>
            </a:r>
          </a:p>
          <a:p>
            <a:r>
              <a:rPr lang="ru-RU" dirty="0" smtClean="0"/>
              <a:t>Сон с доступом свежего воздуха.</a:t>
            </a:r>
          </a:p>
          <a:p>
            <a:r>
              <a:rPr lang="ru-RU" dirty="0" smtClean="0"/>
              <a:t>Полоскание рта прохладной водой.</a:t>
            </a:r>
          </a:p>
          <a:p>
            <a:r>
              <a:rPr lang="ru-RU" dirty="0" smtClean="0"/>
              <a:t>Хождение босиком до и после дневного сна.</a:t>
            </a:r>
          </a:p>
          <a:p>
            <a:r>
              <a:rPr lang="ru-RU" dirty="0" smtClean="0"/>
              <a:t>Солнечные ванны.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785794"/>
            <a:ext cx="25717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42918"/>
            <a:ext cx="249078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643314"/>
            <a:ext cx="328614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714752"/>
            <a:ext cx="314327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28992" y="1142984"/>
            <a:ext cx="3250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Такие разные</a:t>
            </a:r>
          </a:p>
          <a:p>
            <a:r>
              <a:rPr lang="ru-RU" sz="2800" dirty="0" smtClean="0"/>
              <a:t>   эмоции</a:t>
            </a:r>
            <a:endParaRPr lang="ru-RU" sz="2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34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 Мудрые мысли о воспитании.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5"/>
            <a:ext cx="75724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Никогда не обещайте ребенку, чего нельзя выполнить, и никогда не обманывайте его.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                   Ушинский К. Д.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Детству следует оказывать величайшее уважение.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                         </a:t>
            </a:r>
            <a:r>
              <a:rPr lang="ru-RU" sz="2400" dirty="0" err="1" smtClean="0"/>
              <a:t>Ювена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Плох тот воспитатель детей, который не помнит своего детства.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                                   </a:t>
            </a:r>
            <a:r>
              <a:rPr lang="ru-RU" sz="2400" dirty="0" err="1" smtClean="0"/>
              <a:t>Эбнер-Эшенбах</a:t>
            </a:r>
            <a:r>
              <a:rPr lang="ru-RU" sz="2400" dirty="0" smtClean="0"/>
              <a:t> М.                                                                           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500174"/>
            <a:ext cx="6594599" cy="403187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«Здоровье-это возможность возможностей.</a:t>
            </a:r>
            <a:endParaRPr lang="en-US" sz="3200" dirty="0" smtClean="0"/>
          </a:p>
          <a:p>
            <a:r>
              <a:rPr lang="ru-RU" sz="3200" dirty="0" smtClean="0"/>
              <a:t>Штурмуйте каждую проблему с энтузиазмом,</a:t>
            </a:r>
          </a:p>
          <a:p>
            <a:r>
              <a:rPr lang="ru-RU" sz="3200" dirty="0" smtClean="0"/>
              <a:t>Как если бы от этого зависела ваша жизнь.»</a:t>
            </a:r>
          </a:p>
          <a:p>
            <a:endParaRPr lang="ru-RU" sz="3200" dirty="0" smtClean="0"/>
          </a:p>
          <a:p>
            <a:r>
              <a:rPr lang="ru-RU" sz="3200" dirty="0" smtClean="0"/>
              <a:t>                                            Л. </a:t>
            </a:r>
            <a:r>
              <a:rPr lang="ru-RU" sz="3200" dirty="0" err="1" smtClean="0"/>
              <a:t>Кьюби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7166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</a:t>
            </a:r>
            <a:r>
              <a:rPr lang="ru-RU" sz="49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Здоровья, вам!</a:t>
            </a:r>
            <a:br>
              <a:rPr lang="ru-RU" sz="49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9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И пусть ваши дети радуют вас!</a:t>
            </a:r>
            <a:br>
              <a:rPr lang="ru-RU" sz="49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857364"/>
            <a:ext cx="65722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Человеческое дитя – здоровое, развитое…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Это не только идеал и абстрактная ценность,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 и практическая достижимая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норма жизни.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50072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Результат анкетирования.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1</a:t>
            </a:r>
            <a:r>
              <a:rPr lang="ru-RU" sz="1800" dirty="0" smtClean="0"/>
              <a:t>. Возраст 3-6лет, всего опрошенных 20 родителей.</a:t>
            </a:r>
          </a:p>
          <a:p>
            <a:r>
              <a:rPr lang="ru-RU" sz="1800" dirty="0" smtClean="0"/>
              <a:t>2. Уделяют время своему ребенку часто 16чел, иногда 4 чел.</a:t>
            </a:r>
          </a:p>
          <a:p>
            <a:r>
              <a:rPr lang="ru-RU" sz="1800" dirty="0" smtClean="0"/>
              <a:t>3.Занимаются в секциях рукопашного боя-1 чел, гимнастикой-3 чел, нигде-16.</a:t>
            </a:r>
          </a:p>
          <a:p>
            <a:r>
              <a:rPr lang="ru-RU" sz="1800" dirty="0" smtClean="0"/>
              <a:t>4.Соблюдают режим дня дома . Да-10чел. Нет- 10 чел.</a:t>
            </a:r>
          </a:p>
          <a:p>
            <a:r>
              <a:rPr lang="ru-RU" sz="1800" dirty="0" smtClean="0"/>
              <a:t>5.Закаливание дома : купание в  бассейне-4 чел, зарядка-2 чел, </a:t>
            </a:r>
          </a:p>
          <a:p>
            <a:r>
              <a:rPr lang="ru-RU" sz="1800" dirty="0" smtClean="0"/>
              <a:t>не закаливаются- 14 чел.</a:t>
            </a:r>
          </a:p>
          <a:p>
            <a:r>
              <a:rPr lang="ru-RU" sz="1800" dirty="0" smtClean="0"/>
              <a:t>6. Любимые виды деятельности: подвижные игры, телепередачи, трудовая деятельность, чтение книг, прогулка на свежем воздухе, музыкально-ритмическая деятельность, спортивные игры, настольные игры, поход.</a:t>
            </a:r>
          </a:p>
          <a:p>
            <a:r>
              <a:rPr lang="ru-RU" sz="1800" dirty="0" smtClean="0"/>
              <a:t>7.Трудности: Дисциплина-1, не делает зарядку-1, нет желания-1.</a:t>
            </a:r>
          </a:p>
          <a:p>
            <a:r>
              <a:rPr lang="ru-RU" sz="1800" dirty="0" smtClean="0"/>
              <a:t>                           Никаких-17.</a:t>
            </a:r>
          </a:p>
          <a:p>
            <a:r>
              <a:rPr lang="ru-RU" sz="1800" dirty="0" smtClean="0"/>
              <a:t>8.Уровень физического развития: Не знают-13, знают-7.</a:t>
            </a:r>
          </a:p>
          <a:p>
            <a:r>
              <a:rPr lang="ru-RU" sz="1800" dirty="0" smtClean="0"/>
              <a:t>9.Эффективность работы в ДОУ .    Да-20 чел.</a:t>
            </a:r>
          </a:p>
          <a:p>
            <a:r>
              <a:rPr lang="ru-RU" sz="1800" dirty="0" smtClean="0"/>
              <a:t>10. Семейные соревнования-7 чел, зарядка-3 чел, никаких-3 чел,</a:t>
            </a:r>
          </a:p>
          <a:p>
            <a:r>
              <a:rPr lang="ru-RU" sz="1800" dirty="0" smtClean="0"/>
              <a:t>       не ответили-7чел.</a:t>
            </a:r>
            <a:endParaRPr lang="ru-RU" sz="1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ru-RU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физкультурой мы дружны.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785926"/>
            <a:ext cx="4352956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714488"/>
            <a:ext cx="4143404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3581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928926" y="2214554"/>
            <a:ext cx="2714644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Чтоб здоровье сохранить ,</a:t>
            </a:r>
          </a:p>
          <a:p>
            <a:pPr algn="ctr"/>
            <a:r>
              <a:rPr lang="ru-RU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Научись его ценить.</a:t>
            </a:r>
            <a:endParaRPr lang="ru-RU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572662" y="157081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6182" y="642918"/>
            <a:ext cx="89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Режим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5286380" y="1857364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00760" y="1357298"/>
            <a:ext cx="1072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Зарядка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643570" y="357187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29454" y="3214686"/>
            <a:ext cx="180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Гигиенические </a:t>
            </a:r>
          </a:p>
          <a:p>
            <a:r>
              <a:rPr lang="ru-RU" dirty="0" smtClean="0"/>
              <a:t>      навыки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2071670" y="1785926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8662" y="1071546"/>
            <a:ext cx="1512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Активный </a:t>
            </a:r>
          </a:p>
          <a:p>
            <a:r>
              <a:rPr lang="ru-RU" dirty="0" smtClean="0"/>
              <a:t>образ жизни</a:t>
            </a:r>
          </a:p>
          <a:p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1643042" y="350043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5720" y="3000372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Правильное </a:t>
            </a:r>
          </a:p>
          <a:p>
            <a:r>
              <a:rPr lang="ru-RU" dirty="0" smtClean="0"/>
              <a:t>   питание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1928794" y="4286256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00100" y="500063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endCxn id="5" idx="3"/>
          </p:cNvCxnSpPr>
          <p:nvPr/>
        </p:nvCxnSpPr>
        <p:spPr>
          <a:xfrm rot="16200000" flipH="1">
            <a:off x="3249807" y="4394002"/>
            <a:ext cx="112978" cy="4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4"/>
          </p:cNvCxnSpPr>
          <p:nvPr/>
        </p:nvCxnSpPr>
        <p:spPr>
          <a:xfrm rot="5400000">
            <a:off x="3750463" y="5393545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71868" y="5929330"/>
            <a:ext cx="158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357818" y="4429132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00760" y="5429264"/>
            <a:ext cx="1502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Подвижные </a:t>
            </a:r>
          </a:p>
          <a:p>
            <a:r>
              <a:rPr lang="ru-RU" dirty="0" smtClean="0"/>
              <a:t>     игры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ru-RU" sz="6000" b="1" dirty="0" smtClean="0">
                <a:ln/>
                <a:solidFill>
                  <a:schemeClr val="accent1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спортивный</a:t>
            </a:r>
            <a:r>
              <a:rPr lang="ru-RU" b="1" dirty="0" smtClean="0">
                <a:ln/>
                <a:solidFill>
                  <a:schemeClr val="accent1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6000" b="1" dirty="0" smtClean="0">
                <a:ln/>
                <a:solidFill>
                  <a:schemeClr val="accent1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ЗАЛ</a:t>
            </a:r>
            <a:endParaRPr lang="ru-RU" sz="6000" b="1" dirty="0">
              <a:ln/>
              <a:solidFill>
                <a:schemeClr val="accent1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C:\Documents and Settings\Admin\Рабочий стол\фото к презентации\2013-10-02, фото к презентации\фото к презентации 1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107187" y="1964520"/>
            <a:ext cx="4857786" cy="392908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о к презентации\2013-10-02, фото к презентации\фото к презентации 1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250529" y="2035959"/>
            <a:ext cx="485778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433</TotalTime>
  <Words>568</Words>
  <PresentationFormat>Экран (4:3)</PresentationFormat>
  <Paragraphs>159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                Муниципальное бюджетное дошкольное            образовательное учреждение детский сад №16      Муниципального  образования   Тимашевский район</vt:lpstr>
      <vt:lpstr>          Здоровье-главная ценность                 человеческой жизни.</vt:lpstr>
      <vt:lpstr>Слайд 3</vt:lpstr>
      <vt:lpstr>Человеческое дитя – здоровое, развитое… Это не только идеал и абстрактная ценность, но и практическая достижимая норма жизни.</vt:lpstr>
      <vt:lpstr>           Результат анкетирования.</vt:lpstr>
      <vt:lpstr>       С физкультурой мы дружны.</vt:lpstr>
      <vt:lpstr>Слайд 7</vt:lpstr>
      <vt:lpstr>Слайд 8</vt:lpstr>
      <vt:lpstr>    спортивный   ЗАЛ</vt:lpstr>
      <vt:lpstr>      СПОРТИВНАЯ ПЛОЩАДКА</vt:lpstr>
      <vt:lpstr>    ТРОПА ЗДОРОВЬЯ</vt:lpstr>
      <vt:lpstr>     УЧАСТКИ ГРУПП</vt:lpstr>
      <vt:lpstr>Слайд 13</vt:lpstr>
      <vt:lpstr>Слайд 14</vt:lpstr>
      <vt:lpstr>ФИЗКУЛЬТУРНЫЕ УГОЛКИ В ГРУППАХ</vt:lpstr>
      <vt:lpstr>Слайд 16</vt:lpstr>
      <vt:lpstr>Слайд 17</vt:lpstr>
      <vt:lpstr>  Нестандартное спортивное оборудование</vt:lpstr>
      <vt:lpstr>Слайд 19</vt:lpstr>
      <vt:lpstr>  Профилактический осмотр детей</vt:lpstr>
      <vt:lpstr>   Физическое развитие детей</vt:lpstr>
      <vt:lpstr>Рациональное питание</vt:lpstr>
      <vt:lpstr>Рациональное питание</vt:lpstr>
      <vt:lpstr>Слайд 24</vt:lpstr>
      <vt:lpstr>Слайд 25</vt:lpstr>
      <vt:lpstr>Солнце, воздух и вода…</vt:lpstr>
      <vt:lpstr>       Традиционные виды закаливания детей.</vt:lpstr>
      <vt:lpstr>Слайд 28</vt:lpstr>
      <vt:lpstr>Слайд 29</vt:lpstr>
      <vt:lpstr>Слайд 30</vt:lpstr>
      <vt:lpstr>                       Здоровья, вам!       И пусть ваши дети радуют вас!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Здоровье-главная ценность человеческой жизни.</dc:title>
  <cp:lastModifiedBy>1</cp:lastModifiedBy>
  <cp:revision>48</cp:revision>
  <dcterms:modified xsi:type="dcterms:W3CDTF">2014-08-28T05:59:41Z</dcterms:modified>
</cp:coreProperties>
</file>