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82" y="-1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A0%D0%BE%D1%81%D1%81%D0%B8%D1%8F" TargetMode="External"/><Relationship Id="rId3" Type="http://schemas.openxmlformats.org/officeDocument/2006/relationships/hyperlink" Target="http://ru.wikipedia.org/wiki/%D0%9A%D0%BE%D1%80%D0%B5%D0%BD%D0%BD%D1%8B%D0%B5_%D0%BC%D0%B0%D0%BB%D0%BE%D1%87%D0%B8%D1%81%D0%BB%D0%B5%D0%BD%D0%BD%D1%8B%D0%B5_%D0%BD%D0%B0%D1%80%D0%BE%D0%B4%D1%8B_%D0%A1%D0%B5%D0%B2%D0%B5%D1%80%D0%B0,_%D0%A1%D0%B8%D0%B1%D0%B8%D1%80%D0%B8_%D0%B8_%D0%94%D0%B0%D0%BB%D1%8C%D0%BD%D0%B5%D0%B3%D0%BE_%D0%92%D0%BE%D1%81%D1%82%D0%BE%D0%BA%D0%B0_%D0%A0%D0%BE%D1%81%D1%81%D0%B8%D0%B9%D1%81%D0%BA%D0%BE%D0%B9_%D0%A4%D0%B5%D0%B4%D0%B5%D1%80%D0%B0%D1%86%D0%B8%D0%B8" TargetMode="External"/><Relationship Id="rId7" Type="http://schemas.openxmlformats.org/officeDocument/2006/relationships/hyperlink" Target="http://ru.wikipedia.org/wiki/%D0%A1%D1%83%D0%BD%D0%B3%D0%B0%D1%80%D0%B8" TargetMode="External"/><Relationship Id="rId2" Type="http://schemas.openxmlformats.org/officeDocument/2006/relationships/hyperlink" Target="http://ru.wikipedia.org/wiki/%D0%9D%D0%B0%D0%BD%D0%B0%D0%B9%D1%81%D0%BA%D0%B8%D0%B9_%D1%8F%D0%B7%D1%8B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3%D1%81%D1%81%D1%83%D1%80%D0%B8" TargetMode="External"/><Relationship Id="rId5" Type="http://schemas.openxmlformats.org/officeDocument/2006/relationships/hyperlink" Target="http://ru.wikipedia.org/wiki/%D0%90%D0%BC%D1%83%D1%80_(%D1%80%D0%B5%D0%BA%D0%B0)" TargetMode="External"/><Relationship Id="rId4" Type="http://schemas.openxmlformats.org/officeDocument/2006/relationships/hyperlink" Target="http://ru.wikipedia.org/wiki/%D0%94%D0%B0%D0%BB%D1%8C%D0%BD%D0%B8%D0%B9_%D0%92%D0%BE%D1%81%D1%82%D0%BE%D0%BA" TargetMode="External"/><Relationship Id="rId9" Type="http://schemas.openxmlformats.org/officeDocument/2006/relationships/hyperlink" Target="http://ru.wikipedia.org/wiki/%D0%9A%D0%B8%D1%82%D0%B0%D0%B9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3%D0%BD%D1%8C%D0%B8" TargetMode="External"/><Relationship Id="rId2" Type="http://schemas.openxmlformats.org/officeDocument/2006/relationships/hyperlink" Target="http://ru.wikipedia.org/wiki/%D0%91%D0%B8%D0%BE%D0%BB%D0%BE%D0%B3%D0%B8%D1%87%D0%B5%D1%81%D0%BA%D0%B8%D0%B9_%D0%B2%D0%B8%D0%B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A%D1%83%D0%BD%D1%8C%D0%B8" TargetMode="External"/><Relationship Id="rId2" Type="http://schemas.openxmlformats.org/officeDocument/2006/relationships/hyperlink" Target="http://ru.wikipedia.org/wiki/%D0%9C%D0%BB%D0%B5%D0%BA%D0%BE%D0%BF%D0%B8%D1%82%D0%B0%D1%8E%D1%89%D0%B8%D0%B5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Почему звери друг от друга отличаются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00B050"/>
                </a:solidFill>
              </a:rPr>
              <a:t>(нанайская сказка)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solidFill>
                  <a:srgbClr val="000000"/>
                </a:solidFill>
                <a:latin typeface="Arial"/>
              </a:rPr>
              <a:t>Нана́йцы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(</a:t>
            </a:r>
            <a:r>
              <a:rPr lang="ru-RU" dirty="0" err="1">
                <a:solidFill>
                  <a:srgbClr val="0B0080"/>
                </a:solidFill>
                <a:latin typeface="Arial"/>
                <a:hlinkClick r:id="rId2" tooltip="Нанайский язык"/>
              </a:rPr>
              <a:t>нанайск</a:t>
            </a:r>
            <a:r>
              <a:rPr lang="ru-RU" dirty="0">
                <a:solidFill>
                  <a:srgbClr val="0B0080"/>
                </a:solidFill>
                <a:latin typeface="Arial"/>
                <a:hlinkClick r:id="rId2" tooltip="Нанайский язык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i="1" dirty="0" err="1">
                <a:solidFill>
                  <a:srgbClr val="000000"/>
                </a:solidFill>
                <a:latin typeface="Arial"/>
              </a:rPr>
              <a:t>нанай</a:t>
            </a:r>
            <a:r>
              <a:rPr lang="ru-RU" i="1" dirty="0">
                <a:solidFill>
                  <a:srgbClr val="000000"/>
                </a:solidFill>
                <a:latin typeface="Arial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Arial"/>
              </a:rPr>
              <a:t>нани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; 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)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— </a:t>
            </a:r>
            <a:r>
              <a:rPr lang="ru-RU" dirty="0">
                <a:solidFill>
                  <a:srgbClr val="0B0080"/>
                </a:solidFill>
                <a:latin typeface="Arial"/>
                <a:hlinkClick r:id="rId3" tooltip="Коренные малочисленные народы Севера, Сибири и Дальнего Востока Российской Федерации"/>
              </a:rPr>
              <a:t>коренной малочисленный народ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  <a:hlinkClick r:id="rId4" tooltip="Дальний Восток"/>
              </a:rPr>
              <a:t>Дальнего Востока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, проживающий по берегам </a:t>
            </a:r>
            <a:r>
              <a:rPr lang="ru-RU" dirty="0">
                <a:solidFill>
                  <a:srgbClr val="0B0080"/>
                </a:solidFill>
                <a:latin typeface="Arial"/>
                <a:hlinkClick r:id="rId5" tooltip="Амур (река)"/>
              </a:rPr>
              <a:t>Амура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и его </a:t>
            </a:r>
            <a:r>
              <a:rPr lang="ru-RU" dirty="0" err="1" smtClean="0">
                <a:solidFill>
                  <a:srgbClr val="000000"/>
                </a:solidFill>
                <a:latin typeface="Arial"/>
              </a:rPr>
              <a:t>ритоков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>
                <a:solidFill>
                  <a:srgbClr val="0B0080"/>
                </a:solidFill>
                <a:latin typeface="Arial"/>
                <a:hlinkClick r:id="rId6" tooltip="Уссури"/>
              </a:rPr>
              <a:t>Уссури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и </a:t>
            </a:r>
            <a:r>
              <a:rPr lang="ru-RU" dirty="0">
                <a:solidFill>
                  <a:srgbClr val="0B0080"/>
                </a:solidFill>
                <a:latin typeface="Arial"/>
                <a:hlinkClick r:id="rId7" tooltip="Сунгари"/>
              </a:rPr>
              <a:t>Сунгари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в </a:t>
            </a:r>
            <a:r>
              <a:rPr lang="ru-RU" dirty="0">
                <a:solidFill>
                  <a:srgbClr val="0B0080"/>
                </a:solidFill>
                <a:latin typeface="Arial"/>
                <a:hlinkClick r:id="rId8" tooltip="Россия"/>
              </a:rPr>
              <a:t>России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и </a:t>
            </a:r>
            <a:r>
              <a:rPr lang="ru-RU" dirty="0">
                <a:solidFill>
                  <a:srgbClr val="0B0080"/>
                </a:solidFill>
                <a:latin typeface="Arial"/>
                <a:hlinkClick r:id="rId9" tooltip="Китай"/>
              </a:rPr>
              <a:t>Китае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 </a:t>
            </a:r>
            <a:endParaRPr lang="ru-RU" dirty="0" smtClean="0">
              <a:solidFill>
                <a:srgbClr val="000000"/>
              </a:solidFill>
              <a:latin typeface="Arial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Arial"/>
              </a:rPr>
              <a:t>Слово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«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нанай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» растолковывается как «на» — земля, «</a:t>
            </a:r>
            <a:r>
              <a:rPr lang="ru-RU" dirty="0" err="1">
                <a:solidFill>
                  <a:srgbClr val="000000"/>
                </a:solidFill>
                <a:latin typeface="Arial"/>
              </a:rPr>
              <a:t>най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» — человек, человек земли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148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File:Hezhe (Nanai) famil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692696"/>
            <a:ext cx="6624736" cy="535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26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900igr.net/datas/obschestvoznanie/Rossija/0005-005-Rodina-Rossij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496944" cy="6372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92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Изюбрь -  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Восточноазиатский настоящий олень. Подвид благородного .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Arial"/>
              </a:rPr>
              <a:t/>
            </a:r>
            <a:br>
              <a:rPr lang="ru-RU" dirty="0">
                <a:solidFill>
                  <a:srgbClr val="000000"/>
                </a:solidFill>
                <a:latin typeface="Arial"/>
              </a:rPr>
            </a:br>
            <a:endParaRPr lang="ru-RU" dirty="0"/>
          </a:p>
        </p:txBody>
      </p:sp>
      <p:pic>
        <p:nvPicPr>
          <p:cNvPr id="1026" name="Picture 2" descr="http://img3.proshkolu.ru/content/media/pic/std/2000000/1125000/1124123-f09b9edbb703d47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780928"/>
            <a:ext cx="4591679" cy="314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Cervus elaphus xanthopygu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214" y="2132856"/>
            <a:ext cx="3950279" cy="263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836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</a:rPr>
            </a:br>
            <a:r>
              <a:rPr lang="ru-RU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>
                <a:solidFill>
                  <a:srgbClr val="000000"/>
                </a:solidFill>
                <a:latin typeface="Arial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</a:rPr>
            </a:br>
            <a:r>
              <a:rPr lang="ru-RU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>
                <a:solidFill>
                  <a:srgbClr val="000000"/>
                </a:solidFill>
                <a:latin typeface="Arial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</a:rPr>
            </a:br>
            <a:r>
              <a:rPr lang="ru-RU" b="1" dirty="0" smtClean="0">
                <a:solidFill>
                  <a:srgbClr val="000000"/>
                </a:solidFill>
                <a:latin typeface="+mn-lt"/>
              </a:rPr>
              <a:t>Выдра</a:t>
            </a:r>
            <a:r>
              <a:rPr lang="ru-RU" dirty="0">
                <a:solidFill>
                  <a:srgbClr val="000000"/>
                </a:solidFill>
                <a:latin typeface="+mn-lt"/>
              </a:rPr>
              <a:t>— </a:t>
            </a:r>
            <a:r>
              <a:rPr lang="ru-RU" dirty="0">
                <a:solidFill>
                  <a:srgbClr val="0B0080"/>
                </a:solidFill>
                <a:latin typeface="+mn-lt"/>
                <a:hlinkClick r:id="rId2" tooltip="Биологический вид"/>
              </a:rPr>
              <a:t>вид</a:t>
            </a:r>
            <a:r>
              <a:rPr lang="ru-RU" dirty="0">
                <a:solidFill>
                  <a:srgbClr val="000000"/>
                </a:solidFill>
                <a:latin typeface="+mn-lt"/>
              </a:rPr>
              <a:t> хищных млекопитающих семейства </a:t>
            </a:r>
            <a:r>
              <a:rPr lang="ru-RU" dirty="0">
                <a:solidFill>
                  <a:srgbClr val="0B0080"/>
                </a:solidFill>
                <a:latin typeface="+mn-lt"/>
                <a:hlinkClick r:id="rId3" tooltip="Куньи"/>
              </a:rPr>
              <a:t>куньих</a:t>
            </a:r>
            <a:r>
              <a:rPr lang="ru-RU" dirty="0">
                <a:solidFill>
                  <a:srgbClr val="000000"/>
                </a:solidFill>
                <a:latin typeface="+mn-lt"/>
              </a:rPr>
              <a:t>, ведущее полуводный образ жизни.</a:t>
            </a:r>
            <a:r>
              <a:rPr lang="ru-RU" dirty="0">
                <a:latin typeface="+mn-lt"/>
              </a:rPr>
              <a:t/>
            </a:r>
            <a:br>
              <a:rPr lang="ru-RU" dirty="0">
                <a:latin typeface="+mn-lt"/>
              </a:rPr>
            </a:br>
            <a:r>
              <a:rPr lang="ru-RU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>
                <a:solidFill>
                  <a:srgbClr val="000000"/>
                </a:solidFill>
                <a:latin typeface="Arial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</a:rPr>
            </a:br>
            <a:r>
              <a:rPr lang="ru-RU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>
                <a:solidFill>
                  <a:srgbClr val="000000"/>
                </a:solidFill>
                <a:latin typeface="Arial"/>
              </a:rPr>
            </a:br>
            <a:r>
              <a:rPr lang="ru-RU" b="1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 smtClean="0">
                <a:solidFill>
                  <a:srgbClr val="000000"/>
                </a:solidFill>
                <a:latin typeface="Arial"/>
              </a:rPr>
            </a:br>
            <a:r>
              <a:rPr lang="ru-RU" b="1" dirty="0">
                <a:solidFill>
                  <a:srgbClr val="000000"/>
                </a:solidFill>
                <a:latin typeface="Arial"/>
              </a:rPr>
              <a:t/>
            </a:r>
            <a:br>
              <a:rPr lang="ru-RU" b="1" dirty="0">
                <a:solidFill>
                  <a:srgbClr val="000000"/>
                </a:solidFill>
                <a:latin typeface="Arial"/>
              </a:rPr>
            </a:br>
            <a:endParaRPr lang="ru-RU" sz="3600" dirty="0">
              <a:latin typeface="+mn-lt"/>
            </a:endParaRPr>
          </a:p>
        </p:txBody>
      </p:sp>
      <p:pic>
        <p:nvPicPr>
          <p:cNvPr id="4098" name="Picture 2" descr="File:Fischotter, Lutra Lutr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284984"/>
            <a:ext cx="4883696" cy="325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s47.radikal.ru/i117/1005/cd/5c779f6c3b8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494" y="1772816"/>
            <a:ext cx="4295800" cy="322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31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71296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err="1" smtClean="0">
                <a:solidFill>
                  <a:srgbClr val="000000"/>
                </a:solidFill>
                <a:latin typeface="Arial"/>
              </a:rPr>
              <a:t>Со́боль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</a:t>
            </a:r>
            <a:r>
              <a:rPr lang="ru-RU" dirty="0" smtClean="0">
                <a:solidFill>
                  <a:srgbClr val="000000"/>
                </a:solidFill>
                <a:latin typeface="Arial"/>
              </a:rPr>
              <a:t>—</a:t>
            </a:r>
            <a:r>
              <a:rPr lang="ru-RU" dirty="0" smtClean="0">
                <a:solidFill>
                  <a:srgbClr val="0B0080"/>
                </a:solidFill>
                <a:latin typeface="Arial"/>
                <a:hlinkClick r:id="rId2" tooltip="Млекопитающие"/>
              </a:rPr>
              <a:t>млекопитающее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 семейства </a:t>
            </a:r>
            <a:r>
              <a:rPr lang="ru-RU" u="sng" dirty="0">
                <a:solidFill>
                  <a:srgbClr val="0B0080"/>
                </a:solidFill>
                <a:latin typeface="Arial"/>
                <a:hlinkClick r:id="rId3" tooltip="Куньи"/>
              </a:rPr>
              <a:t>куньих</a:t>
            </a:r>
            <a:r>
              <a:rPr lang="ru-RU" dirty="0">
                <a:solidFill>
                  <a:srgbClr val="000000"/>
                </a:solidFill>
                <a:latin typeface="Arial"/>
              </a:rPr>
              <a:t>.</a:t>
            </a:r>
            <a:endParaRPr lang="ru-RU" dirty="0"/>
          </a:p>
        </p:txBody>
      </p:sp>
      <p:pic>
        <p:nvPicPr>
          <p:cNvPr id="5122" name="Picture 2" descr="http://www.gazetairkutsk.ru/wp-content/uploads/2011/11/1-sobol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4490864" cy="336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1shuba.ru/uploads/posts/2011-12/1325151728_sobol_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241787" cy="3426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53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Барсук                  Енот</a:t>
            </a:r>
            <a:endParaRPr lang="ru-RU" dirty="0"/>
          </a:p>
        </p:txBody>
      </p:sp>
      <p:pic>
        <p:nvPicPr>
          <p:cNvPr id="6146" name="Picture 2" descr="http://www.gelderlander.nl/polopoly_fs/1.1564251.1349910148!image/image-15642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52" y="1487488"/>
            <a:ext cx="5266965" cy="353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s59.radikal.ru/i166/0905/d7/032c3692cd3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87488"/>
            <a:ext cx="4295800" cy="3436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9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Почему звери друг от друга отличаются (нанайская сказка)</vt:lpstr>
      <vt:lpstr>Презентация PowerPoint</vt:lpstr>
      <vt:lpstr>Презентация PowerPoint</vt:lpstr>
      <vt:lpstr>        Изюбрь -  Восточноазиатский настоящий олень. Подвид благородного .        </vt:lpstr>
      <vt:lpstr>      Выдра— вид хищных млекопитающих семейства куньих, ведущее полуводный образ жизни.      </vt:lpstr>
      <vt:lpstr>Со́боль —млекопитающее семейства куньих.</vt:lpstr>
      <vt:lpstr>Барсук                  Енот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Почему звери друг от друга отличаются (нанайская сказка)</dc:title>
  <dc:creator>user</dc:creator>
  <cp:lastModifiedBy>user</cp:lastModifiedBy>
  <cp:revision>3</cp:revision>
  <dcterms:created xsi:type="dcterms:W3CDTF">2014-01-12T12:46:54Z</dcterms:created>
  <dcterms:modified xsi:type="dcterms:W3CDTF">2014-01-12T13:13:30Z</dcterms:modified>
</cp:coreProperties>
</file>