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8" r:id="rId14"/>
    <p:sldId id="269" r:id="rId15"/>
    <p:sldId id="288" r:id="rId16"/>
    <p:sldId id="270" r:id="rId17"/>
    <p:sldId id="271" r:id="rId18"/>
    <p:sldId id="272" r:id="rId19"/>
    <p:sldId id="285" r:id="rId20"/>
    <p:sldId id="274" r:id="rId21"/>
    <p:sldId id="286" r:id="rId22"/>
    <p:sldId id="275" r:id="rId23"/>
    <p:sldId id="282" r:id="rId24"/>
    <p:sldId id="289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4B68-A98B-4CEF-989E-AFFF031F4F0C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050E5A6-C398-4B96-8C88-23725216421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русскими и мордовскими народными играми</a:t>
          </a:r>
          <a:endParaRPr lang="ru-RU" sz="24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73568F3-B72F-4FE8-B21F-74C9A5FCBA32}" type="parTrans" cxnId="{E74EF782-6B08-4B08-8072-9A0F8D9F7A07}">
      <dgm:prSet/>
      <dgm:spPr/>
      <dgm:t>
        <a:bodyPr/>
        <a:lstStyle/>
        <a:p>
          <a:endParaRPr lang="ru-RU"/>
        </a:p>
      </dgm:t>
    </dgm:pt>
    <dgm:pt modelId="{102C0C3C-0171-4EA8-8281-F9530BE5A812}" type="sibTrans" cxnId="{E74EF782-6B08-4B08-8072-9A0F8D9F7A07}">
      <dgm:prSet/>
      <dgm:spPr/>
      <dgm:t>
        <a:bodyPr/>
        <a:lstStyle/>
        <a:p>
          <a:endParaRPr lang="ru-RU"/>
        </a:p>
      </dgm:t>
    </dgm:pt>
    <dgm:pt modelId="{78727B7C-D3DD-4AE1-8AE6-68EFA5B99E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народным искусством</a:t>
          </a:r>
          <a:endParaRPr lang="ru-RU" sz="24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701ADEC-9B41-431A-A9DB-22E8E1CF54E7}" type="parTrans" cxnId="{73A8556D-B86A-4B1D-BF01-6ABB48BAE5B4}">
      <dgm:prSet/>
      <dgm:spPr/>
      <dgm:t>
        <a:bodyPr/>
        <a:lstStyle/>
        <a:p>
          <a:endParaRPr lang="ru-RU"/>
        </a:p>
      </dgm:t>
    </dgm:pt>
    <dgm:pt modelId="{841D7F33-8CC3-4A8E-8221-4D9F20A14093}" type="sibTrans" cxnId="{73A8556D-B86A-4B1D-BF01-6ABB48BAE5B4}">
      <dgm:prSet/>
      <dgm:spPr/>
      <dgm:t>
        <a:bodyPr/>
        <a:lstStyle/>
        <a:p>
          <a:endParaRPr lang="ru-RU"/>
        </a:p>
      </dgm:t>
    </dgm:pt>
    <dgm:pt modelId="{71FD2969-915F-449E-AEF2-6981B155E3B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календарно-обрядовыми праздниками</a:t>
          </a:r>
          <a:endParaRPr lang="ru-RU" sz="24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F42719-0187-42F0-85FA-F64AED0715CF}" type="parTrans" cxnId="{0A049E8B-FCC0-4E4F-8CB1-2FFD2E7E78EB}">
      <dgm:prSet/>
      <dgm:spPr/>
      <dgm:t>
        <a:bodyPr/>
        <a:lstStyle/>
        <a:p>
          <a:endParaRPr lang="ru-RU"/>
        </a:p>
      </dgm:t>
    </dgm:pt>
    <dgm:pt modelId="{59A1E941-76C4-4AD3-95E5-3C71794918F3}" type="sibTrans" cxnId="{0A049E8B-FCC0-4E4F-8CB1-2FFD2E7E78EB}">
      <dgm:prSet/>
      <dgm:spPr/>
      <dgm:t>
        <a:bodyPr/>
        <a:lstStyle/>
        <a:p>
          <a:endParaRPr lang="ru-RU"/>
        </a:p>
      </dgm:t>
    </dgm:pt>
    <dgm:pt modelId="{785473E2-3116-4637-877C-6B987AA40E1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Создание атмосферы национального быта</a:t>
          </a:r>
          <a:endParaRPr lang="ru-RU" sz="24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B4057D2-0935-482D-9E8F-14ED106DC581}" type="sibTrans" cxnId="{E52A1732-917F-4186-994B-68DE9A6EDCD4}">
      <dgm:prSet/>
      <dgm:spPr/>
      <dgm:t>
        <a:bodyPr/>
        <a:lstStyle/>
        <a:p>
          <a:endParaRPr lang="ru-RU"/>
        </a:p>
      </dgm:t>
    </dgm:pt>
    <dgm:pt modelId="{C4C5A537-35C4-4D0E-97A9-8DADAB8FC190}" type="parTrans" cxnId="{E52A1732-917F-4186-994B-68DE9A6EDCD4}">
      <dgm:prSet/>
      <dgm:spPr/>
      <dgm:t>
        <a:bodyPr/>
        <a:lstStyle/>
        <a:p>
          <a:endParaRPr lang="ru-RU"/>
        </a:p>
      </dgm:t>
    </dgm:pt>
    <dgm:pt modelId="{8A29BDA9-B090-4F39-8E17-F128A4162CA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Широкое использование фольклора </a:t>
          </a:r>
          <a:endParaRPr lang="ru-RU" sz="24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307E5A3-5B6A-4121-8744-27F6D3028841}" type="sibTrans" cxnId="{74B4483F-6F0E-48F3-B4A6-B35E8BBB3AAE}">
      <dgm:prSet/>
      <dgm:spPr/>
      <dgm:t>
        <a:bodyPr/>
        <a:lstStyle/>
        <a:p>
          <a:endParaRPr lang="ru-RU"/>
        </a:p>
      </dgm:t>
    </dgm:pt>
    <dgm:pt modelId="{E73478DA-0732-4F81-82EA-3835230D9645}" type="parTrans" cxnId="{74B4483F-6F0E-48F3-B4A6-B35E8BBB3AAE}">
      <dgm:prSet/>
      <dgm:spPr/>
      <dgm:t>
        <a:bodyPr/>
        <a:lstStyle/>
        <a:p>
          <a:endParaRPr lang="ru-RU"/>
        </a:p>
      </dgm:t>
    </dgm:pt>
    <dgm:pt modelId="{49CE6E34-1116-47DA-817B-73EE3956FCD0}" type="pres">
      <dgm:prSet presAssocID="{C1C04B68-A98B-4CEF-989E-AFFF031F4F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BAA6-9888-4F81-8359-C5297310EC3A}" type="pres">
      <dgm:prSet presAssocID="{785473E2-3116-4637-877C-6B987AA40E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F189-346B-4163-B35E-524AF0CB8493}" type="pres">
      <dgm:prSet presAssocID="{8B4057D2-0935-482D-9E8F-14ED106DC581}" presName="sibTrans" presStyleCnt="0"/>
      <dgm:spPr/>
    </dgm:pt>
    <dgm:pt modelId="{00752953-16B9-4D6A-833C-B634F743E931}" type="pres">
      <dgm:prSet presAssocID="{8A29BDA9-B090-4F39-8E17-F128A4162CA8}" presName="node" presStyleLbl="node1" presStyleIdx="1" presStyleCnt="5" custLinFactNeighborX="164" custLinFactNeighborY="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49D99-6BAE-442B-B7A1-04466E1A4C7D}" type="pres">
      <dgm:prSet presAssocID="{F307E5A3-5B6A-4121-8744-27F6D3028841}" presName="sibTrans" presStyleCnt="0"/>
      <dgm:spPr/>
    </dgm:pt>
    <dgm:pt modelId="{9BEA900C-8818-4963-9518-A1F1612F40AD}" type="pres">
      <dgm:prSet presAssocID="{3050E5A6-C398-4B96-8C88-23725216421D}" presName="node" presStyleLbl="node1" presStyleIdx="2" presStyleCnt="5" custLinFactNeighborX="328" custLinFactNeighborY="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1A3CC-17FB-4052-B1B8-0729DF3A4D8C}" type="pres">
      <dgm:prSet presAssocID="{102C0C3C-0171-4EA8-8281-F9530BE5A812}" presName="sibTrans" presStyleCnt="0"/>
      <dgm:spPr/>
    </dgm:pt>
    <dgm:pt modelId="{B061527C-860A-4916-8E7E-D60DAE41FDD1}" type="pres">
      <dgm:prSet presAssocID="{78727B7C-D3DD-4AE1-8AE6-68EFA5B99EC0}" presName="node" presStyleLbl="node1" presStyleIdx="3" presStyleCnt="5" custLinFactNeighborX="82" custLinFactNeighborY="-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8C7FC-7884-456B-8DDF-6149BFA69F0C}" type="pres">
      <dgm:prSet presAssocID="{841D7F33-8CC3-4A8E-8221-4D9F20A14093}" presName="sibTrans" presStyleCnt="0"/>
      <dgm:spPr/>
    </dgm:pt>
    <dgm:pt modelId="{90C1B967-30A3-4490-AE0D-CCA885E0BD20}" type="pres">
      <dgm:prSet presAssocID="{71FD2969-915F-449E-AEF2-6981B155E3B9}" presName="node" presStyleLbl="node1" presStyleIdx="4" presStyleCnt="5" custLinFactNeighborX="-2377" custLinFactNeighborY="-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8AF93-EFC6-4AF9-B402-D6209A0887B4}" type="presOf" srcId="{71FD2969-915F-449E-AEF2-6981B155E3B9}" destId="{90C1B967-30A3-4490-AE0D-CCA885E0BD20}" srcOrd="0" destOrd="0" presId="urn:microsoft.com/office/officeart/2005/8/layout/default"/>
    <dgm:cxn modelId="{24F9D4FE-864F-4B4D-B490-1F31976AC097}" type="presOf" srcId="{78727B7C-D3DD-4AE1-8AE6-68EFA5B99EC0}" destId="{B061527C-860A-4916-8E7E-D60DAE41FDD1}" srcOrd="0" destOrd="0" presId="urn:microsoft.com/office/officeart/2005/8/layout/default"/>
    <dgm:cxn modelId="{E52A1732-917F-4186-994B-68DE9A6EDCD4}" srcId="{C1C04B68-A98B-4CEF-989E-AFFF031F4F0C}" destId="{785473E2-3116-4637-877C-6B987AA40E1F}" srcOrd="0" destOrd="0" parTransId="{C4C5A537-35C4-4D0E-97A9-8DADAB8FC190}" sibTransId="{8B4057D2-0935-482D-9E8F-14ED106DC581}"/>
    <dgm:cxn modelId="{FAF544A8-9319-4ACD-9DE4-09B654E6C6ED}" type="presOf" srcId="{3050E5A6-C398-4B96-8C88-23725216421D}" destId="{9BEA900C-8818-4963-9518-A1F1612F40AD}" srcOrd="0" destOrd="0" presId="urn:microsoft.com/office/officeart/2005/8/layout/default"/>
    <dgm:cxn modelId="{E74EF782-6B08-4B08-8072-9A0F8D9F7A07}" srcId="{C1C04B68-A98B-4CEF-989E-AFFF031F4F0C}" destId="{3050E5A6-C398-4B96-8C88-23725216421D}" srcOrd="2" destOrd="0" parTransId="{673568F3-B72F-4FE8-B21F-74C9A5FCBA32}" sibTransId="{102C0C3C-0171-4EA8-8281-F9530BE5A812}"/>
    <dgm:cxn modelId="{73A8556D-B86A-4B1D-BF01-6ABB48BAE5B4}" srcId="{C1C04B68-A98B-4CEF-989E-AFFF031F4F0C}" destId="{78727B7C-D3DD-4AE1-8AE6-68EFA5B99EC0}" srcOrd="3" destOrd="0" parTransId="{F701ADEC-9B41-431A-A9DB-22E8E1CF54E7}" sibTransId="{841D7F33-8CC3-4A8E-8221-4D9F20A14093}"/>
    <dgm:cxn modelId="{2E42F051-85A6-4F2F-802A-5F4A33EF41F7}" type="presOf" srcId="{C1C04B68-A98B-4CEF-989E-AFFF031F4F0C}" destId="{49CE6E34-1116-47DA-817B-73EE3956FCD0}" srcOrd="0" destOrd="0" presId="urn:microsoft.com/office/officeart/2005/8/layout/default"/>
    <dgm:cxn modelId="{35670B6D-22A7-4D3A-BA14-B09AD66A17E8}" type="presOf" srcId="{785473E2-3116-4637-877C-6B987AA40E1F}" destId="{469EBAA6-9888-4F81-8359-C5297310EC3A}" srcOrd="0" destOrd="0" presId="urn:microsoft.com/office/officeart/2005/8/layout/default"/>
    <dgm:cxn modelId="{74B4483F-6F0E-48F3-B4A6-B35E8BBB3AAE}" srcId="{C1C04B68-A98B-4CEF-989E-AFFF031F4F0C}" destId="{8A29BDA9-B090-4F39-8E17-F128A4162CA8}" srcOrd="1" destOrd="0" parTransId="{E73478DA-0732-4F81-82EA-3835230D9645}" sibTransId="{F307E5A3-5B6A-4121-8744-27F6D3028841}"/>
    <dgm:cxn modelId="{EC34945E-0C89-4D1F-B334-EBFE80DD61E2}" type="presOf" srcId="{8A29BDA9-B090-4F39-8E17-F128A4162CA8}" destId="{00752953-16B9-4D6A-833C-B634F743E931}" srcOrd="0" destOrd="0" presId="urn:microsoft.com/office/officeart/2005/8/layout/default"/>
    <dgm:cxn modelId="{0A049E8B-FCC0-4E4F-8CB1-2FFD2E7E78EB}" srcId="{C1C04B68-A98B-4CEF-989E-AFFF031F4F0C}" destId="{71FD2969-915F-449E-AEF2-6981B155E3B9}" srcOrd="4" destOrd="0" parTransId="{BDF42719-0187-42F0-85FA-F64AED0715CF}" sibTransId="{59A1E941-76C4-4AD3-95E5-3C71794918F3}"/>
    <dgm:cxn modelId="{DBC05946-4CDC-4088-B76E-0B991ECDB31B}" type="presParOf" srcId="{49CE6E34-1116-47DA-817B-73EE3956FCD0}" destId="{469EBAA6-9888-4F81-8359-C5297310EC3A}" srcOrd="0" destOrd="0" presId="urn:microsoft.com/office/officeart/2005/8/layout/default"/>
    <dgm:cxn modelId="{D82D90BA-8A33-41E9-BB3F-D3F9F281AF1B}" type="presParOf" srcId="{49CE6E34-1116-47DA-817B-73EE3956FCD0}" destId="{07A2F189-346B-4163-B35E-524AF0CB8493}" srcOrd="1" destOrd="0" presId="urn:microsoft.com/office/officeart/2005/8/layout/default"/>
    <dgm:cxn modelId="{A168EACF-B1AC-4559-ACA0-6E728B3C26E7}" type="presParOf" srcId="{49CE6E34-1116-47DA-817B-73EE3956FCD0}" destId="{00752953-16B9-4D6A-833C-B634F743E931}" srcOrd="2" destOrd="0" presId="urn:microsoft.com/office/officeart/2005/8/layout/default"/>
    <dgm:cxn modelId="{A87058E5-2643-4A76-9DFE-CF4DD279B339}" type="presParOf" srcId="{49CE6E34-1116-47DA-817B-73EE3956FCD0}" destId="{EF249D99-6BAE-442B-B7A1-04466E1A4C7D}" srcOrd="3" destOrd="0" presId="urn:microsoft.com/office/officeart/2005/8/layout/default"/>
    <dgm:cxn modelId="{FFB61A9F-A335-4881-929A-6F5999301776}" type="presParOf" srcId="{49CE6E34-1116-47DA-817B-73EE3956FCD0}" destId="{9BEA900C-8818-4963-9518-A1F1612F40AD}" srcOrd="4" destOrd="0" presId="urn:microsoft.com/office/officeart/2005/8/layout/default"/>
    <dgm:cxn modelId="{01F87F93-F47D-4AEA-BA08-4EB2ABD60FE9}" type="presParOf" srcId="{49CE6E34-1116-47DA-817B-73EE3956FCD0}" destId="{10A1A3CC-17FB-4052-B1B8-0729DF3A4D8C}" srcOrd="5" destOrd="0" presId="urn:microsoft.com/office/officeart/2005/8/layout/default"/>
    <dgm:cxn modelId="{F6C40E74-6DB0-4DAA-A01A-E5A90563DEC5}" type="presParOf" srcId="{49CE6E34-1116-47DA-817B-73EE3956FCD0}" destId="{B061527C-860A-4916-8E7E-D60DAE41FDD1}" srcOrd="6" destOrd="0" presId="urn:microsoft.com/office/officeart/2005/8/layout/default"/>
    <dgm:cxn modelId="{43095440-0360-45F8-9144-EAB993E9C045}" type="presParOf" srcId="{49CE6E34-1116-47DA-817B-73EE3956FCD0}" destId="{A098C7FC-7884-456B-8DDF-6149BFA69F0C}" srcOrd="7" destOrd="0" presId="urn:microsoft.com/office/officeart/2005/8/layout/default"/>
    <dgm:cxn modelId="{8FE16DF2-3A35-40A0-9F44-BF632487D8D8}" type="presParOf" srcId="{49CE6E34-1116-47DA-817B-73EE3956FCD0}" destId="{90C1B967-30A3-4490-AE0D-CCA885E0BD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EBAA6-9888-4F81-8359-C5297310EC3A}">
      <dsp:nvSpPr>
        <dsp:cNvPr id="0" name=""/>
        <dsp:cNvSpPr/>
      </dsp:nvSpPr>
      <dsp:spPr>
        <a:xfrm>
          <a:off x="0" y="622839"/>
          <a:ext cx="2723573" cy="1634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Создание атмосферы национального быта</a:t>
          </a:r>
          <a:endParaRPr lang="ru-RU" sz="24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0" y="622839"/>
        <a:ext cx="2723573" cy="1634144"/>
      </dsp:txXfrm>
    </dsp:sp>
    <dsp:sp modelId="{00752953-16B9-4D6A-833C-B634F743E931}">
      <dsp:nvSpPr>
        <dsp:cNvPr id="0" name=""/>
        <dsp:cNvSpPr/>
      </dsp:nvSpPr>
      <dsp:spPr>
        <a:xfrm>
          <a:off x="3000397" y="642939"/>
          <a:ext cx="2723573" cy="1634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Широкое использование фольклора </a:t>
          </a:r>
          <a:endParaRPr lang="ru-RU" sz="24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000397" y="642939"/>
        <a:ext cx="2723573" cy="1634144"/>
      </dsp:txXfrm>
    </dsp:sp>
    <dsp:sp modelId="{9BEA900C-8818-4963-9518-A1F1612F40AD}">
      <dsp:nvSpPr>
        <dsp:cNvPr id="0" name=""/>
        <dsp:cNvSpPr/>
      </dsp:nvSpPr>
      <dsp:spPr>
        <a:xfrm>
          <a:off x="5991862" y="642939"/>
          <a:ext cx="2723573" cy="1634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русскими и мордовскими народными играми</a:t>
          </a:r>
          <a:endParaRPr lang="ru-RU" sz="24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991862" y="642939"/>
        <a:ext cx="2723573" cy="1634144"/>
      </dsp:txXfrm>
    </dsp:sp>
    <dsp:sp modelId="{B061527C-860A-4916-8E7E-D60DAE41FDD1}">
      <dsp:nvSpPr>
        <dsp:cNvPr id="0" name=""/>
        <dsp:cNvSpPr/>
      </dsp:nvSpPr>
      <dsp:spPr>
        <a:xfrm>
          <a:off x="1500198" y="2500334"/>
          <a:ext cx="2723573" cy="1634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народным искусством</a:t>
          </a:r>
          <a:endParaRPr lang="ru-RU" sz="24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500198" y="2500334"/>
        <a:ext cx="2723573" cy="1634144"/>
      </dsp:txXfrm>
    </dsp:sp>
    <dsp:sp modelId="{90C1B967-30A3-4490-AE0D-CCA885E0BD20}">
      <dsp:nvSpPr>
        <dsp:cNvPr id="0" name=""/>
        <dsp:cNvSpPr/>
      </dsp:nvSpPr>
      <dsp:spPr>
        <a:xfrm>
          <a:off x="4429157" y="2500334"/>
          <a:ext cx="2723573" cy="1634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Знакомство с календарно-обрядовыми праздниками</a:t>
          </a:r>
          <a:endParaRPr lang="ru-RU" sz="24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4429157" y="2500334"/>
        <a:ext cx="2723573" cy="163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A2E3-7573-48E1-8ED5-7FD3410ECAD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3AA6-E58C-4F9B-A5CE-A2539ADBB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5000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72560" cy="54292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14290"/>
            <a:ext cx="4286280" cy="62865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</a:t>
            </a:r>
          </a:p>
          <a:p>
            <a:pPr algn="ctr"/>
            <a:endParaRPr lang="ru-RU" sz="3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                                                 на тему:                                       «Духовно-              патриотическое 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воспитание дошкольников посредством этнокультурного развития »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Выполнила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воспитатель: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Саламаткина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Е.В.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\Desktop\фото\DSCN35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471490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\DSCN35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4032000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фото Саламаткиной\Рисунок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14845" y="1285856"/>
            <a:ext cx="4092746" cy="507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DSCN3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8345507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Кончил дело – гуляй смело!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C:\Users\User\Desktop\фото\Рисунок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\S73023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71612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\P102023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4032000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фото\S73006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85860"/>
            <a:ext cx="4094513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фото\S73023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4032000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Новая папка\DSCN35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357298"/>
            <a:ext cx="4032000" cy="50348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- дет.сад\фото\фото\DSCN35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989858" cy="5357850"/>
          </a:xfrm>
          <a:prstGeom prst="rect">
            <a:avLst/>
          </a:prstGeom>
          <a:noFill/>
        </p:spPr>
      </p:pic>
      <p:pic>
        <p:nvPicPr>
          <p:cNvPr id="5123" name="Picture 3" descr="E:\фото - дет.сад\фото\фото\DSCN35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00052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У нашего молодца нет забавам конца!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C:\Users\User\Desktop\фото\DSCN15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\DSCN155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2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\P1020417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4032000" cy="5045703"/>
          </a:xfrm>
          <a:prstGeom prst="rect">
            <a:avLst/>
          </a:prstGeom>
          <a:noFill/>
        </p:spPr>
      </p:pic>
      <p:pic>
        <p:nvPicPr>
          <p:cNvPr id="3074" name="Picture 2" descr="E:\фото - дет.сад\фото\P1020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071546"/>
            <a:ext cx="400052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Живи не скупись, с друзьями веселись!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C:\Users\User\Desktop\фото Саламаткиной\Рисунок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71612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Новая папка\P4170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419461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3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- дет.сад\фото\DSCN64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800105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9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ктуальность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Потеря истинных ценностей</a:t>
            </a: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чувства патриотизма и человеколюбия</a:t>
            </a: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семейных традиций, обычаев</a:t>
            </a: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уважения и почитания старших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800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Играй, играй, да дело знай!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C:\Users\User\Desktop\фото\Рисунок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Новая папка фото\DSCN3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00174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5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- дет.сад\фото\фото\IMG_3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4000528" cy="5072074"/>
          </a:xfrm>
          <a:prstGeom prst="rect">
            <a:avLst/>
          </a:prstGeom>
          <a:noFill/>
        </p:spPr>
      </p:pic>
      <p:pic>
        <p:nvPicPr>
          <p:cNvPr id="6" name="Рисунок 5" descr="C:\Users\User\Desktop\фото\Рисунок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068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7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\DSCN35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4572008"/>
            <a:ext cx="2786082" cy="2089561"/>
          </a:xfrm>
          <a:prstGeom prst="rect">
            <a:avLst/>
          </a:prstGeom>
          <a:noFill/>
        </p:spPr>
      </p:pic>
      <p:pic>
        <p:nvPicPr>
          <p:cNvPr id="8195" name="Picture 3" descr="C:\Users\User\Desktop\фото\DSCN3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2928958" cy="2196719"/>
          </a:xfrm>
          <a:prstGeom prst="rect">
            <a:avLst/>
          </a:prstGeom>
          <a:noFill/>
        </p:spPr>
      </p:pic>
      <p:pic>
        <p:nvPicPr>
          <p:cNvPr id="8196" name="Picture 4" descr="C:\Users\User\Desktop\фото\DSCN35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143248"/>
            <a:ext cx="2809895" cy="1926810"/>
          </a:xfrm>
          <a:prstGeom prst="rect">
            <a:avLst/>
          </a:prstGeom>
          <a:noFill/>
        </p:spPr>
      </p:pic>
      <p:pic>
        <p:nvPicPr>
          <p:cNvPr id="7" name="Рисунок 6" descr="http://dg50.odnoklassniki.ru/getImage?photoId=493214301581&amp;photoType=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000108"/>
            <a:ext cx="28165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g50.odnoklassniki.ru/getImage?photoId=482548757901&amp;photoType=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429000"/>
            <a:ext cx="14287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g50.odnoklassniki.ru/getImage?photoId=482548485261&amp;photoType=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214818"/>
            <a:ext cx="135732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\DSCN35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000109"/>
            <a:ext cx="2357454" cy="2000264"/>
          </a:xfrm>
          <a:prstGeom prst="rect">
            <a:avLst/>
          </a:prstGeom>
          <a:noFill/>
        </p:spPr>
      </p:pic>
      <p:pic>
        <p:nvPicPr>
          <p:cNvPr id="1027" name="Picture 3" descr="C:\Users\User\Desktop\фото\DSCN353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8992" y="5214950"/>
            <a:ext cx="2428892" cy="14823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20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PA240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259" y="1053361"/>
            <a:ext cx="3996000" cy="5351786"/>
          </a:xfrm>
          <a:prstGeom prst="rect">
            <a:avLst/>
          </a:prstGeom>
          <a:noFill/>
        </p:spPr>
      </p:pic>
      <p:pic>
        <p:nvPicPr>
          <p:cNvPr id="1028" name="Picture 4" descr="E:\фото\PA240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07196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- дет.сад\фото\фото\DSCN3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785818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\SDC106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14422"/>
            <a:ext cx="702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6000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Семья – опора счастья!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C:\Users\User\Desktop\фото Саламаткиной\Рисунок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3"/>
            <a:ext cx="4032000" cy="50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Новая папка\DSCN6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00174"/>
            <a:ext cx="399600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100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 принимают активное, осмысленное участие в народных праздниках, с удовольствием исполняют русские и мордовские народные песни, играют на народных музыкальных инструментах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 знают и называют предметы русского и мордовского народного быта, их функциональное назначение, способы действия с ними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 знают произведения устного народного творчества,  используют в активной речи  считалки, загадки, пословицы, поговорки, и т.д.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Играют в русские и мордовские народные игры, знают и выполняют правила игры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Самостоятельно и творчески отражают в разных видах деятельности знания о русской и мордовской народной культуре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8000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Заключение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218" name="Picture 2" descr="C:\Users\User\Desktop\фото Саламаткиной\мордово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488"/>
            <a:ext cx="2893392" cy="442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00024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Вся работа, выстроенная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определенную	систему, позволяет сформировать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дошкольников доступные представления о родном крае, о русской и мордовской  народной культуре в целом.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7000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Расширение представлений о народном быте, искусстве, культуре, о традициях и обычаях русского и мордовского народов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нравственно-патриотических чувств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Накопление сенсорно - эмоциональных представлений о произведениях народно - прикладного искусства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Обогащение детского замысла яркими впечатлениями через художественную литературу, музыкально - театральную деятельность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Приобщение детей к народным играм </a:t>
            </a: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Задачи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Знакомить детей с историей, традициями, бытом и фольклором русского и мордовского народов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активности,  любознательности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лучших черт национального характера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чувство национального достоинства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культуре других народов, готовность понимать и принимать систему иных ценностей</a:t>
            </a: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32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Приоритеты работы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785927"/>
          <a:ext cx="8715436" cy="478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7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Методическое обеспечение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lvl="0"/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Валдоня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Программа и методические рекомендации: для ДОУ РМ/</a:t>
            </a:r>
            <a:b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М-во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образования РМ. – Саранск: Тип. «Красный октябрь», 2001</a:t>
            </a:r>
          </a:p>
          <a:p>
            <a:pPr lvl="0"/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Виноградова Н.Ф., Жуковская Р.И., Козлова С.А. Родной край. – М., Просвещение. 1990</a:t>
            </a:r>
          </a:p>
          <a:p>
            <a:pPr lvl="0"/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детей с русским народным творчеством: Конспекты занятий и сценарии календарно-обрядовых праздников. Методическое пособие для педагогов дошкольных образовательных учреждений/Авт. сост. Л.С.Куприна, Т.А.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Бударина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О.А.Маханёва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О.Н.Корепанова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др. – СПб.: «Детство-пресс». 2004</a:t>
            </a:r>
          </a:p>
          <a:p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Князева О.Л.,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Маханёва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М.Д. Приобщение детей к истокам русской народной культуры. – Санкт-Петербург. 1999</a:t>
            </a:r>
          </a:p>
          <a:p>
            <a:pPr lvl="0"/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Комратова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Н.Г., Грибова Л.Ф. С чего начинается Родина…// Управление ДОУ /2003, №6</a:t>
            </a:r>
          </a:p>
          <a:p>
            <a:pPr lvl="0"/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в Мордовии живём: пример. регион. модуль программы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дошк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образования/</a:t>
            </a:r>
            <a:b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О.В.Бурляева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др. - Саранск: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Мордов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кн.  изд-во, 2011</a:t>
            </a:r>
          </a:p>
          <a:p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Максименко Н.З. Патриотическое воспитание учащихся – важнейший аспект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энтопедагогической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подготовки будущих учителей. //Начальная школа №7, 2000</a:t>
            </a:r>
          </a:p>
          <a:p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 актуальных аспектах работы МДОУ по национально-региональному компоненту. Материалы работ городских методических центров. Саранск 2007</a:t>
            </a:r>
          </a:p>
          <a:p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Радуга: программа воспитания, образования и развития детей от 2 до 7 лет в условиях дет. сада  /</a:t>
            </a:r>
            <a:r>
              <a:rPr 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Т.И.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Гризик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Т.Н.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Доронова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Е.В. Соловьёва, С.Г. Якобсон; </a:t>
            </a:r>
            <a:r>
              <a:rPr lang="ru-RU" sz="4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рук.  Е.В. Соловьёва</a:t>
            </a:r>
            <a:r>
              <a:rPr 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ru-RU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– 2-е изд. – М.: Просвещение, 2011.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8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Формы работы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Непосредственно организованная образовательная деятельность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Совместная деятельность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Праздники и развлечения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Наблюдения в быту и природе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Экскурсии в музей и детскую библиотеку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конкурсов рисунков и поделок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Посещение тематических выставок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Просмотр видеофильмов, слушание музыки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Встреча с интересными людьми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Создание атмосферы национального быта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8" name="Содержимое 3" descr="C:\Users\User\Desktop\фото\DSCN351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\DSCN351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643050"/>
            <a:ext cx="406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4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User\Desktop\фото\DSCN351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14422"/>
            <a:ext cx="4068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фото\DSCN35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4055552" cy="507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311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</vt:lpstr>
      <vt:lpstr>Актуальность</vt:lpstr>
      <vt:lpstr>Цели</vt:lpstr>
      <vt:lpstr>Задачи</vt:lpstr>
      <vt:lpstr>Приоритеты работы</vt:lpstr>
      <vt:lpstr>Методическое обеспечение</vt:lpstr>
      <vt:lpstr>Формы работы</vt:lpstr>
      <vt:lpstr>Создание атмосферы национального быта</vt:lpstr>
      <vt:lpstr>Слайд 9</vt:lpstr>
      <vt:lpstr>Слайд 10</vt:lpstr>
      <vt:lpstr>Слайд 11</vt:lpstr>
      <vt:lpstr>Кончил дело – гуляй смело!</vt:lpstr>
      <vt:lpstr>Слайд 13</vt:lpstr>
      <vt:lpstr>Слайд 14</vt:lpstr>
      <vt:lpstr>Слайд 15</vt:lpstr>
      <vt:lpstr>У нашего молодца нет забавам конца!</vt:lpstr>
      <vt:lpstr>Слайд 17</vt:lpstr>
      <vt:lpstr>Живи не скупись, с друзьями веселись!</vt:lpstr>
      <vt:lpstr>Слайд 19</vt:lpstr>
      <vt:lpstr>Играй, играй, да дело знай!</vt:lpstr>
      <vt:lpstr>Слайд 21</vt:lpstr>
      <vt:lpstr>Слайд 22</vt:lpstr>
      <vt:lpstr>Слайд 23</vt:lpstr>
      <vt:lpstr>Слайд 24</vt:lpstr>
      <vt:lpstr>Слайд 25</vt:lpstr>
      <vt:lpstr>Семья – опора счастья!</vt:lpstr>
      <vt:lpstr>Результаты</vt:lpstr>
      <vt:lpstr>Заключение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191</cp:revision>
  <dcterms:created xsi:type="dcterms:W3CDTF">2013-04-29T15:31:11Z</dcterms:created>
  <dcterms:modified xsi:type="dcterms:W3CDTF">2014-10-15T15:22:51Z</dcterms:modified>
</cp:coreProperties>
</file>