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70" r:id="rId5"/>
    <p:sldId id="271" r:id="rId6"/>
    <p:sldId id="273" r:id="rId7"/>
    <p:sldId id="274" r:id="rId8"/>
    <p:sldId id="277" r:id="rId9"/>
    <p:sldId id="278" r:id="rId10"/>
    <p:sldId id="279" r:id="rId11"/>
    <p:sldId id="275" r:id="rId12"/>
    <p:sldId id="28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77" autoAdjust="0"/>
  </p:normalViewPr>
  <p:slideViewPr>
    <p:cSldViewPr>
      <p:cViewPr>
        <p:scale>
          <a:sx n="87" d="100"/>
          <a:sy n="87" d="100"/>
        </p:scale>
        <p:origin x="-147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11F62-DA2A-4982-88ED-2808E08DDFCF}" type="datetimeFigureOut">
              <a:rPr lang="ru-RU"/>
              <a:pPr>
                <a:defRPr/>
              </a:pPr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B25-A779-4BEF-8E5B-E9F0E12BF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4829F-66B6-4FE2-B599-476C30104C60}" type="datetimeFigureOut">
              <a:rPr lang="ru-RU"/>
              <a:pPr>
                <a:defRPr/>
              </a:pPr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35549-199F-4FDA-82B2-7C90435CB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FB5CB-876F-4890-A5FF-4AF1A4CEE6C9}" type="datetimeFigureOut">
              <a:rPr lang="ru-RU"/>
              <a:pPr>
                <a:defRPr/>
              </a:pPr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E055-9A8A-4379-9EC4-E10003B38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A3AE2-6E8D-44EB-A61B-1CD9F21AE0C7}" type="datetimeFigureOut">
              <a:rPr lang="ru-RU"/>
              <a:pPr>
                <a:defRPr/>
              </a:pPr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9C66F-D85A-44C6-BE3B-DB0C1D4F6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06B17-A103-44EA-B12C-3729976D7D1F}" type="datetimeFigureOut">
              <a:rPr lang="ru-RU"/>
              <a:pPr>
                <a:defRPr/>
              </a:pPr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236C0-4111-4BF9-A982-2B3556069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B2A6C-6AE9-463F-A163-8CFDBEB24A91}" type="datetimeFigureOut">
              <a:rPr lang="ru-RU"/>
              <a:pPr>
                <a:defRPr/>
              </a:pPr>
              <a:t>06.01.2014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1D08C-2046-42DB-BE7A-B783C60B5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E4893-D84D-4F64-9093-FD1D6A5542AE}" type="datetimeFigureOut">
              <a:rPr lang="ru-RU"/>
              <a:pPr>
                <a:defRPr/>
              </a:pPr>
              <a:t>06.01.2014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47348-1172-4B78-854F-C3CF49A45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04282-F9D0-46F6-ADFD-5EC51F0F6C06}" type="datetimeFigureOut">
              <a:rPr lang="ru-RU"/>
              <a:pPr>
                <a:defRPr/>
              </a:pPr>
              <a:t>06.01.2014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9A714-87EB-4C12-878A-F78963160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1F599-845A-427E-8062-507D0DFDEDAC}" type="datetimeFigureOut">
              <a:rPr lang="ru-RU"/>
              <a:pPr>
                <a:defRPr/>
              </a:pPr>
              <a:t>06.01.2014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7C187-1794-4F71-89D2-CCB69F9DF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6A14E-07EB-415B-BA93-DD353DF3B015}" type="datetimeFigureOut">
              <a:rPr lang="ru-RU"/>
              <a:pPr>
                <a:defRPr/>
              </a:pPr>
              <a:t>06.01.2014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E2318-B339-4E0D-9648-5000EAAFE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31AA-CD57-4652-ADE9-5D64A9943D0D}" type="datetimeFigureOut">
              <a:rPr lang="ru-RU"/>
              <a:pPr>
                <a:defRPr/>
              </a:pPr>
              <a:t>06.01.2014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8747-FCCC-4475-9E3B-0E32538AF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301408-8E4E-45D4-A81D-C4D6A97C006B}" type="datetimeFigureOut">
              <a:rPr lang="ru-RU"/>
              <a:pPr>
                <a:defRPr/>
              </a:pPr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9ED7F5-732D-4420-82E1-5E385E6E6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1357313" y="1428750"/>
            <a:ext cx="63579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C00000"/>
                </a:solidFill>
                <a:latin typeface="Arial Black" pitchFamily="34" charset="0"/>
              </a:rPr>
              <a:t>Проект</a:t>
            </a:r>
          </a:p>
          <a:p>
            <a:pPr algn="ctr"/>
            <a:r>
              <a:rPr lang="ru-RU" sz="4000">
                <a:solidFill>
                  <a:srgbClr val="C00000"/>
                </a:solidFill>
                <a:latin typeface="Arial Black" pitchFamily="34" charset="0"/>
              </a:rPr>
              <a:t>«Малые зимние Олимпийские игры»</a:t>
            </a:r>
            <a:endParaRPr lang="ru-RU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3563888" y="3501008"/>
            <a:ext cx="457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2400" b="1" dirty="0" smtClean="0">
              <a:solidFill>
                <a:srgbClr val="C00000"/>
              </a:solidFill>
              <a:cs typeface="Arial" charset="0"/>
            </a:endParaRPr>
          </a:p>
          <a:p>
            <a:pPr algn="r"/>
            <a:endParaRPr lang="ru-RU" sz="2400" b="1" dirty="0" smtClean="0">
              <a:solidFill>
                <a:srgbClr val="C00000"/>
              </a:solidFill>
              <a:cs typeface="Arial" charset="0"/>
            </a:endParaRPr>
          </a:p>
          <a:p>
            <a:pPr algn="r"/>
            <a:endParaRPr lang="ru-RU" sz="2400" b="1" dirty="0" smtClean="0">
              <a:solidFill>
                <a:srgbClr val="C00000"/>
              </a:solidFill>
              <a:cs typeface="Arial" charset="0"/>
            </a:endParaRPr>
          </a:p>
          <a:p>
            <a:pPr algn="r"/>
            <a:endParaRPr lang="ru-RU" sz="2400" b="1" dirty="0" smtClean="0">
              <a:solidFill>
                <a:srgbClr val="C00000"/>
              </a:solidFill>
              <a:cs typeface="Arial" charset="0"/>
            </a:endParaRPr>
          </a:p>
          <a:p>
            <a:pPr algn="r"/>
            <a:endParaRPr lang="ru-RU" sz="2400" b="1" dirty="0" smtClean="0">
              <a:solidFill>
                <a:srgbClr val="C00000"/>
              </a:solidFill>
              <a:cs typeface="Arial" charset="0"/>
            </a:endParaRPr>
          </a:p>
          <a:p>
            <a:pPr algn="r"/>
            <a:r>
              <a:rPr lang="ru-RU" sz="2400" b="1" dirty="0" err="1" smtClean="0">
                <a:solidFill>
                  <a:srgbClr val="C00000"/>
                </a:solidFill>
                <a:cs typeface="Arial" charset="0"/>
              </a:rPr>
              <a:t>Шабаева.Л.В</a:t>
            </a:r>
            <a:r>
              <a:rPr lang="ru-RU" sz="2400" b="1" dirty="0" smtClean="0">
                <a:solidFill>
                  <a:srgbClr val="C00000"/>
                </a:solidFill>
                <a:cs typeface="Arial" charset="0"/>
              </a:rPr>
              <a:t>.</a:t>
            </a:r>
            <a:endParaRPr lang="ru-RU" sz="2400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3078" name="Рисунок 6" descr="_1~1.jpgсветля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928688"/>
            <a:ext cx="8572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0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692471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04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571480"/>
            <a:ext cx="4163391" cy="3122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0" descr="Анна  3  года 3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3643313"/>
            <a:ext cx="19558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открыти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3714752"/>
            <a:ext cx="3293298" cy="2470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8" descr="Анна  3  года 38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3" y="4071938"/>
            <a:ext cx="15367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000125" y="1450856"/>
            <a:ext cx="7000875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 i="1" u="sng" dirty="0">
                <a:ea typeface="Calibri" pitchFamily="34" charset="0"/>
                <a:cs typeface="Times New Roman" pitchFamily="18" charset="0"/>
              </a:rPr>
              <a:t>Приложение:</a:t>
            </a:r>
            <a:endParaRPr lang="ru-RU" sz="20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0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0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Календарное </a:t>
            </a:r>
            <a:r>
              <a:rPr lang="ru-RU" sz="2000" dirty="0">
                <a:ea typeface="Calibri" pitchFamily="34" charset="0"/>
                <a:cs typeface="Times New Roman" pitchFamily="18" charset="0"/>
              </a:rPr>
              <a:t>планирование по теме.</a:t>
            </a:r>
          </a:p>
          <a:p>
            <a:pPr eaLnBrk="0" hangingPunct="0">
              <a:buFontTx/>
              <a:buChar char="•"/>
            </a:pPr>
            <a:r>
              <a:rPr lang="ru-RU" sz="2000" dirty="0">
                <a:ea typeface="Calibri" pitchFamily="34" charset="0"/>
                <a:cs typeface="Times New Roman" pitchFamily="18" charset="0"/>
              </a:rPr>
              <a:t>Анкеты для родителей и детей по данной теме.</a:t>
            </a:r>
          </a:p>
          <a:p>
            <a:pPr eaLnBrk="0" hangingPunct="0">
              <a:buFontTx/>
              <a:buChar char="•"/>
            </a:pPr>
            <a:r>
              <a:rPr lang="ru-RU" sz="2000" dirty="0">
                <a:ea typeface="Calibri" pitchFamily="34" charset="0"/>
                <a:cs typeface="Times New Roman" pitchFamily="18" charset="0"/>
              </a:rPr>
              <a:t>Консультации для родителей.</a:t>
            </a:r>
          </a:p>
          <a:p>
            <a:pPr eaLnBrk="0" hangingPunct="0">
              <a:buFontTx/>
              <a:buChar char="•"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Стенгазета. </a:t>
            </a:r>
            <a:endParaRPr lang="ru-RU" sz="20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0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000" dirty="0">
                <a:ea typeface="Calibri" pitchFamily="34" charset="0"/>
                <a:cs typeface="Times New Roman" pitchFamily="18" charset="0"/>
              </a:rPr>
              <a:t>Художественное слово на спортивную тематику (загадки, стихи).</a:t>
            </a:r>
          </a:p>
          <a:p>
            <a:pPr eaLnBrk="0" hangingPunct="0">
              <a:buFontTx/>
              <a:buChar char="•"/>
            </a:pPr>
            <a:r>
              <a:rPr lang="ru-RU" sz="2000" dirty="0">
                <a:ea typeface="Calibri" pitchFamily="34" charset="0"/>
                <a:cs typeface="Times New Roman" pitchFamily="18" charset="0"/>
              </a:rPr>
              <a:t>Выставка детских рисунков совместно с  родителями. </a:t>
            </a:r>
          </a:p>
          <a:p>
            <a:pPr eaLnBrk="0" hangingPunct="0">
              <a:buFontTx/>
              <a:buChar char="•"/>
            </a:pPr>
            <a:r>
              <a:rPr lang="ru-RU" sz="2000" dirty="0">
                <a:ea typeface="Calibri" pitchFamily="34" charset="0"/>
                <a:cs typeface="Times New Roman" pitchFamily="18" charset="0"/>
              </a:rPr>
              <a:t>Эмблемы и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призы участникам </a:t>
            </a:r>
            <a:r>
              <a:rPr lang="ru-RU" sz="2000" dirty="0">
                <a:ea typeface="Calibri" pitchFamily="34" charset="0"/>
                <a:cs typeface="Times New Roman" pitchFamily="18" charset="0"/>
              </a:rPr>
              <a:t>соревнований.</a:t>
            </a:r>
          </a:p>
          <a:p>
            <a:pPr eaLnBrk="0" hangingPunct="0"/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Picture 13" descr="Анна  3  года 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2214563"/>
            <a:ext cx="171608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5135" y="1714488"/>
            <a:ext cx="5311509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 !</a:t>
            </a:r>
          </a:p>
        </p:txBody>
      </p:sp>
      <p:pic>
        <p:nvPicPr>
          <p:cNvPr id="14339" name="Рисунок 2" descr="butterfly005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3559175"/>
            <a:ext cx="1928813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6"/>
          <p:cNvSpPr>
            <a:spLocks noChangeArrowheads="1"/>
          </p:cNvSpPr>
          <p:nvPr/>
        </p:nvSpPr>
        <p:spPr bwMode="auto">
          <a:xfrm>
            <a:off x="928688" y="1028700"/>
            <a:ext cx="735806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 u="sng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Участники проекта</a:t>
            </a:r>
            <a:r>
              <a:rPr lang="ru-RU" sz="28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: </a:t>
            </a:r>
            <a:endParaRPr lang="ru-RU" sz="2800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dirty="0">
                <a:ea typeface="Calibri" pitchFamily="34" charset="0"/>
                <a:cs typeface="Times New Roman" pitchFamily="18" charset="0"/>
              </a:rPr>
              <a:t>инструктор по физической культуре, дети старшей </a:t>
            </a: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 группы № 3 </a:t>
            </a:r>
            <a:r>
              <a:rPr lang="ru-RU" sz="2800" dirty="0">
                <a:ea typeface="Calibri" pitchFamily="34" charset="0"/>
                <a:cs typeface="Times New Roman" pitchFamily="18" charset="0"/>
              </a:rPr>
              <a:t>, воспитатели </a:t>
            </a: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группы, </a:t>
            </a:r>
            <a:r>
              <a:rPr lang="ru-RU" sz="2800" dirty="0">
                <a:ea typeface="Calibri" pitchFamily="34" charset="0"/>
                <a:cs typeface="Times New Roman" pitchFamily="18" charset="0"/>
              </a:rPr>
              <a:t>родители.</a:t>
            </a:r>
          </a:p>
          <a:p>
            <a:pPr eaLnBrk="0" hangingPunct="0"/>
            <a:r>
              <a:rPr lang="ru-RU" sz="2800" b="1" u="sng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Срок реализации</a:t>
            </a:r>
            <a:r>
              <a:rPr lang="ru-RU" sz="28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: </a:t>
            </a:r>
            <a:endParaRPr lang="ru-RU" sz="2800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3 дня</a:t>
            </a: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 u="sng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Тип проекта:</a:t>
            </a:r>
            <a:r>
              <a:rPr lang="ru-RU" sz="28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dirty="0">
                <a:ea typeface="Calibri" pitchFamily="34" charset="0"/>
                <a:cs typeface="Times New Roman" pitchFamily="18" charset="0"/>
              </a:rPr>
              <a:t>Краткосрочный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000125" y="1000125"/>
            <a:ext cx="7072313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 u="sng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Проблема:</a:t>
            </a:r>
            <a:endParaRPr lang="ru-RU" sz="900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u="sng" dirty="0">
                <a:ea typeface="Calibri" pitchFamily="34" charset="0"/>
                <a:cs typeface="Times New Roman" pitchFamily="18" charset="0"/>
              </a:rPr>
              <a:t>* Что такое Олимпиада? История возникновения Олимпийских игр?</a:t>
            </a:r>
            <a:br>
              <a:rPr lang="ru-RU" sz="1400" u="sng" dirty="0">
                <a:ea typeface="Calibri" pitchFamily="34" charset="0"/>
                <a:cs typeface="Times New Roman" pitchFamily="18" charset="0"/>
              </a:rPr>
            </a:br>
            <a:r>
              <a:rPr lang="ru-RU" sz="1400" u="sng" dirty="0">
                <a:ea typeface="Calibri" pitchFamily="34" charset="0"/>
                <a:cs typeface="Times New Roman" pitchFamily="18" charset="0"/>
              </a:rPr>
              <a:t>* Что значит малые зимние Олимпийские игры?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u="sng" dirty="0">
                <a:ea typeface="Calibri" pitchFamily="34" charset="0"/>
                <a:cs typeface="Times New Roman" pitchFamily="18" charset="0"/>
              </a:rPr>
              <a:t>* Что нужно делать, чтобы стать Олимпийцем?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 i="1" dirty="0">
                <a:ea typeface="Calibri" pitchFamily="34" charset="0"/>
                <a:cs typeface="Times New Roman" pitchFamily="18" charset="0"/>
              </a:rPr>
              <a:t>Недостаточная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 i="1" dirty="0">
                <a:ea typeface="Calibri" pitchFamily="34" charset="0"/>
                <a:cs typeface="Times New Roman" pitchFamily="18" charset="0"/>
              </a:rPr>
              <a:t>информированность детей об олимпийских     играх и их возникновении, о зимних видах спорта.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u="sng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Актуальность проблемы:</a:t>
            </a:r>
            <a:endParaRPr lang="ru-RU" sz="900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i="1" dirty="0">
                <a:ea typeface="Calibri" pitchFamily="34" charset="0"/>
                <a:cs typeface="Times New Roman" pitchFamily="18" charset="0"/>
              </a:rPr>
              <a:t>Проблема ухудшения здоровья подрастающего поколения  приобретает все большую актуальность.</a:t>
            </a:r>
            <a:br>
              <a:rPr lang="ru-RU" sz="1400" i="1" dirty="0">
                <a:ea typeface="Calibri" pitchFamily="34" charset="0"/>
                <a:cs typeface="Times New Roman" pitchFamily="18" charset="0"/>
              </a:rPr>
            </a:br>
            <a:r>
              <a:rPr lang="ru-RU" sz="1400" i="1" dirty="0">
                <a:ea typeface="Calibri" pitchFamily="34" charset="0"/>
                <a:cs typeface="Times New Roman" pitchFamily="18" charset="0"/>
              </a:rPr>
              <a:t> В  настоящее время в России  ежегодно общий уровень отклонения в состоянии здоровья детей  возрастает на 6,7 %.  Из-за образа современной жизни у  большинства взрослых слабый мотивационный аспект двигательной активности и  низкий уровень представлений о здоровом образе жизни, </a:t>
            </a:r>
            <a:br>
              <a:rPr lang="ru-RU" sz="1400" i="1" dirty="0">
                <a:ea typeface="Calibri" pitchFamily="34" charset="0"/>
                <a:cs typeface="Times New Roman" pitchFamily="18" charset="0"/>
              </a:rPr>
            </a:br>
            <a:r>
              <a:rPr lang="ru-RU" sz="1400" i="1" dirty="0">
                <a:ea typeface="Calibri" pitchFamily="34" charset="0"/>
                <a:cs typeface="Times New Roman" pitchFamily="18" charset="0"/>
              </a:rPr>
              <a:t>о спорте и олимпийском движении, о зимних видах спорта.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 u="sng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Цель проекта:</a:t>
            </a:r>
            <a:endParaRPr lang="ru-RU" sz="900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i="1" dirty="0">
                <a:ea typeface="Calibri" pitchFamily="34" charset="0"/>
                <a:cs typeface="Times New Roman" pitchFamily="18" charset="0"/>
              </a:rPr>
              <a:t>Формирование социальной и личностной мотивации детей старшего дошкольного возраста на сохранение и укрепление своего здоровья и воспитания социально значимых личностных качеств посредством знакомства с зимними Олимпийскими играми.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>
                <a:ea typeface="Calibri" pitchFamily="34" charset="0"/>
                <a:cs typeface="Times New Roman" pitchFamily="18" charset="0"/>
              </a:rPr>
            </a:br>
            <a:r>
              <a:rPr lang="ru-RU" sz="1400" dirty="0"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>
                <a:ea typeface="Calibri" pitchFamily="34" charset="0"/>
                <a:cs typeface="Times New Roman" pitchFamily="18" charset="0"/>
              </a:rPr>
            </a:b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857500" y="1500188"/>
            <a:ext cx="385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143000" y="785813"/>
            <a:ext cx="6357938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 u="sng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Задачи проекта:</a:t>
            </a:r>
            <a:endParaRPr lang="ru-RU" sz="90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400" b="1" i="1" u="sng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ДЛЯ ДЕТЕЙ:</a:t>
            </a:r>
            <a:r>
              <a:rPr lang="ru-RU" sz="14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14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400">
                <a:ea typeface="Calibri" pitchFamily="34" charset="0"/>
                <a:cs typeface="Times New Roman" pitchFamily="18" charset="0"/>
              </a:rPr>
              <a:t>1. Формировать у детей представления об Олимпийских играх, как мирном соревновании с целью физического и социально-нравственного совершенствования людей.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ea typeface="Calibri" pitchFamily="34" charset="0"/>
                <a:cs typeface="Times New Roman" pitchFamily="18" charset="0"/>
              </a:rPr>
              <a:t> 2. Развивать у детей интерес к занятиям физической культурой и спортом, умения и навыки сотрудничества через нравственный и эстетический опыт Олимпиад.</a:t>
            </a:r>
            <a:br>
              <a:rPr lang="ru-RU" sz="1400">
                <a:ea typeface="Calibri" pitchFamily="34" charset="0"/>
                <a:cs typeface="Times New Roman" pitchFamily="18" charset="0"/>
              </a:rPr>
            </a:br>
            <a:r>
              <a:rPr lang="ru-RU" sz="1400">
                <a:ea typeface="Calibri" pitchFamily="34" charset="0"/>
                <a:cs typeface="Times New Roman" pitchFamily="18" charset="0"/>
              </a:rPr>
              <a:t>3. Развивать у детей стремление к  укреплению и сохранению своего собственного   здоровья посредством занятий физической культурой.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ea typeface="Calibri" pitchFamily="34" charset="0"/>
                <a:cs typeface="Times New Roman" pitchFamily="18" charset="0"/>
              </a:rPr>
              <a:t>4. Оздоровительные: развивать силу, ловкость, быстроту, меткость, умение применять накопленные знания  и умения в практической деятельности.</a:t>
            </a:r>
            <a:br>
              <a:rPr lang="ru-RU" sz="1400">
                <a:ea typeface="Calibri" pitchFamily="34" charset="0"/>
                <a:cs typeface="Times New Roman" pitchFamily="18" charset="0"/>
              </a:rPr>
            </a:br>
            <a:r>
              <a:rPr lang="ru-RU" sz="1400">
                <a:ea typeface="Calibri" pitchFamily="34" charset="0"/>
                <a:cs typeface="Times New Roman" pitchFamily="18" charset="0"/>
              </a:rPr>
              <a:t>5. Воспитывать у детей  целеустремленность, организованность, инициативность, трудолюбие, взаимовыручку,  смелость и отвагу.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1400" b="1" i="1" u="sng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ДЛЯ ПЕДАГОГОВ: </a:t>
            </a:r>
            <a:r>
              <a:rPr lang="ru-RU" sz="14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14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400">
                <a:ea typeface="Calibri" pitchFamily="34" charset="0"/>
                <a:cs typeface="Times New Roman" pitchFamily="18" charset="0"/>
              </a:rPr>
              <a:t> 1. Создать информационную  базу.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ea typeface="Calibri" pitchFamily="34" charset="0"/>
                <a:cs typeface="Times New Roman" pitchFamily="18" charset="0"/>
              </a:rPr>
              <a:t> 2. Создать условия для  благополучного и комфортного  состояния детей на спортивных мероприятиях.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1400" b="1" i="1" u="sng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ДЛЯ РОДИТЕЛЕЙ: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i="1"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1400">
                <a:ea typeface="Calibri" pitchFamily="34" charset="0"/>
                <a:cs typeface="Times New Roman" pitchFamily="18" charset="0"/>
              </a:rPr>
              <a:t>Развивать творческие и физические способности  в спортивной  деятельности. Приобщать к здоровому образу жизни.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071563" y="1185059"/>
            <a:ext cx="65722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 u="sng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Первый этап. </a:t>
            </a:r>
            <a:endParaRPr lang="ru-RU" sz="2400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ru-RU" sz="2400" dirty="0">
                <a:ea typeface="Calibri" pitchFamily="34" charset="0"/>
                <a:cs typeface="Times New Roman" pitchFamily="18" charset="0"/>
              </a:rPr>
              <a:t>Постановка проблемы, определение цели и задач исследовательской деятельности.</a:t>
            </a:r>
          </a:p>
          <a:p>
            <a:pPr eaLnBrk="0" hangingPunct="0">
              <a:buFontTx/>
              <a:buChar char="•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Диагностический.</a:t>
            </a:r>
            <a:r>
              <a:rPr lang="ru-RU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Выявить уровень знаний детей  об Олимпиаде, зимних видах спорта.</a:t>
            </a:r>
          </a:p>
          <a:p>
            <a:pPr eaLnBrk="0" hangingPunct="0"/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организовать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пространство.</a:t>
            </a: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Разработать сценарий спортивного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соревнования </a:t>
            </a:r>
            <a:r>
              <a:rPr lang="ru-RU" sz="2400" dirty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Малые зимние Олимпийские игры</a:t>
            </a:r>
            <a:r>
              <a:rPr lang="ru-RU" sz="2400" dirty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285875" y="1614145"/>
            <a:ext cx="6000750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 b="1" i="1" u="sng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Продукты проекта для детей: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Фотоальбом  «Мы спортсмены».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 dirty="0" err="1">
                <a:ea typeface="Calibri" pitchFamily="34" charset="0"/>
                <a:cs typeface="Times New Roman" pitchFamily="18" charset="0"/>
              </a:rPr>
              <a:t>Д\и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 « Спортивное оборудование»,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«Зимние виды 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спорта».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Выставка работ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«Мы  Олимпийцы».</a:t>
            </a:r>
          </a:p>
          <a:p>
            <a:pPr eaLnBrk="0" hangingPunct="0">
              <a:buFontTx/>
              <a:buChar char="•"/>
            </a:pP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Художественное творчество – лепка «Мы лыжники».</a:t>
            </a:r>
          </a:p>
          <a:p>
            <a:pPr eaLnBrk="0" hangingPunct="0">
              <a:buFontTx/>
              <a:buChar char="•"/>
            </a:pP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Стенгазета «Мы олимпийцы»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Спортивное соревнование 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«Малые зимние Олимпийские  игры».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 b="1" i="1" u="sng" dirty="0" smtClean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 i="1" u="sng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Продукты </a:t>
            </a:r>
            <a:r>
              <a:rPr lang="ru-RU" sz="1400" b="1" i="1" u="sng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проекта для педагогов: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900" dirty="0" smtClean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ru-RU" sz="900" dirty="0" smtClean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ru-RU" sz="900" dirty="0" smtClean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Презентация проекта.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Планирование по данной теме.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Подготовка эмблем, названий команд, девиза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вместе с детьми.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Оформление физкультурного уголка в группе.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 i="1" u="sng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Продукты проекта для родителей: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Презентация проекта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на родительском собрании (февраль).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Консультации «Роль семьи в физическом воспитании ребёнка», «Пропаганда здорового образа жизни в семье».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Совместное творчество с детьми.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 изготовление атрибутов к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соревнованию..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1428750" y="1143000"/>
            <a:ext cx="5429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u="sng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Второй этап. </a:t>
            </a:r>
            <a:endParaRPr lang="ru-RU" sz="140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400" b="1" i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Организация деятельности детей в рамках проекта</a:t>
            </a:r>
            <a:r>
              <a:rPr lang="ru-RU" sz="1000" b="1" i="1">
                <a:ea typeface="Calibri" pitchFamily="34" charset="0"/>
                <a:cs typeface="Times New Roman" pitchFamily="18" charset="0"/>
              </a:rPr>
              <a:t>.</a:t>
            </a:r>
            <a:endParaRPr lang="ru-RU" sz="10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1000125" y="857250"/>
            <a:ext cx="7572375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ru-RU" sz="2200" b="1" u="sng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Третий этап:</a:t>
            </a:r>
            <a:endParaRPr lang="ru-RU" sz="900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400" b="1" dirty="0">
                <a:ea typeface="Calibri" pitchFamily="34" charset="0"/>
                <a:cs typeface="Times New Roman" pitchFamily="18" charset="0"/>
              </a:rPr>
              <a:t>Презентация материалов </a:t>
            </a:r>
            <a:r>
              <a:rPr lang="ru-RU" sz="1400" b="1" dirty="0" smtClean="0">
                <a:ea typeface="Calibri" pitchFamily="34" charset="0"/>
                <a:cs typeface="Times New Roman" pitchFamily="18" charset="0"/>
              </a:rPr>
              <a:t>проект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а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1.Выставка рисунков детей на тему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«Мы Олимпийцы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»;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2.Сборник стихов, загадок о разных видах спорта и их значении для человека (при участии родителей);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4. Изготовление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стенгазеты «Мы олимпийцы»;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5. Презентация проекта.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6.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Спортивное соревнование </a:t>
            </a:r>
            <a:r>
              <a:rPr lang="ru-RU" sz="1400" b="1" i="1" dirty="0">
                <a:ea typeface="Calibri" pitchFamily="34" charset="0"/>
                <a:cs typeface="Times New Roman" pitchFamily="18" charset="0"/>
              </a:rPr>
              <a:t>«Малые зимние Олимпийские игры»- итог проекта.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2000" b="1" u="sng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Четвёртый этап:</a:t>
            </a:r>
            <a:endParaRPr lang="ru-RU" sz="900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 u="sng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Ожидаемые результаты проекта</a:t>
            </a:r>
            <a:r>
              <a:rPr lang="ru-RU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:</a:t>
            </a:r>
            <a:endParaRPr lang="ru-RU" sz="900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1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Для детей: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 dirty="0" err="1" smtClean="0">
                <a:ea typeface="Calibri" pitchFamily="34" charset="0"/>
                <a:cs typeface="Times New Roman" pitchFamily="18" charset="0"/>
              </a:rPr>
              <a:t>Сформированость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знаний  детей об истории Олимпийских игр, зимних видах спорта.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Пополнение словарного запаса детей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.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400" b="1" dirty="0">
                <a:ea typeface="Calibri" pitchFamily="34" charset="0"/>
                <a:cs typeface="Times New Roman" pitchFamily="18" charset="0"/>
              </a:rPr>
              <a:t>   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Для педагогов: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 dirty="0" err="1">
                <a:ea typeface="Calibri" pitchFamily="34" charset="0"/>
                <a:cs typeface="Times New Roman" pitchFamily="18" charset="0"/>
              </a:rPr>
              <a:t>Сформированность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 осознанного отношения к своему собственному здоровью;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Пополнение знаний  об истории Олимпийских игр и зимних видах спорта.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Накопление наглядного материала, стихов и загадок о зимних видах спорта и Олимпиаде.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Для родителей: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 Информированность  об истории Олимпийских игр;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Проявление интереса к занятиям физкультурой и спортом.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ражн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7" y="1305174"/>
            <a:ext cx="3906867" cy="260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SC04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079994"/>
            <a:ext cx="3472856" cy="2315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4" name="Рисунок 3" descr="nrrvguruclbkrchtoopq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88" y="4214813"/>
            <a:ext cx="1500187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4" descr="normal_10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1000125"/>
            <a:ext cx="1643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нки на санка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929034"/>
            <a:ext cx="3578973" cy="268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шайбу в воро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908720"/>
            <a:ext cx="3578973" cy="268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Сан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3571876"/>
            <a:ext cx="3571901" cy="2678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ертикальный свиток 6"/>
          <p:cNvSpPr/>
          <p:nvPr/>
        </p:nvSpPr>
        <p:spPr>
          <a:xfrm>
            <a:off x="3500438" y="928688"/>
            <a:ext cx="1928812" cy="250031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1 День соревнования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 на спортивной площадке, 2 день в музыкально-спортивном зале.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428</Words>
  <Application>Microsoft Office PowerPoint</Application>
  <PresentationFormat>Экран (4:3)</PresentationFormat>
  <Paragraphs>93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Proff</cp:lastModifiedBy>
  <cp:revision>42</cp:revision>
  <dcterms:created xsi:type="dcterms:W3CDTF">2010-11-11T14:55:56Z</dcterms:created>
  <dcterms:modified xsi:type="dcterms:W3CDTF">2014-01-06T13:07:15Z</dcterms:modified>
</cp:coreProperties>
</file>