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6" r:id="rId1"/>
  </p:sldMasterIdLst>
  <p:notesMasterIdLst>
    <p:notesMasterId r:id="rId16"/>
  </p:notesMasterIdLst>
  <p:sldIdLst>
    <p:sldId id="291" r:id="rId2"/>
    <p:sldId id="275" r:id="rId3"/>
    <p:sldId id="262" r:id="rId4"/>
    <p:sldId id="263" r:id="rId5"/>
    <p:sldId id="264" r:id="rId6"/>
    <p:sldId id="267" r:id="rId7"/>
    <p:sldId id="265" r:id="rId8"/>
    <p:sldId id="266" r:id="rId9"/>
    <p:sldId id="285" r:id="rId10"/>
    <p:sldId id="283" r:id="rId11"/>
    <p:sldId id="282" r:id="rId12"/>
    <p:sldId id="292" r:id="rId13"/>
    <p:sldId id="279" r:id="rId14"/>
    <p:sldId id="280"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660033"/>
    <a:srgbClr val="CC3399"/>
    <a:srgbClr val="DE0000"/>
    <a:srgbClr val="FF5353"/>
    <a:srgbClr val="892EA2"/>
    <a:srgbClr val="CC0066"/>
    <a:srgbClr val="990033"/>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68" autoAdjust="0"/>
    <p:restoredTop sz="94466" autoAdjust="0"/>
  </p:normalViewPr>
  <p:slideViewPr>
    <p:cSldViewPr>
      <p:cViewPr>
        <p:scale>
          <a:sx n="55" d="100"/>
          <a:sy n="55" d="100"/>
        </p:scale>
        <p:origin x="-1698"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F46561A-8F74-418F-A7C5-4D74F95C7A37}" type="datetimeFigureOut">
              <a:rPr lang="ru-RU"/>
              <a:pPr>
                <a:defRPr/>
              </a:pPr>
              <a:t>22.02.2015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35316E4-4CD3-485A-BA65-C9DDB38D29F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04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415730-7703-46BD-8779-7DB7989C0385}" type="slidenum">
              <a:rPr lang="ru-RU" smtClean="0"/>
              <a:pPr/>
              <a:t>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37556108-1AA3-463A-8E23-E3558C282277}" type="datetime1">
              <a:rPr lang="ru-RU" smtClean="0"/>
              <a:pPr>
                <a:defRPr/>
              </a:pPr>
              <a:t>22.02.2015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1E76EB1-648F-43DB-B525-8FBC8AB2152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35C3F3A-FA75-4738-9538-A01A71AD0B4A}" type="datetime1">
              <a:rPr lang="ru-RU" smtClean="0"/>
              <a:pPr>
                <a:defRPr/>
              </a:pPr>
              <a:t>22.02.2015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1D39E42-80FD-4C4F-A59A-7B39E4B205C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C16C66BE-3700-4B15-99EE-0558FE2A7495}" type="datetime1">
              <a:rPr lang="ru-RU" smtClean="0"/>
              <a:pPr>
                <a:defRPr/>
              </a:pPr>
              <a:t>22.02.2015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8AFBF87-588E-42F8-AE15-E2C400A8065B}"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E62F21EB-CADD-44DD-A0BC-949B17E7640C}" type="datetime1">
              <a:rPr lang="ru-RU" smtClean="0"/>
              <a:pPr>
                <a:defRPr/>
              </a:pPr>
              <a:t>22.02.2015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2B2B9A6-D003-4CB8-88D1-9E2028813B84}"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456B0D70-88EB-405C-84BA-F37C73145B27}" type="datetime1">
              <a:rPr lang="ru-RU" smtClean="0"/>
              <a:pPr>
                <a:defRPr/>
              </a:pPr>
              <a:t>22.02.2015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FA82192-21B7-4E77-ABAF-336F7A5094E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77892889-D06B-4039-A0CA-8A63669F0003}" type="datetime1">
              <a:rPr lang="ru-RU" smtClean="0"/>
              <a:pPr>
                <a:defRPr/>
              </a:pPr>
              <a:t>22.02.2015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6F61318-731E-43B9-8FA3-F614494D840A}"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D168574B-6C43-4CA4-B73E-51586AB7ED2D}" type="datetime1">
              <a:rPr lang="ru-RU" smtClean="0"/>
              <a:pPr>
                <a:defRPr/>
              </a:pPr>
              <a:t>22.02.2015</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089EA7ED-1F4C-43C7-8BC2-030D751141F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7E18B3BD-36F8-48BE-BE2E-1C6592B8B5DC}" type="datetime1">
              <a:rPr lang="ru-RU" smtClean="0"/>
              <a:pPr>
                <a:defRPr/>
              </a:pPr>
              <a:t>22.02.2015</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FF3CD6A-CF3E-4571-9BF4-F5E18B53CA7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173F5980-30DF-49CD-ADA4-D7995390CE31}" type="datetime1">
              <a:rPr lang="ru-RU" smtClean="0"/>
              <a:pPr>
                <a:defRPr/>
              </a:pPr>
              <a:t>22.02.2015</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6642FB3A-ECBE-4C8D-B931-B0A4681EFB04}"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84F89CB2-331B-4338-B43C-312A04E09A7B}" type="datetime1">
              <a:rPr lang="ru-RU" smtClean="0"/>
              <a:pPr>
                <a:defRPr/>
              </a:pPr>
              <a:t>22.02.2015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8ACE753-70C4-4A9C-A8A4-B10C67DF8E6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2FF3C949-07E9-4436-93C2-13D2213DFABC}" type="datetime1">
              <a:rPr lang="ru-RU" smtClean="0"/>
              <a:pPr>
                <a:defRPr/>
              </a:pPr>
              <a:t>22.02.2015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4BA3CF1-66ED-4793-BF76-9E3979F2EECB}"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8015B1-EF73-48B8-A5F3-620DC129C7A8}" type="datetime1">
              <a:rPr lang="ru-RU" smtClean="0"/>
              <a:pPr>
                <a:defRPr/>
              </a:pPr>
              <a:t>22.02.2015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C6361E-E584-4ED1-BC0E-229083252EEC}"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85776"/>
            <a:ext cx="9143999" cy="1446550"/>
          </a:xfrm>
          <a:prstGeom prst="rect">
            <a:avLst/>
          </a:prstGeom>
        </p:spPr>
        <p:txBody>
          <a:bodyPr wrap="square">
            <a:spAutoFit/>
          </a:bodyPr>
          <a:lstStyle/>
          <a:p>
            <a:pPr algn="ctr">
              <a:defRPr/>
            </a:pPr>
            <a:endParaRPr lang="ru-RU" sz="3200" dirty="0">
              <a:solidFill>
                <a:schemeClr val="bg1"/>
              </a:solidFill>
              <a:latin typeface="Monotype Corsiva" pitchFamily="66" charset="0"/>
            </a:endParaRPr>
          </a:p>
          <a:p>
            <a:pPr algn="ctr">
              <a:defRPr/>
            </a:pPr>
            <a:r>
              <a:rPr lang="ru-RU" sz="2800" b="1" spc="300" dirty="0">
                <a:solidFill>
                  <a:srgbClr val="002060"/>
                </a:solidFill>
                <a:latin typeface="Times New Roman" pitchFamily="18" charset="0"/>
                <a:cs typeface="Times New Roman" pitchFamily="18" charset="0"/>
              </a:rPr>
              <a:t>«НЕТРАДИЦИОННЫЕ ТЕХНИКИ РИСОВАНИЯ»</a:t>
            </a:r>
          </a:p>
        </p:txBody>
      </p:sp>
      <p:sp>
        <p:nvSpPr>
          <p:cNvPr id="4" name="Прямоугольник 3"/>
          <p:cNvSpPr/>
          <p:nvPr/>
        </p:nvSpPr>
        <p:spPr>
          <a:xfrm>
            <a:off x="1142976" y="6211669"/>
            <a:ext cx="5929322" cy="646331"/>
          </a:xfrm>
          <a:prstGeom prst="rect">
            <a:avLst/>
          </a:prstGeom>
        </p:spPr>
        <p:txBody>
          <a:bodyPr wrap="square">
            <a:spAutoFit/>
          </a:bodyPr>
          <a:lstStyle/>
          <a:p>
            <a:pPr>
              <a:defRPr/>
            </a:pPr>
            <a:r>
              <a:rPr lang="ru-RU" b="1" dirty="0" smtClean="0">
                <a:solidFill>
                  <a:srgbClr val="FFFF00"/>
                </a:solidFill>
                <a:latin typeface="Times New Roman" pitchFamily="18" charset="0"/>
                <a:cs typeface="Times New Roman" pitchFamily="18" charset="0"/>
              </a:rPr>
              <a:t>Выполнила воспитатель МБДОУ №20 «Подснежник»</a:t>
            </a:r>
          </a:p>
          <a:p>
            <a:pPr>
              <a:defRPr/>
            </a:pPr>
            <a:r>
              <a:rPr lang="ru-RU" b="1" dirty="0" err="1" smtClean="0">
                <a:solidFill>
                  <a:srgbClr val="FFFF00"/>
                </a:solidFill>
                <a:latin typeface="Times New Roman" pitchFamily="18" charset="0"/>
                <a:cs typeface="Times New Roman" pitchFamily="18" charset="0"/>
              </a:rPr>
              <a:t>Кассем</a:t>
            </a:r>
            <a:r>
              <a:rPr lang="ru-RU" b="1" dirty="0" smtClean="0">
                <a:solidFill>
                  <a:srgbClr val="FFFF00"/>
                </a:solidFill>
                <a:latin typeface="Times New Roman" pitchFamily="18" charset="0"/>
                <a:cs typeface="Times New Roman" pitchFamily="18" charset="0"/>
              </a:rPr>
              <a:t> Светлана Евгеньевна           </a:t>
            </a:r>
            <a:endParaRPr lang="ru-RU" b="1" dirty="0">
              <a:solidFill>
                <a:srgbClr val="FFFF00"/>
              </a:solidFill>
              <a:latin typeface="Times New Roman" pitchFamily="18" charset="0"/>
              <a:cs typeface="Times New Roman" pitchFamily="18" charset="0"/>
            </a:endParaRPr>
          </a:p>
        </p:txBody>
      </p:sp>
      <p:pic>
        <p:nvPicPr>
          <p:cNvPr id="7" name="Picture 2" descr="C:\Documents and Settings\Admin\Мои документы\Мои результаты сканировани\2011-04 (апр)\сканирование0009.jpg"/>
          <p:cNvPicPr>
            <a:picLocks noChangeAspect="1" noChangeArrowheads="1"/>
          </p:cNvPicPr>
          <p:nvPr/>
        </p:nvPicPr>
        <p:blipFill>
          <a:blip r:embed="rId2" cstate="print"/>
          <a:srcRect/>
          <a:stretch>
            <a:fillRect/>
          </a:stretch>
        </p:blipFill>
        <p:spPr bwMode="auto">
          <a:xfrm>
            <a:off x="1214414" y="1214422"/>
            <a:ext cx="6786610" cy="485778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7" descr="C:\Documents and Settings\Admin\Мои документы\Мои результаты сканировани\2011-04 (апр)\сканирование0008.jpg"/>
          <p:cNvPicPr>
            <a:picLocks noChangeAspect="1" noChangeArrowheads="1"/>
          </p:cNvPicPr>
          <p:nvPr/>
        </p:nvPicPr>
        <p:blipFill>
          <a:blip r:embed="rId2" cstate="print"/>
          <a:srcRect/>
          <a:stretch>
            <a:fillRect/>
          </a:stretch>
        </p:blipFill>
        <p:spPr bwMode="auto">
          <a:xfrm>
            <a:off x="285720" y="1571612"/>
            <a:ext cx="4929222" cy="4500594"/>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
        <p:nvSpPr>
          <p:cNvPr id="12" name="Прямоугольник 11"/>
          <p:cNvSpPr/>
          <p:nvPr/>
        </p:nvSpPr>
        <p:spPr>
          <a:xfrm>
            <a:off x="0" y="0"/>
            <a:ext cx="9144000" cy="954107"/>
          </a:xfrm>
          <a:prstGeom prst="rect">
            <a:avLst/>
          </a:prstGeom>
        </p:spPr>
        <p:txBody>
          <a:bodyPr wrap="square">
            <a:spAutoFit/>
          </a:bodyPr>
          <a:lstStyle/>
          <a:p>
            <a:pPr indent="180975" algn="ctr" eaLnBrk="0" hangingPunct="0"/>
            <a:r>
              <a:rPr lang="ru-RU" sz="2800" b="1" dirty="0" smtClean="0">
                <a:solidFill>
                  <a:srgbClr val="FFFF00"/>
                </a:solidFill>
                <a:latin typeface="Times New Roman" pitchFamily="18" charset="0"/>
                <a:cs typeface="Times New Roman" pitchFamily="18" charset="0"/>
              </a:rPr>
              <a:t>Нетрадиционные техники рисования </a:t>
            </a:r>
          </a:p>
          <a:p>
            <a:pPr indent="180975" algn="ctr" eaLnBrk="0" hangingPunct="0"/>
            <a:r>
              <a:rPr lang="ru-RU" sz="2800" b="1" dirty="0" smtClean="0">
                <a:solidFill>
                  <a:srgbClr val="FFFF00"/>
                </a:solidFill>
                <a:latin typeface="Times New Roman" pitchFamily="18" charset="0"/>
                <a:cs typeface="Times New Roman" pitchFamily="18" charset="0"/>
              </a:rPr>
              <a:t>в разных возрастных группах детского сада</a:t>
            </a:r>
            <a:endParaRPr lang="ru-RU" sz="2800" b="1" dirty="0">
              <a:solidFill>
                <a:srgbClr val="FFFF00"/>
              </a:solidFill>
              <a:latin typeface="Times New Roman" pitchFamily="18" charset="0"/>
            </a:endParaRPr>
          </a:p>
        </p:txBody>
      </p:sp>
      <p:sp>
        <p:nvSpPr>
          <p:cNvPr id="13" name="Прямоугольник 12"/>
          <p:cNvSpPr/>
          <p:nvPr/>
        </p:nvSpPr>
        <p:spPr>
          <a:xfrm>
            <a:off x="5286380" y="1428736"/>
            <a:ext cx="3643306" cy="3785652"/>
          </a:xfrm>
          <a:prstGeom prst="rect">
            <a:avLst/>
          </a:prstGeom>
        </p:spPr>
        <p:txBody>
          <a:bodyPr wrap="square">
            <a:spAutoFit/>
          </a:bodyPr>
          <a:lstStyle/>
          <a:p>
            <a:pPr algn="ctr" eaLnBrk="0" hangingPunct="0">
              <a:tabLst>
                <a:tab pos="180975" algn="l"/>
              </a:tabLst>
              <a:defRPr/>
            </a:pPr>
            <a:r>
              <a:rPr lang="ru-RU" sz="2400" b="1" u="sng" dirty="0">
                <a:solidFill>
                  <a:srgbClr val="FFFF00"/>
                </a:solidFill>
                <a:latin typeface="Times New Roman" pitchFamily="18" charset="0"/>
                <a:cs typeface="Times New Roman" pitchFamily="18" charset="0"/>
              </a:rPr>
              <a:t>Младшая группа (2-4 года)</a:t>
            </a:r>
            <a:endParaRPr lang="ru-RU" sz="2400" dirty="0">
              <a:solidFill>
                <a:srgbClr val="FFFF00"/>
              </a:solidFill>
              <a:latin typeface="Times New Roman" pitchFamily="18" charset="0"/>
            </a:endParaRPr>
          </a:p>
          <a:p>
            <a:pPr eaLnBrk="0" hangingPunct="0">
              <a:buClr>
                <a:srgbClr val="FFFF00"/>
              </a:buClr>
              <a:buFont typeface="Wingdings" pitchFamily="2" charset="2"/>
              <a:buChar char="v"/>
              <a:tabLst>
                <a:tab pos="180975" algn="l"/>
              </a:tabLst>
              <a:defRPr/>
            </a:pPr>
            <a:r>
              <a:rPr lang="ru-RU" sz="2400" dirty="0">
                <a:solidFill>
                  <a:schemeClr val="bg1"/>
                </a:solidFill>
                <a:latin typeface="Times New Roman" pitchFamily="18" charset="0"/>
                <a:cs typeface="Times New Roman" pitchFamily="18" charset="0"/>
              </a:rPr>
              <a:t>рисование  жесткой полусухой кистью </a:t>
            </a:r>
            <a:endParaRPr lang="ru-RU" sz="2400"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sz="2400" dirty="0">
                <a:solidFill>
                  <a:schemeClr val="bg1"/>
                </a:solidFill>
                <a:latin typeface="Times New Roman" pitchFamily="18" charset="0"/>
                <a:cs typeface="Times New Roman" pitchFamily="18" charset="0"/>
              </a:rPr>
              <a:t>пальчиком </a:t>
            </a:r>
            <a:endParaRPr lang="ru-RU" sz="2400"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sz="2400" dirty="0">
                <a:solidFill>
                  <a:schemeClr val="bg1"/>
                </a:solidFill>
                <a:latin typeface="Times New Roman" pitchFamily="18" charset="0"/>
                <a:cs typeface="Times New Roman" pitchFamily="18" charset="0"/>
              </a:rPr>
              <a:t>рисование ладошкой </a:t>
            </a:r>
            <a:endParaRPr lang="ru-RU" sz="2400"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sz="2400" dirty="0">
                <a:solidFill>
                  <a:schemeClr val="bg1"/>
                </a:solidFill>
                <a:latin typeface="Times New Roman" pitchFamily="18" charset="0"/>
                <a:cs typeface="Times New Roman" pitchFamily="18" charset="0"/>
              </a:rPr>
              <a:t> рисование ватной палочкой</a:t>
            </a:r>
            <a:endParaRPr lang="ru-RU" sz="2400"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sz="2400" dirty="0">
                <a:solidFill>
                  <a:schemeClr val="bg1"/>
                </a:solidFill>
                <a:latin typeface="Times New Roman" pitchFamily="18" charset="0"/>
                <a:cs typeface="Times New Roman" pitchFamily="18" charset="0"/>
              </a:rPr>
              <a:t> печатками из картофеля</a:t>
            </a:r>
            <a:endParaRPr lang="ru-RU" sz="2400" dirty="0">
              <a:solidFill>
                <a:schemeClr val="bg1"/>
              </a:solidFill>
              <a:latin typeface="Times New Roman" pitchFamily="18" charset="0"/>
            </a:endParaRPr>
          </a:p>
          <a:p>
            <a:pPr eaLnBrk="0" hangingPunct="0">
              <a:buClr>
                <a:srgbClr val="FFFF00"/>
              </a:buClr>
              <a:buFont typeface="Wingdings" pitchFamily="2" charset="2"/>
              <a:buChar char="v"/>
              <a:tabLst>
                <a:tab pos="180975" algn="l"/>
              </a:tabLst>
              <a:defRPr/>
            </a:pPr>
            <a:r>
              <a:rPr lang="ru-RU" sz="2400" dirty="0">
                <a:solidFill>
                  <a:schemeClr val="bg1"/>
                </a:solidFill>
                <a:latin typeface="Times New Roman" pitchFamily="18" charset="0"/>
                <a:cs typeface="Times New Roman" pitchFamily="18" charset="0"/>
              </a:rPr>
              <a:t> оттиск пробкой</a:t>
            </a:r>
            <a:endParaRPr lang="ru-RU" sz="2400" dirty="0">
              <a:solidFill>
                <a:schemeClr val="bg1"/>
              </a:solidFill>
              <a:latin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0" presetClass="entr" presetSubtype="0" fill="hold" nodeType="after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fade">
                                      <p:cBhvr>
                                        <p:cTn id="7" dur="800" decel="100000"/>
                                        <p:tgtEl>
                                          <p:spTgt spid="22537"/>
                                        </p:tgtEl>
                                      </p:cBhvr>
                                    </p:animEffect>
                                    <p:anim calcmode="lin" valueType="num">
                                      <p:cBhvr>
                                        <p:cTn id="8" dur="800" decel="100000" fill="hold"/>
                                        <p:tgtEl>
                                          <p:spTgt spid="22537"/>
                                        </p:tgtEl>
                                        <p:attrNameLst>
                                          <p:attrName>style.rotation</p:attrName>
                                        </p:attrNameLst>
                                      </p:cBhvr>
                                      <p:tavLst>
                                        <p:tav tm="0">
                                          <p:val>
                                            <p:fltVal val="-90"/>
                                          </p:val>
                                        </p:tav>
                                        <p:tav tm="100000">
                                          <p:val>
                                            <p:fltVal val="0"/>
                                          </p:val>
                                        </p:tav>
                                      </p:tavLst>
                                    </p:anim>
                                    <p:anim calcmode="lin" valueType="num">
                                      <p:cBhvr>
                                        <p:cTn id="9" dur="800" decel="100000" fill="hold"/>
                                        <p:tgtEl>
                                          <p:spTgt spid="22537"/>
                                        </p:tgtEl>
                                        <p:attrNameLst>
                                          <p:attrName>ppt_x</p:attrName>
                                        </p:attrNameLst>
                                      </p:cBhvr>
                                      <p:tavLst>
                                        <p:tav tm="0">
                                          <p:val>
                                            <p:strVal val="#ppt_x+0.4"/>
                                          </p:val>
                                        </p:tav>
                                        <p:tav tm="100000">
                                          <p:val>
                                            <p:strVal val="#ppt_x-0.05"/>
                                          </p:val>
                                        </p:tav>
                                      </p:tavLst>
                                    </p:anim>
                                    <p:anim calcmode="lin" valueType="num">
                                      <p:cBhvr>
                                        <p:cTn id="10" dur="800" decel="100000" fill="hold"/>
                                        <p:tgtEl>
                                          <p:spTgt spid="225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500063" y="857250"/>
            <a:ext cx="4500562" cy="646331"/>
          </a:xfrm>
          <a:prstGeom prst="rect">
            <a:avLst/>
          </a:prstGeom>
          <a:noFill/>
          <a:ln w="9525">
            <a:noFill/>
            <a:miter lim="800000"/>
            <a:headEnd/>
            <a:tailEnd/>
          </a:ln>
        </p:spPr>
        <p:txBody>
          <a:bodyPr anchor="ctr">
            <a:spAutoFit/>
          </a:bodyPr>
          <a:lstStyle/>
          <a:p>
            <a:pPr algn="ctr" eaLnBrk="0" hangingPunct="0">
              <a:tabLst>
                <a:tab pos="180975" algn="l"/>
              </a:tabLst>
              <a:defRPr/>
            </a:pPr>
            <a:endParaRPr lang="ru-RU" b="1" u="sng" dirty="0">
              <a:solidFill>
                <a:schemeClr val="bg1"/>
              </a:solidFill>
              <a:latin typeface="Times New Roman" pitchFamily="18" charset="0"/>
              <a:cs typeface="Times New Roman" pitchFamily="18" charset="0"/>
            </a:endParaRPr>
          </a:p>
          <a:p>
            <a:pPr algn="ctr" eaLnBrk="0" hangingPunct="0">
              <a:tabLst>
                <a:tab pos="180975" algn="l"/>
              </a:tabLst>
              <a:defRPr/>
            </a:pPr>
            <a:endParaRPr lang="ru-RU" b="1" u="sng" dirty="0">
              <a:solidFill>
                <a:schemeClr val="tx1">
                  <a:lumMod val="75000"/>
                </a:schemeClr>
              </a:solidFill>
              <a:latin typeface="Times New Roman" pitchFamily="18" charset="0"/>
              <a:cs typeface="Times New Roman" pitchFamily="18" charset="0"/>
            </a:endParaRPr>
          </a:p>
        </p:txBody>
      </p:sp>
      <p:sp>
        <p:nvSpPr>
          <p:cNvPr id="24580" name="Прямоугольник 4"/>
          <p:cNvSpPr>
            <a:spLocks noChangeArrowheads="1"/>
          </p:cNvSpPr>
          <p:nvPr/>
        </p:nvSpPr>
        <p:spPr bwMode="auto">
          <a:xfrm>
            <a:off x="5357818" y="1428736"/>
            <a:ext cx="3786182" cy="3693319"/>
          </a:xfrm>
          <a:prstGeom prst="rect">
            <a:avLst/>
          </a:prstGeom>
          <a:noFill/>
          <a:ln w="9525">
            <a:noFill/>
            <a:miter lim="800000"/>
            <a:headEnd/>
            <a:tailEnd/>
          </a:ln>
        </p:spPr>
        <p:txBody>
          <a:bodyPr wrap="square">
            <a:spAutoFit/>
          </a:bodyPr>
          <a:lstStyle/>
          <a:p>
            <a:pPr eaLnBrk="0" hangingPunct="0">
              <a:defRPr/>
            </a:pPr>
            <a:endParaRPr lang="ru-RU" b="1" u="sng" dirty="0">
              <a:solidFill>
                <a:schemeClr val="tx1">
                  <a:lumMod val="75000"/>
                </a:schemeClr>
              </a:solidFill>
              <a:latin typeface="Times New Roman" pitchFamily="18" charset="0"/>
              <a:cs typeface="Times New Roman" pitchFamily="18" charset="0"/>
            </a:endParaRPr>
          </a:p>
          <a:p>
            <a:pPr eaLnBrk="0" hangingPunct="0">
              <a:buClr>
                <a:srgbClr val="FFFF00"/>
              </a:buClr>
              <a:buFont typeface="Wingdings" pitchFamily="2" charset="2"/>
              <a:buChar char="v"/>
              <a:defRPr/>
            </a:pPr>
            <a:r>
              <a:rPr lang="ru-RU" sz="2400" dirty="0" smtClean="0">
                <a:solidFill>
                  <a:schemeClr val="bg1"/>
                </a:solidFill>
                <a:latin typeface="Times New Roman" pitchFamily="18" charset="0"/>
                <a:cs typeface="Times New Roman" pitchFamily="18" charset="0"/>
              </a:rPr>
              <a:t>оттиск </a:t>
            </a:r>
            <a:r>
              <a:rPr lang="ru-RU" sz="2400" dirty="0">
                <a:solidFill>
                  <a:schemeClr val="bg1"/>
                </a:solidFill>
                <a:latin typeface="Times New Roman" pitchFamily="18" charset="0"/>
                <a:cs typeface="Times New Roman" pitchFamily="18" charset="0"/>
              </a:rPr>
              <a:t>поролоном </a:t>
            </a:r>
          </a:p>
          <a:p>
            <a:pPr eaLnBrk="0" hangingPunct="0">
              <a:buClr>
                <a:srgbClr val="FFFF00"/>
              </a:buClr>
              <a:buFont typeface="Wingdings" pitchFamily="2" charset="2"/>
              <a:buChar char="v"/>
              <a:defRPr/>
            </a:pPr>
            <a:r>
              <a:rPr lang="ru-RU" sz="2400" dirty="0">
                <a:solidFill>
                  <a:schemeClr val="bg1"/>
                </a:solidFill>
                <a:latin typeface="Times New Roman" pitchFamily="18" charset="0"/>
                <a:cs typeface="Times New Roman" pitchFamily="18" charset="0"/>
              </a:rPr>
              <a:t>оттиск печатками из ластика, листьев</a:t>
            </a:r>
          </a:p>
          <a:p>
            <a:pPr eaLnBrk="0" hangingPunct="0">
              <a:buClr>
                <a:srgbClr val="FFFF00"/>
              </a:buClr>
              <a:buFont typeface="Wingdings" pitchFamily="2" charset="2"/>
              <a:buChar char="v"/>
              <a:defRPr/>
            </a:pPr>
            <a:r>
              <a:rPr lang="ru-RU" sz="2400" dirty="0">
                <a:solidFill>
                  <a:schemeClr val="bg1"/>
                </a:solidFill>
                <a:latin typeface="Times New Roman" pitchFamily="18" charset="0"/>
                <a:cs typeface="Times New Roman" pitchFamily="18" charset="0"/>
              </a:rPr>
              <a:t> восковые мелки + акварель</a:t>
            </a:r>
          </a:p>
          <a:p>
            <a:pPr eaLnBrk="0" hangingPunct="0">
              <a:buClr>
                <a:srgbClr val="FFFF00"/>
              </a:buClr>
              <a:buFont typeface="Wingdings" pitchFamily="2" charset="2"/>
              <a:buChar char="v"/>
              <a:defRPr/>
            </a:pPr>
            <a:r>
              <a:rPr lang="ru-RU" sz="2400" dirty="0">
                <a:solidFill>
                  <a:schemeClr val="bg1"/>
                </a:solidFill>
                <a:latin typeface="Times New Roman" pitchFamily="18" charset="0"/>
                <a:cs typeface="Times New Roman" pitchFamily="18" charset="0"/>
              </a:rPr>
              <a:t>свеча +акварель</a:t>
            </a:r>
          </a:p>
          <a:p>
            <a:pPr eaLnBrk="0" hangingPunct="0">
              <a:buClr>
                <a:srgbClr val="FFFF00"/>
              </a:buClr>
              <a:buFont typeface="Wingdings" pitchFamily="2" charset="2"/>
              <a:buChar char="v"/>
              <a:defRPr/>
            </a:pPr>
            <a:r>
              <a:rPr lang="ru-RU" sz="2400" dirty="0">
                <a:solidFill>
                  <a:schemeClr val="bg1"/>
                </a:solidFill>
                <a:latin typeface="Times New Roman" pitchFamily="18" charset="0"/>
                <a:cs typeface="Times New Roman" pitchFamily="18" charset="0"/>
              </a:rPr>
              <a:t> рисование мятой бумагой</a:t>
            </a:r>
          </a:p>
          <a:p>
            <a:pPr eaLnBrk="0" hangingPunct="0">
              <a:buClr>
                <a:srgbClr val="FFFF00"/>
              </a:buClr>
              <a:buFont typeface="Wingdings" pitchFamily="2" charset="2"/>
              <a:buChar char="v"/>
              <a:defRPr/>
            </a:pPr>
            <a:r>
              <a:rPr lang="ru-RU" sz="2400" dirty="0">
                <a:solidFill>
                  <a:schemeClr val="bg1"/>
                </a:solidFill>
                <a:latin typeface="Times New Roman" pitchFamily="18" charset="0"/>
                <a:cs typeface="Times New Roman" pitchFamily="18" charset="0"/>
              </a:rPr>
              <a:t>монотипия предметная </a:t>
            </a:r>
          </a:p>
        </p:txBody>
      </p:sp>
      <p:pic>
        <p:nvPicPr>
          <p:cNvPr id="7" name="Picture 4" descr="C:\Documents and Settings\Admin\Рабочий стол\маринко\c99f194905.jpg"/>
          <p:cNvPicPr>
            <a:picLocks noChangeAspect="1" noChangeArrowheads="1"/>
          </p:cNvPicPr>
          <p:nvPr/>
        </p:nvPicPr>
        <p:blipFill>
          <a:blip r:embed="rId2" cstate="print"/>
          <a:srcRect/>
          <a:stretch>
            <a:fillRect/>
          </a:stretch>
        </p:blipFill>
        <p:spPr bwMode="auto">
          <a:xfrm>
            <a:off x="214282" y="1571612"/>
            <a:ext cx="4786378" cy="3929090"/>
          </a:xfrm>
          <a:prstGeom prst="round2DiagRect">
            <a:avLst>
              <a:gd name="adj1" fmla="val 16667"/>
              <a:gd name="adj2" fmla="val 0"/>
            </a:avLst>
          </a:prstGeom>
          <a:ln w="88900" cap="sq">
            <a:solidFill>
              <a:srgbClr val="990000"/>
            </a:solidFill>
            <a:miter lim="800000"/>
          </a:ln>
          <a:effectLst>
            <a:outerShdw blurRad="254000" algn="tl" rotWithShape="0">
              <a:srgbClr val="000000">
                <a:alpha val="43000"/>
              </a:srgbClr>
            </a:outerShdw>
          </a:effectLst>
        </p:spPr>
      </p:pic>
      <p:sp>
        <p:nvSpPr>
          <p:cNvPr id="8" name="Прямоугольник 7"/>
          <p:cNvSpPr/>
          <p:nvPr/>
        </p:nvSpPr>
        <p:spPr>
          <a:xfrm>
            <a:off x="1785918" y="285728"/>
            <a:ext cx="5643602" cy="523220"/>
          </a:xfrm>
          <a:prstGeom prst="rect">
            <a:avLst/>
          </a:prstGeom>
        </p:spPr>
        <p:txBody>
          <a:bodyPr wrap="square">
            <a:spAutoFit/>
          </a:bodyPr>
          <a:lstStyle/>
          <a:p>
            <a:pPr algn="ctr" eaLnBrk="0" hangingPunct="0">
              <a:defRPr/>
            </a:pPr>
            <a:r>
              <a:rPr lang="ru-RU" sz="2800" b="1" u="sng" dirty="0">
                <a:solidFill>
                  <a:srgbClr val="FFFF00"/>
                </a:solidFill>
                <a:latin typeface="Times New Roman" pitchFamily="18" charset="0"/>
                <a:cs typeface="Times New Roman" pitchFamily="18" charset="0"/>
              </a:rPr>
              <a:t>Средняя группа (4-5 лет)</a:t>
            </a:r>
            <a:endParaRPr lang="ru-RU" sz="2800" dirty="0">
              <a:solidFill>
                <a:srgbClr val="FFFF00"/>
              </a:solidFill>
              <a:latin typeface="Times New Roman" pitchFamily="18" charset="0"/>
              <a:cs typeface="Times New Roman"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 calcmode="lin" valueType="num">
                                      <p:cBhvr>
                                        <p:cTn id="7" dur="1000" fill="hold"/>
                                        <p:tgtEl>
                                          <p:spTgt spid="2458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580">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anim calcmode="lin" valueType="num">
                                      <p:cBhvr>
                                        <p:cTn id="11" dur="1000" fill="hold"/>
                                        <p:tgtEl>
                                          <p:spTgt spid="24580">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24580">
                                            <p:txEl>
                                              <p:pRg st="2" end="2"/>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4580">
                                            <p:txEl>
                                              <p:pRg st="3" end="3"/>
                                            </p:txEl>
                                          </p:spTgt>
                                        </p:tgtEl>
                                        <p:attrNameLst>
                                          <p:attrName>style.visibility</p:attrName>
                                        </p:attrNameLst>
                                      </p:cBhvr>
                                      <p:to>
                                        <p:strVal val="visible"/>
                                      </p:to>
                                    </p:set>
                                    <p:anim calcmode="lin" valueType="num">
                                      <p:cBhvr>
                                        <p:cTn id="15" dur="1000" fill="hold"/>
                                        <p:tgtEl>
                                          <p:spTgt spid="24580">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24580">
                                            <p:txEl>
                                              <p:pRg st="3" end="3"/>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4580">
                                            <p:txEl>
                                              <p:pRg st="4" end="4"/>
                                            </p:txEl>
                                          </p:spTgt>
                                        </p:tgtEl>
                                        <p:attrNameLst>
                                          <p:attrName>style.visibility</p:attrName>
                                        </p:attrNameLst>
                                      </p:cBhvr>
                                      <p:to>
                                        <p:strVal val="visible"/>
                                      </p:to>
                                    </p:set>
                                    <p:anim calcmode="lin" valueType="num">
                                      <p:cBhvr>
                                        <p:cTn id="19" dur="1000" fill="hold"/>
                                        <p:tgtEl>
                                          <p:spTgt spid="24580">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4580">
                                            <p:txEl>
                                              <p:pRg st="4" end="4"/>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4580">
                                            <p:txEl>
                                              <p:pRg st="5" end="5"/>
                                            </p:txEl>
                                          </p:spTgt>
                                        </p:tgtEl>
                                        <p:attrNameLst>
                                          <p:attrName>style.visibility</p:attrName>
                                        </p:attrNameLst>
                                      </p:cBhvr>
                                      <p:to>
                                        <p:strVal val="visible"/>
                                      </p:to>
                                    </p:set>
                                    <p:anim calcmode="lin" valueType="num">
                                      <p:cBhvr>
                                        <p:cTn id="23" dur="1000" fill="hold"/>
                                        <p:tgtEl>
                                          <p:spTgt spid="24580">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24580">
                                            <p:txEl>
                                              <p:pRg st="5" end="5"/>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4580">
                                            <p:txEl>
                                              <p:pRg st="6" end="6"/>
                                            </p:txEl>
                                          </p:spTgt>
                                        </p:tgtEl>
                                        <p:attrNameLst>
                                          <p:attrName>style.visibility</p:attrName>
                                        </p:attrNameLst>
                                      </p:cBhvr>
                                      <p:to>
                                        <p:strVal val="visible"/>
                                      </p:to>
                                    </p:set>
                                    <p:anim calcmode="lin" valueType="num">
                                      <p:cBhvr>
                                        <p:cTn id="27" dur="1000" fill="hold"/>
                                        <p:tgtEl>
                                          <p:spTgt spid="24580">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24580">
                                            <p:txEl>
                                              <p:pRg st="6" end="6"/>
                                            </p:txEl>
                                          </p:spTgt>
                                        </p:tgtEl>
                                        <p:attrNameLst>
                                          <p:attrName>ppt_h</p:attrName>
                                        </p:attrNameLst>
                                      </p:cBhvr>
                                      <p:tavLst>
                                        <p:tav tm="0">
                                          <p:val>
                                            <p:strVal val="#ppt_h"/>
                                          </p:val>
                                        </p:tav>
                                        <p:tav tm="100000">
                                          <p:val>
                                            <p:strVal val="#ppt_h"/>
                                          </p:val>
                                        </p:tav>
                                      </p:tavLst>
                                    </p:anim>
                                  </p:childTnLst>
                                </p:cTn>
                              </p:par>
                            </p:childTnLst>
                          </p:cTn>
                        </p:par>
                        <p:par>
                          <p:cTn id="29" fill="hold">
                            <p:stCondLst>
                              <p:cond delay="1000"/>
                            </p:stCondLst>
                            <p:childTnLst>
                              <p:par>
                                <p:cTn id="30" presetID="15"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Documents and Settings\Admin\Мои документы\Мои результаты сканировани\2011-04 (апр)\сканирование0014.jpg"/>
          <p:cNvPicPr>
            <a:picLocks noChangeAspect="1" noChangeArrowheads="1"/>
          </p:cNvPicPr>
          <p:nvPr/>
        </p:nvPicPr>
        <p:blipFill>
          <a:blip r:embed="rId2" cstate="print"/>
          <a:srcRect/>
          <a:stretch>
            <a:fillRect/>
          </a:stretch>
        </p:blipFill>
        <p:spPr bwMode="auto">
          <a:xfrm>
            <a:off x="357158" y="785794"/>
            <a:ext cx="4214842" cy="5786478"/>
          </a:xfrm>
          <a:prstGeom prst="snip2DiagRect">
            <a:avLst/>
          </a:prstGeom>
          <a:solidFill>
            <a:srgbClr val="FFFFFF">
              <a:shade val="85000"/>
            </a:srgbClr>
          </a:solidFill>
          <a:ln w="88900" cap="sq">
            <a:solidFill>
              <a:srgbClr val="71D11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5000628" y="642918"/>
            <a:ext cx="3857652" cy="5909310"/>
          </a:xfrm>
          <a:prstGeom prst="rect">
            <a:avLst/>
          </a:prstGeom>
        </p:spPr>
        <p:txBody>
          <a:bodyPr wrap="square">
            <a:spAutoFit/>
          </a:bodyPr>
          <a:lstStyle/>
          <a:p>
            <a:pPr eaLnBrk="0" hangingPunct="0">
              <a:tabLst>
                <a:tab pos="368300" algn="l"/>
              </a:tabLst>
              <a:defRPr/>
            </a:pPr>
            <a:endParaRPr lang="ru-RU" dirty="0" smtClean="0">
              <a:solidFill>
                <a:schemeClr val="tx1">
                  <a:lumMod val="75000"/>
                </a:schemeClr>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 монотипия пейзажная</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рисование зубной щеткой </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расчесывание краски</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набрызг</a:t>
            </a:r>
            <a:r>
              <a:rPr lang="ru-RU" sz="2400"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воздушные фломастеры</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кляксография</a:t>
            </a:r>
            <a:r>
              <a:rPr lang="ru-RU" sz="2400" dirty="0" smtClean="0">
                <a:solidFill>
                  <a:schemeClr val="bg1"/>
                </a:solidFill>
                <a:latin typeface="Times New Roman" pitchFamily="18" charset="0"/>
                <a:cs typeface="Times New Roman" pitchFamily="18" charset="0"/>
              </a:rPr>
              <a:t> с трубочкой </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фотокопия – рисование свечой</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err="1" smtClean="0">
                <a:solidFill>
                  <a:schemeClr val="bg1"/>
                </a:solidFill>
                <a:latin typeface="Times New Roman" pitchFamily="18" charset="0"/>
                <a:cs typeface="Times New Roman" pitchFamily="18" charset="0"/>
              </a:rPr>
              <a:t>граттаж</a:t>
            </a:r>
            <a:r>
              <a:rPr lang="ru-RU" sz="2400" dirty="0" smtClean="0">
                <a:solidFill>
                  <a:schemeClr val="bg1"/>
                </a:solidFill>
                <a:latin typeface="Times New Roman" pitchFamily="18" charset="0"/>
                <a:cs typeface="Times New Roman" pitchFamily="18" charset="0"/>
              </a:rPr>
              <a:t> черно- белый, цветной</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рисование нитками</a:t>
            </a:r>
            <a:endParaRPr lang="ru-RU" sz="2400" dirty="0" smtClean="0">
              <a:solidFill>
                <a:schemeClr val="bg1"/>
              </a:solidFill>
              <a:latin typeface="Times New Roman" pitchFamily="18" charset="0"/>
            </a:endParaRPr>
          </a:p>
          <a:p>
            <a:pPr eaLnBrk="0" hangingPunct="0">
              <a:buClr>
                <a:srgbClr val="FFFF00"/>
              </a:buClr>
              <a:buFont typeface="Wingdings" pitchFamily="2" charset="2"/>
              <a:buChar char="v"/>
              <a:tabLst>
                <a:tab pos="368300" algn="l"/>
              </a:tabLst>
              <a:defRPr/>
            </a:pPr>
            <a:r>
              <a:rPr lang="ru-RU" sz="2400" dirty="0" smtClean="0">
                <a:solidFill>
                  <a:schemeClr val="bg1"/>
                </a:solidFill>
                <a:latin typeface="Times New Roman" pitchFamily="18" charset="0"/>
                <a:cs typeface="Times New Roman" pitchFamily="18" charset="0"/>
              </a:rPr>
              <a:t>рисование солью, рисование песком</a:t>
            </a:r>
            <a:endParaRPr lang="ru-RU" sz="2400" dirty="0">
              <a:solidFill>
                <a:schemeClr val="bg1"/>
              </a:solidFill>
              <a:latin typeface="Times New Roman" pitchFamily="18" charset="0"/>
            </a:endParaRPr>
          </a:p>
        </p:txBody>
      </p:sp>
      <p:sp>
        <p:nvSpPr>
          <p:cNvPr id="5" name="TextBox 4"/>
          <p:cNvSpPr txBox="1"/>
          <p:nvPr/>
        </p:nvSpPr>
        <p:spPr>
          <a:xfrm>
            <a:off x="428596" y="0"/>
            <a:ext cx="8358247" cy="523220"/>
          </a:xfrm>
          <a:prstGeom prst="rect">
            <a:avLst/>
          </a:prstGeom>
          <a:noFill/>
        </p:spPr>
        <p:txBody>
          <a:bodyPr wrap="square" rtlCol="0">
            <a:spAutoFit/>
          </a:bodyPr>
          <a:lstStyle/>
          <a:p>
            <a:r>
              <a:rPr lang="ru-RU" sz="2800" b="1" dirty="0" smtClean="0">
                <a:solidFill>
                  <a:srgbClr val="FFFF00"/>
                </a:solidFill>
              </a:rPr>
              <a:t>Старшая и подготовительная группа (5-7 лет</a:t>
            </a:r>
            <a:r>
              <a:rPr lang="ru-RU" sz="2800" dirty="0" smtClean="0">
                <a:solidFill>
                  <a:srgbClr val="FFFF00"/>
                </a:solidFill>
              </a:rPr>
              <a:t>)</a:t>
            </a:r>
            <a:endParaRPr lang="ru-RU" sz="2800"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214312"/>
            <a:ext cx="8229600" cy="714357"/>
          </a:xfrm>
        </p:spPr>
        <p:txBody>
          <a:bodyPr/>
          <a:lstStyle/>
          <a:p>
            <a:pPr algn="ctr"/>
            <a:r>
              <a:rPr lang="ru-RU" sz="2800" b="1" dirty="0" smtClean="0">
                <a:solidFill>
                  <a:srgbClr val="FFFF00"/>
                </a:solidFill>
                <a:latin typeface="Times New Roman" pitchFamily="18" charset="0"/>
                <a:cs typeface="Times New Roman" pitchFamily="18" charset="0"/>
              </a:rPr>
              <a:t>Рекомендации педагогам</a:t>
            </a:r>
          </a:p>
        </p:txBody>
      </p:sp>
      <p:sp>
        <p:nvSpPr>
          <p:cNvPr id="3" name="Содержимое 2"/>
          <p:cNvSpPr>
            <a:spLocks noGrp="1"/>
          </p:cNvSpPr>
          <p:nvPr>
            <p:ph sz="half" idx="1"/>
          </p:nvPr>
        </p:nvSpPr>
        <p:spPr>
          <a:xfrm>
            <a:off x="611188" y="981074"/>
            <a:ext cx="8147050" cy="5376883"/>
          </a:xfrm>
        </p:spPr>
        <p:txBody>
          <a:bodyPr>
            <a:normAutofit fontScale="85000" lnSpcReduction="10000"/>
          </a:bodyPr>
          <a:lstStyle/>
          <a:p>
            <a:pPr>
              <a:buClr>
                <a:srgbClr val="FFFF00"/>
              </a:buClr>
              <a:buFont typeface="Wingdings" pitchFamily="2" charset="2"/>
              <a:buChar char="v"/>
              <a:defRPr/>
            </a:pPr>
            <a:r>
              <a:rPr lang="ru-RU" b="1" dirty="0" smtClean="0">
                <a:solidFill>
                  <a:schemeClr val="bg1"/>
                </a:solidFill>
                <a:latin typeface="Times New Roman" pitchFamily="18" charset="0"/>
                <a:cs typeface="Times New Roman" pitchFamily="18" charset="0"/>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p>
          <a:p>
            <a:pPr>
              <a:buClr>
                <a:srgbClr val="FFFF00"/>
              </a:buClr>
              <a:buFont typeface="Wingdings" pitchFamily="2" charset="2"/>
              <a:buChar char="v"/>
              <a:defRPr/>
            </a:pPr>
            <a:endParaRPr lang="ru-RU" b="1" dirty="0" smtClean="0">
              <a:solidFill>
                <a:schemeClr val="bg1"/>
              </a:solidFill>
              <a:latin typeface="Times New Roman" pitchFamily="18" charset="0"/>
              <a:cs typeface="Times New Roman" pitchFamily="18" charset="0"/>
            </a:endParaRPr>
          </a:p>
          <a:p>
            <a:pPr>
              <a:buClr>
                <a:srgbClr val="FFFF00"/>
              </a:buClr>
              <a:buFont typeface="Wingdings" pitchFamily="2" charset="2"/>
              <a:buChar char="v"/>
              <a:defRPr/>
            </a:pPr>
            <a:r>
              <a:rPr lang="ru-RU" b="1" dirty="0" smtClean="0">
                <a:solidFill>
                  <a:schemeClr val="bg1"/>
                </a:solidFill>
                <a:latin typeface="Times New Roman" pitchFamily="18" charset="0"/>
                <a:cs typeface="Times New Roman" pitchFamily="18" charset="0"/>
              </a:rPr>
              <a:t>в 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детей;</a:t>
            </a:r>
          </a:p>
          <a:p>
            <a:pPr>
              <a:buClr>
                <a:srgbClr val="FFFF00"/>
              </a:buClr>
              <a:buFont typeface="Wingdings" pitchFamily="2" charset="2"/>
              <a:buChar char="v"/>
              <a:defRPr/>
            </a:pPr>
            <a:endParaRPr lang="ru-RU" b="1" dirty="0" smtClean="0">
              <a:solidFill>
                <a:schemeClr val="bg1"/>
              </a:solidFill>
              <a:latin typeface="Times New Roman" pitchFamily="18" charset="0"/>
              <a:cs typeface="Times New Roman" pitchFamily="18" charset="0"/>
            </a:endParaRPr>
          </a:p>
          <a:p>
            <a:pPr>
              <a:buClr>
                <a:srgbClr val="FFFF00"/>
              </a:buClr>
              <a:buFont typeface="Wingdings" pitchFamily="2" charset="2"/>
              <a:buChar char="v"/>
              <a:defRPr/>
            </a:pPr>
            <a:r>
              <a:rPr lang="ru-RU" b="1" dirty="0" smtClean="0">
                <a:solidFill>
                  <a:schemeClr val="bg1"/>
                </a:solidFill>
                <a:latin typeface="Times New Roman" pitchFamily="18" charset="0"/>
                <a:cs typeface="Times New Roman" pitchFamily="18" charset="0"/>
              </a:rPr>
              <a:t>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a:defRPr/>
            </a:pPr>
            <a:endParaRPr lang="ru-RU" sz="1800" dirty="0">
              <a:latin typeface="+mj-lt"/>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3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8" fill="hold" nodeType="afterGroup">
                            <p:stCondLst>
                              <p:cond delay="2000"/>
                            </p:stCondLst>
                            <p:childTnLst>
                              <p:par>
                                <p:cTn id="19" presetID="15"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14313"/>
            <a:ext cx="8229600" cy="406400"/>
          </a:xfrm>
        </p:spPr>
        <p:txBody>
          <a:bodyPr>
            <a:noAutofit/>
          </a:bodyPr>
          <a:lstStyle/>
          <a:p>
            <a:pPr algn="ctr"/>
            <a:r>
              <a:rPr lang="ru-RU" sz="2800" b="1" dirty="0" smtClean="0">
                <a:solidFill>
                  <a:srgbClr val="FFFF00"/>
                </a:solidFill>
                <a:latin typeface="Times New Roman" pitchFamily="18" charset="0"/>
                <a:cs typeface="Times New Roman" pitchFamily="18" charset="0"/>
              </a:rPr>
              <a:t>Рекомендации родителям</a:t>
            </a:r>
          </a:p>
        </p:txBody>
      </p:sp>
      <p:sp>
        <p:nvSpPr>
          <p:cNvPr id="27651" name="Содержимое 2"/>
          <p:cNvSpPr>
            <a:spLocks noGrp="1"/>
          </p:cNvSpPr>
          <p:nvPr>
            <p:ph sz="half" idx="1"/>
          </p:nvPr>
        </p:nvSpPr>
        <p:spPr>
          <a:xfrm>
            <a:off x="539750" y="928670"/>
            <a:ext cx="8353425" cy="5143535"/>
          </a:xfrm>
        </p:spPr>
        <p:txBody>
          <a:bodyPr>
            <a:normAutofit fontScale="92500" lnSpcReduction="20000"/>
          </a:bodyPr>
          <a:lstStyle/>
          <a:p>
            <a:pPr>
              <a:buClr>
                <a:srgbClr val="FFFF00"/>
              </a:buClr>
              <a:buFont typeface="Wingdings" pitchFamily="2" charset="2"/>
              <a:buChar char="v"/>
              <a:defRPr/>
            </a:pPr>
            <a:r>
              <a:rPr lang="ru-RU" sz="1800" dirty="0" smtClean="0"/>
              <a:t> </a:t>
            </a:r>
            <a:r>
              <a:rPr lang="ru-RU" sz="2600" b="1" dirty="0" smtClean="0">
                <a:solidFill>
                  <a:schemeClr val="bg1"/>
                </a:solidFill>
                <a:latin typeface="Times New Roman" pitchFamily="18" charset="0"/>
                <a:cs typeface="Times New Roman" pitchFamily="18" charset="0"/>
              </a:rPr>
              <a:t>материалы (карандаши, краски, кисти, фломастеры, восковые карандаши и т.д.) необходимо располагать в поле зрения малыша, чтобы у него возникло желание творить;</a:t>
            </a:r>
          </a:p>
          <a:p>
            <a:pPr>
              <a:buClr>
                <a:srgbClr val="FFFF00"/>
              </a:buClr>
              <a:buFont typeface="Wingdings" pitchFamily="2" charset="2"/>
              <a:buChar char="v"/>
              <a:defRPr/>
            </a:pPr>
            <a:endParaRPr lang="ru-RU" sz="2600" b="1" dirty="0" smtClean="0">
              <a:solidFill>
                <a:schemeClr val="bg1"/>
              </a:solidFill>
              <a:latin typeface="Times New Roman" pitchFamily="18" charset="0"/>
              <a:cs typeface="Times New Roman" pitchFamily="18" charset="0"/>
            </a:endParaRPr>
          </a:p>
          <a:p>
            <a:pPr>
              <a:buClr>
                <a:srgbClr val="FFFF00"/>
              </a:buClr>
              <a:buFont typeface="Wingdings" pitchFamily="2" charset="2"/>
              <a:buChar char="v"/>
              <a:defRPr/>
            </a:pPr>
            <a:r>
              <a:rPr lang="ru-RU" sz="2600" b="1" dirty="0" smtClean="0">
                <a:solidFill>
                  <a:schemeClr val="bg1"/>
                </a:solidFill>
                <a:latin typeface="Times New Roman" pitchFamily="18" charset="0"/>
                <a:cs typeface="Times New Roman" pitchFamily="18" charset="0"/>
              </a:rPr>
              <a:t>знакомьте его с окружающим миром вещей, живой и неживой природой, предметами изобразительного искусства, предлагайте  рисовать все, о чем ребенок любит говорить, и беседовать с ним обо всем, что он любит рисовать;</a:t>
            </a:r>
          </a:p>
          <a:p>
            <a:pPr>
              <a:buClr>
                <a:srgbClr val="FFFF00"/>
              </a:buClr>
              <a:buFont typeface="Wingdings" pitchFamily="2" charset="2"/>
              <a:buChar char="v"/>
              <a:defRPr/>
            </a:pPr>
            <a:endParaRPr lang="ru-RU" sz="2600" b="1" dirty="0" smtClean="0">
              <a:solidFill>
                <a:schemeClr val="bg1"/>
              </a:solidFill>
              <a:latin typeface="Times New Roman" pitchFamily="18" charset="0"/>
              <a:cs typeface="Times New Roman" pitchFamily="18" charset="0"/>
            </a:endParaRPr>
          </a:p>
          <a:p>
            <a:pPr>
              <a:buClr>
                <a:srgbClr val="FFFF00"/>
              </a:buClr>
              <a:buFont typeface="Wingdings" pitchFamily="2" charset="2"/>
              <a:buChar char="v"/>
              <a:defRPr/>
            </a:pPr>
            <a:r>
              <a:rPr lang="ru-RU" sz="2600" b="1" dirty="0" smtClean="0">
                <a:solidFill>
                  <a:schemeClr val="bg1"/>
                </a:solidFill>
                <a:latin typeface="Times New Roman" pitchFamily="18" charset="0"/>
                <a:cs typeface="Times New Roman" pitchFamily="18" charset="0"/>
              </a:rPr>
              <a:t>не критикуйте ребенка и не торопите, наоборот, время от времени стимулируйте занятия ребенка рисованием;</a:t>
            </a:r>
          </a:p>
          <a:p>
            <a:pPr marL="0" indent="0">
              <a:buClr>
                <a:srgbClr val="FFFF00"/>
              </a:buClr>
              <a:buFont typeface="Wingdings 2" pitchFamily="18" charset="2"/>
              <a:buNone/>
              <a:defRPr/>
            </a:pPr>
            <a:r>
              <a:rPr lang="ru-RU" sz="2600" b="1" dirty="0" smtClean="0">
                <a:solidFill>
                  <a:schemeClr val="bg1"/>
                </a:solidFill>
                <a:latin typeface="Times New Roman" pitchFamily="18" charset="0"/>
                <a:cs typeface="Times New Roman" pitchFamily="18" charset="0"/>
              </a:rPr>
              <a:t>     хвалите своего ребёнка, помогайте ему, доверяйте ему, </a:t>
            </a:r>
            <a:endParaRPr lang="ru-RU" sz="2600" b="1" dirty="0">
              <a:solidFill>
                <a:schemeClr val="bg1"/>
              </a:solidFill>
              <a:latin typeface="Times New Roman" pitchFamily="18" charset="0"/>
              <a:cs typeface="Times New Roman" pitchFamily="18" charset="0"/>
            </a:endParaRPr>
          </a:p>
          <a:p>
            <a:pPr marL="0" indent="0">
              <a:buClr>
                <a:srgbClr val="FFFF00"/>
              </a:buClr>
              <a:buFont typeface="Wingdings 2" pitchFamily="18" charset="2"/>
              <a:buNone/>
              <a:defRPr/>
            </a:pPr>
            <a:r>
              <a:rPr lang="ru-RU" sz="2600" b="1" dirty="0" smtClean="0">
                <a:solidFill>
                  <a:schemeClr val="bg1"/>
                </a:solidFill>
                <a:latin typeface="Times New Roman" pitchFamily="18" charset="0"/>
                <a:cs typeface="Times New Roman" pitchFamily="18" charset="0"/>
              </a:rPr>
              <a:t>     ведь ваш ребенок индивидуален!    </a:t>
            </a:r>
          </a:p>
          <a:p>
            <a:pPr>
              <a:defRPr/>
            </a:pPr>
            <a:endParaRPr lang="ru-RU" sz="1800" b="1" dirty="0" smtClean="0"/>
          </a:p>
          <a:p>
            <a:pPr marL="0" indent="0">
              <a:buFont typeface="Wingdings 2" pitchFamily="18" charset="2"/>
              <a:buNone/>
              <a:defRPr/>
            </a:pPr>
            <a:endParaRPr lang="ru-RU" sz="1800"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5" presetClass="entr" presetSubtype="0" fill="hold" nodeType="after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p:cTn id="12"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2000"/>
                            </p:stCondLst>
                            <p:childTnLst>
                              <p:par>
                                <p:cTn id="17" presetID="35" presetClass="entr" presetSubtype="0" fill="hold" nodeType="after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fade">
                                      <p:cBhvr>
                                        <p:cTn id="19" dur="1000"/>
                                        <p:tgtEl>
                                          <p:spTgt spid="27651">
                                            <p:txEl>
                                              <p:pRg st="2" end="2"/>
                                            </p:txEl>
                                          </p:spTgt>
                                        </p:tgtEl>
                                      </p:cBhvr>
                                    </p:animEffect>
                                    <p:anim calcmode="lin" valueType="num">
                                      <p:cBhvr>
                                        <p:cTn id="20" dur="1000" fill="hold"/>
                                        <p:tgtEl>
                                          <p:spTgt spid="27651">
                                            <p:txEl>
                                              <p:pRg st="2" end="2"/>
                                            </p:txEl>
                                          </p:spTgt>
                                        </p:tgtEl>
                                        <p:attrNameLst>
                                          <p:attrName>style.rotation</p:attrName>
                                        </p:attrNameLst>
                                      </p:cBhvr>
                                      <p:tavLst>
                                        <p:tav tm="0">
                                          <p:val>
                                            <p:fltVal val="720"/>
                                          </p:val>
                                        </p:tav>
                                        <p:tav tm="100000">
                                          <p:val>
                                            <p:fltVal val="0"/>
                                          </p:val>
                                        </p:tav>
                                      </p:tavLst>
                                    </p:anim>
                                    <p:anim calcmode="lin" valueType="num">
                                      <p:cBhvr>
                                        <p:cTn id="21"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27651">
                                            <p:txEl>
                                              <p:pRg st="2" end="2"/>
                                            </p:txEl>
                                          </p:spTgt>
                                        </p:tgtEl>
                                        <p:attrNameLst>
                                          <p:attrName>ppt_w</p:attrName>
                                        </p:attrNameLst>
                                      </p:cBhvr>
                                      <p:tavLst>
                                        <p:tav tm="0">
                                          <p:val>
                                            <p:fltVal val="0"/>
                                          </p:val>
                                        </p:tav>
                                        <p:tav tm="100000">
                                          <p:val>
                                            <p:strVal val="#ppt_w"/>
                                          </p:val>
                                        </p:tav>
                                      </p:tavLst>
                                    </p:anim>
                                  </p:childTnLst>
                                </p:cTn>
                              </p:par>
                            </p:childTnLst>
                          </p:cTn>
                        </p:par>
                        <p:par>
                          <p:cTn id="23" fill="hold" nodeType="afterGroup">
                            <p:stCondLst>
                              <p:cond delay="3000"/>
                            </p:stCondLst>
                            <p:childTnLst>
                              <p:par>
                                <p:cTn id="24" presetID="23" presetClass="entr" presetSubtype="16" fill="hold" nodeType="afterEffect">
                                  <p:stCondLst>
                                    <p:cond delay="0"/>
                                  </p:stCondLst>
                                  <p:childTnLst>
                                    <p:set>
                                      <p:cBhvr>
                                        <p:cTn id="25" dur="1" fill="hold">
                                          <p:stCondLst>
                                            <p:cond delay="0"/>
                                          </p:stCondLst>
                                        </p:cTn>
                                        <p:tgtEl>
                                          <p:spTgt spid="27651">
                                            <p:txEl>
                                              <p:pRg st="4" end="4"/>
                                            </p:txEl>
                                          </p:spTgt>
                                        </p:tgtEl>
                                        <p:attrNameLst>
                                          <p:attrName>style.visibility</p:attrName>
                                        </p:attrNameLst>
                                      </p:cBhvr>
                                      <p:to>
                                        <p:strVal val="visible"/>
                                      </p:to>
                                    </p:set>
                                    <p:anim calcmode="lin" valueType="num">
                                      <p:cBhvr>
                                        <p:cTn id="26"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27651">
                                            <p:txEl>
                                              <p:pRg st="4" end="4"/>
                                            </p:txEl>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4000"/>
                            </p:stCondLst>
                            <p:childTnLst>
                              <p:par>
                                <p:cTn id="29" presetID="10" presetClass="entr" presetSubtype="0" fill="hold" nodeType="after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fade">
                                      <p:cBhvr>
                                        <p:cTn id="31" dur="1000"/>
                                        <p:tgtEl>
                                          <p:spTgt spid="27651">
                                            <p:txEl>
                                              <p:pRg st="5" end="5"/>
                                            </p:txEl>
                                          </p:spTgt>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animEffect transition="in" filter="fade">
                                      <p:cBhvr>
                                        <p:cTn id="35" dur="10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56227" y="0"/>
            <a:ext cx="3787773" cy="6286520"/>
          </a:xfrm>
        </p:spPr>
        <p:txBody>
          <a:bodyPr>
            <a:normAutofit fontScale="92500" lnSpcReduction="10000"/>
          </a:bodyPr>
          <a:lstStyle/>
          <a:p>
            <a:pPr marL="0" indent="0">
              <a:spcBef>
                <a:spcPct val="0"/>
              </a:spcBef>
              <a:buFont typeface="Wingdings 2" pitchFamily="18" charset="2"/>
              <a:buNone/>
            </a:pPr>
            <a:endParaRPr lang="ru-RU" sz="1800" b="1" dirty="0" smtClean="0">
              <a:cs typeface="Times New Roman" pitchFamily="18" charset="0"/>
            </a:endParaRPr>
          </a:p>
          <a:p>
            <a:pPr marL="0" indent="0">
              <a:spcBef>
                <a:spcPct val="0"/>
              </a:spcBef>
              <a:buFont typeface="Wingdings 2" pitchFamily="18" charset="2"/>
              <a:buNone/>
            </a:pPr>
            <a:endParaRPr lang="ru-RU" sz="1800" b="1" dirty="0" smtClean="0">
              <a:cs typeface="Times New Roman" pitchFamily="18" charset="0"/>
            </a:endParaRPr>
          </a:p>
          <a:p>
            <a:pPr marL="0" indent="0">
              <a:spcBef>
                <a:spcPct val="0"/>
              </a:spcBef>
              <a:buFont typeface="Wingdings 2" pitchFamily="18" charset="2"/>
              <a:buNone/>
            </a:pPr>
            <a:endParaRPr lang="ru-RU" sz="1800" b="1" dirty="0" smtClean="0">
              <a:cs typeface="Times New Roman" pitchFamily="18" charset="0"/>
            </a:endParaRPr>
          </a:p>
          <a:p>
            <a:pPr marL="0" indent="0" algn="ctr">
              <a:spcBef>
                <a:spcPct val="0"/>
              </a:spcBef>
              <a:buFont typeface="Wingdings 2" pitchFamily="18" charset="2"/>
              <a:buNone/>
            </a:pPr>
            <a:endParaRPr lang="ru-RU" sz="1800" b="1" dirty="0" smtClean="0">
              <a:cs typeface="Times New Roman" pitchFamily="18" charset="0"/>
            </a:endParaRPr>
          </a:p>
          <a:p>
            <a:pPr marL="0" indent="0">
              <a:spcBef>
                <a:spcPct val="0"/>
              </a:spcBef>
              <a:buFont typeface="Wingdings 2" pitchFamily="18" charset="2"/>
              <a:buNone/>
            </a:pPr>
            <a:r>
              <a:rPr lang="ru-RU" sz="3000" b="1" dirty="0" smtClean="0">
                <a:solidFill>
                  <a:srgbClr val="FFFF00"/>
                </a:solidFill>
                <a:latin typeface="Times New Roman" pitchFamily="18" charset="0"/>
                <a:cs typeface="Times New Roman" pitchFamily="18" charset="0"/>
              </a:rPr>
              <a:t>Нетрадиционные изобразительные техники </a:t>
            </a:r>
            <a:r>
              <a:rPr lang="ru-RU" sz="2400" b="1" dirty="0" smtClean="0">
                <a:solidFill>
                  <a:srgbClr val="660033"/>
                </a:solidFill>
                <a:latin typeface="Times New Roman" pitchFamily="18" charset="0"/>
                <a:cs typeface="Times New Roman" pitchFamily="18" charset="0"/>
              </a:rPr>
              <a:t>- это эффективное средство изображения, включающее новые художественно-выразительные приемы создания художественного образа, композиции и колорита, позволяющие обеспечить наибольшую выразительность образа в творческой работе, </a:t>
            </a:r>
          </a:p>
          <a:p>
            <a:pPr marL="0" indent="0">
              <a:spcBef>
                <a:spcPct val="0"/>
              </a:spcBef>
              <a:buFont typeface="Wingdings 2" pitchFamily="18" charset="2"/>
              <a:buNone/>
            </a:pPr>
            <a:r>
              <a:rPr lang="ru-RU" sz="2400" b="1" dirty="0" smtClean="0">
                <a:solidFill>
                  <a:srgbClr val="660033"/>
                </a:solidFill>
                <a:latin typeface="Times New Roman" pitchFamily="18" charset="0"/>
                <a:cs typeface="Times New Roman" pitchFamily="18" charset="0"/>
              </a:rPr>
              <a:t>чтобы у детей не создавалось шаблона.</a:t>
            </a:r>
            <a:endParaRPr lang="ru-RU" sz="2400" dirty="0" smtClean="0">
              <a:solidFill>
                <a:srgbClr val="660033"/>
              </a:solidFill>
              <a:latin typeface="Times New Roman" pitchFamily="18" charset="0"/>
              <a:cs typeface="Times New Roman" pitchFamily="18" charset="0"/>
            </a:endParaRPr>
          </a:p>
        </p:txBody>
      </p:sp>
      <p:pic>
        <p:nvPicPr>
          <p:cNvPr id="5" name="Picture 10" descr="I:\Дети и ИЗО\приложение рисунки\рисование на жатой бумаге.jpg"/>
          <p:cNvPicPr>
            <a:picLocks noChangeAspect="1" noChangeArrowheads="1"/>
          </p:cNvPicPr>
          <p:nvPr/>
        </p:nvPicPr>
        <p:blipFill>
          <a:blip r:embed="rId2" cstate="print"/>
          <a:srcRect/>
          <a:stretch>
            <a:fillRect/>
          </a:stretch>
        </p:blipFill>
        <p:spPr bwMode="auto">
          <a:xfrm>
            <a:off x="214282" y="285728"/>
            <a:ext cx="4786346" cy="6286544"/>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723900"/>
          </a:xfrm>
        </p:spPr>
        <p:txBody>
          <a:bodyPr>
            <a:normAutofit fontScale="90000"/>
          </a:bodyPr>
          <a:lstStyle/>
          <a:p>
            <a:pPr algn="ctr" eaLnBrk="1" hangingPunct="1">
              <a:defRPr/>
            </a:pPr>
            <a:r>
              <a:rPr lang="ru-RU" sz="1400" dirty="0" smtClean="0">
                <a:solidFill>
                  <a:schemeClr val="tx1"/>
                </a:solidFill>
                <a:cs typeface="Times New Roman" pitchFamily="18" charset="0"/>
              </a:rPr>
              <a:t/>
            </a:r>
            <a:br>
              <a:rPr lang="ru-RU" sz="1400" dirty="0" smtClean="0">
                <a:solidFill>
                  <a:schemeClr val="tx1"/>
                </a:solidFill>
                <a:cs typeface="Times New Roman" pitchFamily="18" charset="0"/>
              </a:rPr>
            </a:br>
            <a:r>
              <a:rPr lang="ru-RU" sz="3100" b="1" dirty="0" smtClean="0">
                <a:solidFill>
                  <a:srgbClr val="FFFF00"/>
                </a:solidFill>
                <a:latin typeface="Times New Roman" pitchFamily="18" charset="0"/>
                <a:cs typeface="Times New Roman" pitchFamily="18" charset="0"/>
              </a:rPr>
              <a:t>Рисование ладошкой</a:t>
            </a:r>
            <a:br>
              <a:rPr lang="ru-RU" sz="3100" b="1" dirty="0" smtClean="0">
                <a:solidFill>
                  <a:srgbClr val="FFFF00"/>
                </a:solidFill>
                <a:latin typeface="Times New Roman" pitchFamily="18" charset="0"/>
                <a:cs typeface="Times New Roman" pitchFamily="18" charset="0"/>
              </a:rPr>
            </a:br>
            <a:endParaRPr lang="ru-RU" sz="3100" b="1" dirty="0" smtClean="0">
              <a:solidFill>
                <a:srgbClr val="FFFF00"/>
              </a:solidFill>
              <a:latin typeface="Times New Roman" pitchFamily="18" charset="0"/>
              <a:cs typeface="Times New Roman" pitchFamily="18" charset="0"/>
            </a:endParaRPr>
          </a:p>
        </p:txBody>
      </p:sp>
      <p:pic>
        <p:nvPicPr>
          <p:cNvPr id="21509" name="Picture 5" descr="G:\Фото Для презентации\Изображение 009.jpg"/>
          <p:cNvPicPr>
            <a:picLocks noGrp="1" noChangeAspect="1" noChangeArrowheads="1"/>
          </p:cNvPicPr>
          <p:nvPr>
            <p:ph sz="half" idx="1"/>
          </p:nvPr>
        </p:nvPicPr>
        <p:blipFill rotWithShape="1">
          <a:blip r:embed="rId3"/>
          <a:srcRect r="36208"/>
          <a:stretch/>
        </p:blipFill>
        <p:spPr>
          <a:xfrm>
            <a:off x="357158" y="500042"/>
            <a:ext cx="4357718" cy="3071834"/>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5072066" y="928670"/>
            <a:ext cx="3857625" cy="5286375"/>
          </a:xfrm>
        </p:spPr>
        <p:txBody>
          <a:bodyPr>
            <a:noAutofit/>
          </a:bodyPr>
          <a:lstStyle/>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latin typeface="Times New Roman" pitchFamily="18" charset="0"/>
                <a:cs typeface="Times New Roman" pitchFamily="18" charset="0"/>
              </a:rPr>
              <a:t>Возраст: </a:t>
            </a:r>
            <a:r>
              <a:rPr lang="ru-RU" sz="1800" dirty="0" smtClean="0">
                <a:solidFill>
                  <a:schemeClr val="bg1"/>
                </a:solidFill>
                <a:latin typeface="Times New Roman" pitchFamily="18" charset="0"/>
                <a:cs typeface="Times New Roman" pitchFamily="18" charset="0"/>
              </a:rPr>
              <a:t>от двух лет.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latin typeface="Times New Roman" pitchFamily="18" charset="0"/>
                <a:cs typeface="Times New Roman" pitchFamily="18" charset="0"/>
              </a:rPr>
              <a:t>Средства выразительности:</a:t>
            </a:r>
            <a:r>
              <a:rPr lang="ru-RU" sz="1800" b="1" dirty="0" smtClean="0">
                <a:solidFill>
                  <a:srgbClr val="FFFF00"/>
                </a:solidFill>
                <a:latin typeface="Times New Roman" pitchFamily="18" charset="0"/>
                <a:cs typeface="Times New Roman" pitchFamily="18" charset="0"/>
              </a:rPr>
              <a:t> </a:t>
            </a:r>
          </a:p>
          <a:p>
            <a:pPr marL="0" indent="0" eaLnBrk="1" fontAlgn="auto" hangingPunct="1">
              <a:spcBef>
                <a:spcPts val="0"/>
              </a:spcBef>
              <a:spcAft>
                <a:spcPts val="0"/>
              </a:spcAft>
              <a:buClr>
                <a:schemeClr val="accent3"/>
              </a:buClr>
              <a:buFont typeface="Wingdings 2" pitchFamily="18" charset="2"/>
              <a:buNone/>
              <a:defRPr/>
            </a:pPr>
            <a:r>
              <a:rPr lang="ru-RU" sz="1800" b="1" dirty="0" smtClean="0">
                <a:latin typeface="Times New Roman" pitchFamily="18" charset="0"/>
                <a:cs typeface="Times New Roman" pitchFamily="18" charset="0"/>
              </a:rPr>
              <a:t> </a:t>
            </a:r>
            <a:r>
              <a:rPr lang="ru-RU" sz="1800" dirty="0" smtClean="0">
                <a:solidFill>
                  <a:schemeClr val="bg1"/>
                </a:solidFill>
                <a:latin typeface="Times New Roman" pitchFamily="18" charset="0"/>
                <a:cs typeface="Times New Roman" pitchFamily="18" charset="0"/>
              </a:rPr>
              <a:t>пятно, цвет, фантастический силуэт.</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solidFill>
                  <a:srgbClr val="FFFF00"/>
                </a:solidFill>
                <a:latin typeface="Times New Roman" pitchFamily="18" charset="0"/>
                <a:cs typeface="Times New Roman" pitchFamily="18" charset="0"/>
              </a:rPr>
              <a:t>Материалы: </a:t>
            </a:r>
            <a:r>
              <a:rPr lang="ru-RU" sz="1800" dirty="0" smtClean="0">
                <a:solidFill>
                  <a:schemeClr val="bg1"/>
                </a:solidFill>
                <a:latin typeface="Times New Roman" pitchFamily="18" charset="0"/>
                <a:cs typeface="Times New Roman" pitchFamily="18" charset="0"/>
              </a:rPr>
              <a:t>широкие блюдечки с гуашью, кисть, плотная бумага любого цвета, листы большого формата, салфетки.</a:t>
            </a:r>
          </a:p>
          <a:p>
            <a:pPr marL="0" indent="0" eaLnBrk="1" fontAlgn="auto" hangingPunct="1">
              <a:spcBef>
                <a:spcPts val="0"/>
              </a:spcBef>
              <a:spcAft>
                <a:spcPts val="0"/>
              </a:spcAft>
              <a:buClr>
                <a:schemeClr val="accent3"/>
              </a:buClr>
              <a:buFont typeface="Wingdings 2" pitchFamily="18" charset="2"/>
              <a:buNone/>
              <a:defRPr/>
            </a:pPr>
            <a:r>
              <a:rPr lang="ru-RU" sz="1800" b="1" i="1" dirty="0" smtClean="0">
                <a:latin typeface="Times New Roman" pitchFamily="18" charset="0"/>
                <a:cs typeface="Times New Roman" pitchFamily="18" charset="0"/>
              </a:rPr>
              <a:t> </a:t>
            </a:r>
            <a:r>
              <a:rPr lang="ru-RU" sz="1800" b="1" i="1" dirty="0" smtClean="0">
                <a:solidFill>
                  <a:srgbClr val="FFFF00"/>
                </a:solidFill>
                <a:latin typeface="Times New Roman" pitchFamily="18" charset="0"/>
                <a:cs typeface="Times New Roman" pitchFamily="18" charset="0"/>
              </a:rPr>
              <a:t>Способ получения изображения: </a:t>
            </a:r>
            <a:r>
              <a:rPr lang="ru-RU" sz="1800" dirty="0" smtClean="0">
                <a:solidFill>
                  <a:schemeClr val="bg1"/>
                </a:solidFill>
                <a:latin typeface="Times New Roman" pitchFamily="18" charset="0"/>
                <a:cs typeface="Times New Roman" pitchFamily="18" charset="0"/>
              </a:rPr>
              <a:t>ребенок опускает в гуашь ладошку (всю кисть) или окрашивает ее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p>
          <a:p>
            <a:pPr marL="0" indent="0" eaLnBrk="1" fontAlgn="auto" hangingPunct="1">
              <a:spcBef>
                <a:spcPts val="0"/>
              </a:spcBef>
              <a:spcAft>
                <a:spcPts val="0"/>
              </a:spcAft>
              <a:buClr>
                <a:schemeClr val="accent3"/>
              </a:buClr>
              <a:buFont typeface="Wingdings 2"/>
              <a:buChar char=""/>
              <a:defRPr/>
            </a:pPr>
            <a:endParaRPr lang="ru-RU" sz="1800" dirty="0">
              <a:latin typeface="Times New Roman" pitchFamily="18" charset="0"/>
              <a:cs typeface="Times New Roman" pitchFamily="18" charset="0"/>
            </a:endParaRPr>
          </a:p>
        </p:txBody>
      </p:sp>
      <p:pic>
        <p:nvPicPr>
          <p:cNvPr id="21508" name="Picture 4" descr="G:\Фото Для презентации\Изображение 097.jpg"/>
          <p:cNvPicPr>
            <a:picLocks noChangeAspect="1" noChangeArrowheads="1"/>
          </p:cNvPicPr>
          <p:nvPr/>
        </p:nvPicPr>
        <p:blipFill>
          <a:blip r:embed="rId4">
            <a:lum bright="16000" contrast="6000"/>
          </a:blip>
          <a:srcRect/>
          <a:stretch>
            <a:fillRect/>
          </a:stretch>
        </p:blipFill>
        <p:spPr bwMode="auto">
          <a:xfrm>
            <a:off x="357158" y="3571876"/>
            <a:ext cx="4357718" cy="30003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15"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2000"/>
                            </p:stCondLst>
                            <p:childTnLst>
                              <p:par>
                                <p:cTn id="17" presetID="15"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3000"/>
                            </p:stCondLst>
                            <p:childTnLst>
                              <p:par>
                                <p:cTn id="24" presetID="15" presetClass="entr" presetSubtype="0"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4000"/>
                            </p:stCondLst>
                            <p:childTnLst>
                              <p:par>
                                <p:cTn id="31" presetID="15"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5000"/>
                            </p:stCondLst>
                            <p:childTnLst>
                              <p:par>
                                <p:cTn id="38" presetID="15" presetClass="entr" presetSubtype="0" fill="hold" grpId="0"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4" fill="hold" nodeType="afterGroup">
                            <p:stCondLst>
                              <p:cond delay="6000"/>
                            </p:stCondLst>
                            <p:childTnLst>
                              <p:par>
                                <p:cTn id="45" presetID="35" presetClass="entr" presetSubtype="0" fill="hold" nodeType="afterEffect">
                                  <p:stCondLst>
                                    <p:cond delay="0"/>
                                  </p:stCondLst>
                                  <p:childTnLst>
                                    <p:set>
                                      <p:cBhvr>
                                        <p:cTn id="46" dur="1" fill="hold">
                                          <p:stCondLst>
                                            <p:cond delay="0"/>
                                          </p:stCondLst>
                                        </p:cTn>
                                        <p:tgtEl>
                                          <p:spTgt spid="21509"/>
                                        </p:tgtEl>
                                        <p:attrNameLst>
                                          <p:attrName>style.visibility</p:attrName>
                                        </p:attrNameLst>
                                      </p:cBhvr>
                                      <p:to>
                                        <p:strVal val="visible"/>
                                      </p:to>
                                    </p:set>
                                    <p:animEffect transition="in" filter="fade">
                                      <p:cBhvr>
                                        <p:cTn id="47" dur="2000"/>
                                        <p:tgtEl>
                                          <p:spTgt spid="21509"/>
                                        </p:tgtEl>
                                      </p:cBhvr>
                                    </p:animEffect>
                                    <p:anim calcmode="lin" valueType="num">
                                      <p:cBhvr>
                                        <p:cTn id="48" dur="2000" fill="hold"/>
                                        <p:tgtEl>
                                          <p:spTgt spid="21509"/>
                                        </p:tgtEl>
                                        <p:attrNameLst>
                                          <p:attrName>style.rotation</p:attrName>
                                        </p:attrNameLst>
                                      </p:cBhvr>
                                      <p:tavLst>
                                        <p:tav tm="0">
                                          <p:val>
                                            <p:fltVal val="720"/>
                                          </p:val>
                                        </p:tav>
                                        <p:tav tm="100000">
                                          <p:val>
                                            <p:fltVal val="0"/>
                                          </p:val>
                                        </p:tav>
                                      </p:tavLst>
                                    </p:anim>
                                    <p:anim calcmode="lin" valueType="num">
                                      <p:cBhvr>
                                        <p:cTn id="49" dur="2000" fill="hold"/>
                                        <p:tgtEl>
                                          <p:spTgt spid="21509"/>
                                        </p:tgtEl>
                                        <p:attrNameLst>
                                          <p:attrName>ppt_h</p:attrName>
                                        </p:attrNameLst>
                                      </p:cBhvr>
                                      <p:tavLst>
                                        <p:tav tm="0">
                                          <p:val>
                                            <p:fltVal val="0"/>
                                          </p:val>
                                        </p:tav>
                                        <p:tav tm="100000">
                                          <p:val>
                                            <p:strVal val="#ppt_h"/>
                                          </p:val>
                                        </p:tav>
                                      </p:tavLst>
                                    </p:anim>
                                    <p:anim calcmode="lin" valueType="num">
                                      <p:cBhvr>
                                        <p:cTn id="50" dur="2000" fill="hold"/>
                                        <p:tgtEl>
                                          <p:spTgt spid="21509"/>
                                        </p:tgtEl>
                                        <p:attrNameLst>
                                          <p:attrName>ppt_w</p:attrName>
                                        </p:attrNameLst>
                                      </p:cBhvr>
                                      <p:tavLst>
                                        <p:tav tm="0">
                                          <p:val>
                                            <p:fltVal val="0"/>
                                          </p:val>
                                        </p:tav>
                                        <p:tav tm="100000">
                                          <p:val>
                                            <p:strVal val="#ppt_w"/>
                                          </p:val>
                                        </p:tav>
                                      </p:tavLst>
                                    </p:anim>
                                  </p:childTnLst>
                                </p:cTn>
                              </p:par>
                            </p:childTnLst>
                          </p:cTn>
                        </p:par>
                        <p:par>
                          <p:cTn id="51" fill="hold" nodeType="afterGroup">
                            <p:stCondLst>
                              <p:cond delay="8000"/>
                            </p:stCondLst>
                            <p:childTnLst>
                              <p:par>
                                <p:cTn id="52" presetID="42" presetClass="entr" presetSubtype="0" fill="hold" nodeType="afterEffect">
                                  <p:stCondLst>
                                    <p:cond delay="0"/>
                                  </p:stCondLst>
                                  <p:childTnLst>
                                    <p:set>
                                      <p:cBhvr>
                                        <p:cTn id="53" dur="1" fill="hold">
                                          <p:stCondLst>
                                            <p:cond delay="0"/>
                                          </p:stCondLst>
                                        </p:cTn>
                                        <p:tgtEl>
                                          <p:spTgt spid="21508"/>
                                        </p:tgtEl>
                                        <p:attrNameLst>
                                          <p:attrName>style.visibility</p:attrName>
                                        </p:attrNameLst>
                                      </p:cBhvr>
                                      <p:to>
                                        <p:strVal val="visible"/>
                                      </p:to>
                                    </p:set>
                                    <p:animEffect transition="in" filter="fade">
                                      <p:cBhvr>
                                        <p:cTn id="54" dur="2000"/>
                                        <p:tgtEl>
                                          <p:spTgt spid="21508"/>
                                        </p:tgtEl>
                                      </p:cBhvr>
                                    </p:animEffect>
                                    <p:anim calcmode="lin" valueType="num">
                                      <p:cBhvr>
                                        <p:cTn id="55" dur="2000" fill="hold"/>
                                        <p:tgtEl>
                                          <p:spTgt spid="21508"/>
                                        </p:tgtEl>
                                        <p:attrNameLst>
                                          <p:attrName>ppt_x</p:attrName>
                                        </p:attrNameLst>
                                      </p:cBhvr>
                                      <p:tavLst>
                                        <p:tav tm="0">
                                          <p:val>
                                            <p:strVal val="#ppt_x"/>
                                          </p:val>
                                        </p:tav>
                                        <p:tav tm="100000">
                                          <p:val>
                                            <p:strVal val="#ppt_x"/>
                                          </p:val>
                                        </p:tav>
                                      </p:tavLst>
                                    </p:anim>
                                    <p:anim calcmode="lin" valueType="num">
                                      <p:cBhvr>
                                        <p:cTn id="56" dur="2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85720" y="3929066"/>
            <a:ext cx="4643470" cy="2928934"/>
          </a:xfrm>
        </p:spPr>
        <p:txBody>
          <a:bodyPr>
            <a:noAutofit/>
          </a:bodyPr>
          <a:lstStyle/>
          <a:p>
            <a:pPr marL="0" indent="0" eaLnBrk="1" fontAlgn="auto" hangingPunct="1">
              <a:spcBef>
                <a:spcPts val="0"/>
              </a:spcBef>
              <a:spcAft>
                <a:spcPts val="0"/>
              </a:spcAft>
              <a:buClr>
                <a:schemeClr val="accent3"/>
              </a:buClr>
              <a:buFont typeface="Wingdings 2" pitchFamily="18" charset="2"/>
              <a:buNone/>
              <a:defRPr/>
            </a:pPr>
            <a:r>
              <a:rPr lang="ru-RU" sz="1600" b="1" i="1" dirty="0" smtClean="0">
                <a:solidFill>
                  <a:srgbClr val="FFFF00"/>
                </a:solidFill>
                <a:latin typeface="Times New Roman" pitchFamily="18" charset="0"/>
                <a:cs typeface="Times New Roman" pitchFamily="18" charset="0"/>
              </a:rPr>
              <a:t>Возраст: </a:t>
            </a:r>
            <a:r>
              <a:rPr lang="ru-RU" sz="1600" dirty="0" smtClean="0">
                <a:solidFill>
                  <a:schemeClr val="bg1"/>
                </a:solidFill>
                <a:latin typeface="Times New Roman" pitchFamily="18" charset="0"/>
                <a:cs typeface="Times New Roman" pitchFamily="18" charset="0"/>
              </a:rPr>
              <a:t>от двух лет.</a:t>
            </a:r>
          </a:p>
          <a:p>
            <a:pPr marL="0" indent="0" eaLnBrk="1" fontAlgn="auto" hangingPunct="1">
              <a:spcBef>
                <a:spcPts val="0"/>
              </a:spcBef>
              <a:spcAft>
                <a:spcPts val="0"/>
              </a:spcAft>
              <a:buClr>
                <a:schemeClr val="accent3"/>
              </a:buClr>
              <a:buFont typeface="Wingdings 2" pitchFamily="18" charset="2"/>
              <a:buNone/>
              <a:defRPr/>
            </a:pPr>
            <a:r>
              <a:rPr lang="ru-RU" sz="1600" b="1" i="1" dirty="0" smtClean="0">
                <a:solidFill>
                  <a:srgbClr val="FFFF00"/>
                </a:solidFill>
                <a:latin typeface="Times New Roman" pitchFamily="18" charset="0"/>
                <a:cs typeface="Times New Roman" pitchFamily="18" charset="0"/>
              </a:rPr>
              <a:t>Средства выразительности: </a:t>
            </a:r>
          </a:p>
          <a:p>
            <a:pPr marL="0" indent="0" eaLnBrk="1" fontAlgn="auto" hangingPunct="1">
              <a:spcBef>
                <a:spcPts val="0"/>
              </a:spcBef>
              <a:spcAft>
                <a:spcPts val="0"/>
              </a:spcAft>
              <a:buClr>
                <a:schemeClr val="accent3"/>
              </a:buClr>
              <a:buFont typeface="Wingdings 2" pitchFamily="18" charset="2"/>
              <a:buNone/>
              <a:defRPr/>
            </a:pPr>
            <a:r>
              <a:rPr lang="ru-RU" sz="1600" dirty="0" smtClean="0">
                <a:solidFill>
                  <a:schemeClr val="bg1"/>
                </a:solidFill>
                <a:latin typeface="Times New Roman" pitchFamily="18" charset="0"/>
                <a:cs typeface="Times New Roman" pitchFamily="18" charset="0"/>
              </a:rPr>
              <a:t>пятно, точка, короткая линия, цвет.</a:t>
            </a:r>
          </a:p>
          <a:p>
            <a:pPr marL="0" indent="0" eaLnBrk="1" fontAlgn="auto" hangingPunct="1">
              <a:spcBef>
                <a:spcPts val="0"/>
              </a:spcBef>
              <a:spcAft>
                <a:spcPts val="0"/>
              </a:spcAft>
              <a:buClr>
                <a:schemeClr val="accent3"/>
              </a:buClr>
              <a:buFont typeface="Wingdings 2" pitchFamily="18" charset="2"/>
              <a:buNone/>
              <a:defRPr/>
            </a:pPr>
            <a:r>
              <a:rPr lang="ru-RU" sz="1600" b="1" i="1" dirty="0" smtClean="0">
                <a:solidFill>
                  <a:srgbClr val="FFFF00"/>
                </a:solidFill>
                <a:latin typeface="Times New Roman" pitchFamily="18" charset="0"/>
                <a:cs typeface="Times New Roman" pitchFamily="18" charset="0"/>
              </a:rPr>
              <a:t>Материалы: </a:t>
            </a:r>
            <a:r>
              <a:rPr lang="ru-RU" sz="1600" dirty="0" smtClean="0">
                <a:solidFill>
                  <a:schemeClr val="bg1"/>
                </a:solidFill>
                <a:latin typeface="Times New Roman" pitchFamily="18" charset="0"/>
                <a:cs typeface="Times New Roman" pitchFamily="18" charset="0"/>
              </a:rPr>
              <a:t>мисочки с гуашью, плотная бумага любого цвета, небольшие листы, салфетки.</a:t>
            </a:r>
          </a:p>
          <a:p>
            <a:pPr marL="0" indent="0" eaLnBrk="1" fontAlgn="auto" hangingPunct="1">
              <a:spcBef>
                <a:spcPts val="0"/>
              </a:spcBef>
              <a:spcAft>
                <a:spcPts val="0"/>
              </a:spcAft>
              <a:buClr>
                <a:schemeClr val="accent3"/>
              </a:buClr>
              <a:buFont typeface="Wingdings 2" pitchFamily="18" charset="2"/>
              <a:buNone/>
              <a:defRPr/>
            </a:pPr>
            <a:r>
              <a:rPr lang="ru-RU" sz="1600" b="1" i="1" dirty="0" smtClean="0">
                <a:solidFill>
                  <a:srgbClr val="FFFF00"/>
                </a:solidFill>
                <a:latin typeface="Times New Roman" pitchFamily="18" charset="0"/>
                <a:cs typeface="Times New Roman" pitchFamily="18" charset="0"/>
              </a:rPr>
              <a:t>Способ получения изображения: </a:t>
            </a:r>
            <a:r>
              <a:rPr lang="ru-RU" sz="1600" dirty="0" smtClean="0">
                <a:solidFill>
                  <a:schemeClr val="bg1"/>
                </a:solidFill>
                <a:latin typeface="Times New Roman" pitchFamily="18" charset="0"/>
                <a:cs typeface="Times New Roman" pitchFamily="18" charset="0"/>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p>
          <a:p>
            <a:pPr marL="274320" indent="-274320" eaLnBrk="1" fontAlgn="auto" hangingPunct="1">
              <a:spcAft>
                <a:spcPts val="0"/>
              </a:spcAft>
              <a:buClr>
                <a:schemeClr val="accent3"/>
              </a:buClr>
              <a:buFont typeface="Wingdings 2"/>
              <a:buChar char=""/>
              <a:defRPr/>
            </a:pPr>
            <a:endParaRPr lang="ru-RU" sz="1600" dirty="0">
              <a:latin typeface="Times New Roman" pitchFamily="18" charset="0"/>
              <a:cs typeface="Times New Roman" pitchFamily="18" charset="0"/>
            </a:endParaRPr>
          </a:p>
        </p:txBody>
      </p:sp>
      <p:pic>
        <p:nvPicPr>
          <p:cNvPr id="22531" name="Picture 3" descr="G:\Фото Для презентации\Изображение 099.jpg"/>
          <p:cNvPicPr>
            <a:picLocks noChangeAspect="1" noChangeArrowheads="1"/>
          </p:cNvPicPr>
          <p:nvPr/>
        </p:nvPicPr>
        <p:blipFill rotWithShape="1">
          <a:blip r:embed="rId2"/>
          <a:srcRect t="240" r="32513" b="1"/>
          <a:stretch/>
        </p:blipFill>
        <p:spPr bwMode="auto">
          <a:xfrm>
            <a:off x="357158" y="928670"/>
            <a:ext cx="4214842" cy="3071834"/>
          </a:xfrm>
          <a:prstGeom prst="rect">
            <a:avLst/>
          </a:prstGeom>
          <a:ln>
            <a:noFill/>
          </a:ln>
          <a:effectLst>
            <a:outerShdw blurRad="292100" dist="139700" dir="2700000" algn="tl" rotWithShape="0">
              <a:srgbClr val="333333">
                <a:alpha val="65000"/>
              </a:srgbClr>
            </a:outerShdw>
          </a:effectLst>
        </p:spPr>
      </p:pic>
      <p:pic>
        <p:nvPicPr>
          <p:cNvPr id="15365" name="Рисунок 6" descr="C:\Documents and Settings\Admin\Мои документы\Мои результаты сканировани\2011-02 (фев)\сканирование0013.jpg"/>
          <p:cNvPicPr>
            <a:picLocks noChangeAspect="1" noChangeArrowheads="1"/>
          </p:cNvPicPr>
          <p:nvPr/>
        </p:nvPicPr>
        <p:blipFill>
          <a:blip r:embed="rId3"/>
          <a:srcRect/>
          <a:stretch>
            <a:fillRect/>
          </a:stretch>
        </p:blipFill>
        <p:spPr bwMode="auto">
          <a:xfrm>
            <a:off x="5000628" y="928670"/>
            <a:ext cx="3786214" cy="5000660"/>
          </a:xfrm>
          <a:prstGeom prst="rect">
            <a:avLst/>
          </a:prstGeom>
          <a:ln>
            <a:noFill/>
          </a:ln>
          <a:effectLst>
            <a:outerShdw blurRad="292100" dist="139700" dir="2700000" algn="tl" rotWithShape="0">
              <a:srgbClr val="333333">
                <a:alpha val="65000"/>
              </a:srgbClr>
            </a:outerShdw>
          </a:effectLst>
        </p:spPr>
      </p:pic>
      <p:sp>
        <p:nvSpPr>
          <p:cNvPr id="7" name="Заголовок 6"/>
          <p:cNvSpPr>
            <a:spLocks noGrp="1"/>
          </p:cNvSpPr>
          <p:nvPr>
            <p:ph type="title"/>
          </p:nvPr>
        </p:nvSpPr>
        <p:spPr>
          <a:xfrm>
            <a:off x="457200" y="0"/>
            <a:ext cx="8229600" cy="1000108"/>
          </a:xfrm>
        </p:spPr>
        <p:txBody>
          <a:bodyPr>
            <a:normAutofit/>
          </a:bodyPr>
          <a:lstStyle/>
          <a:p>
            <a:r>
              <a:rPr lang="ru-RU" sz="3200" b="1" dirty="0" smtClean="0">
                <a:solidFill>
                  <a:srgbClr val="FFFF00"/>
                </a:solidFill>
                <a:latin typeface="Times New Roman" pitchFamily="18" charset="0"/>
                <a:cs typeface="Times New Roman" pitchFamily="18" charset="0"/>
              </a:rPr>
              <a:t>Рисование пальчиками</a:t>
            </a:r>
            <a:endParaRPr lang="ru-RU" sz="3200" b="1" dirty="0">
              <a:solidFill>
                <a:srgbClr val="FFFF00"/>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
                                            <p:txEl>
                                              <p:pRg st="0" end="0"/>
                                            </p:txEl>
                                          </p:spTgt>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4">
                                            <p:txEl>
                                              <p:pRg st="1" end="1"/>
                                            </p:txEl>
                                          </p:spTgt>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4">
                                            <p:txEl>
                                              <p:pRg st="2" end="2"/>
                                            </p:txEl>
                                          </p:spTgt>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2"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3"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4">
                                            <p:txEl>
                                              <p:pRg st="3" end="3"/>
                                            </p:txEl>
                                          </p:spTgt>
                                        </p:tgtEl>
                                      </p:cBhvr>
                                    </p:animEffect>
                                  </p:childTnLst>
                                </p:cTn>
                              </p:par>
                            </p:childTnLst>
                          </p:cTn>
                        </p:par>
                        <p:par>
                          <p:cTn id="36" fill="hold" nodeType="afterGroup">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40"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1"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43" dur="1000"/>
                                        <p:tgtEl>
                                          <p:spTgt spid="4">
                                            <p:txEl>
                                              <p:pRg st="4" end="4"/>
                                            </p:txEl>
                                          </p:spTgt>
                                        </p:tgtEl>
                                      </p:cBhvr>
                                    </p:animEffect>
                                  </p:childTnLst>
                                </p:cTn>
                              </p:par>
                            </p:childTnLst>
                          </p:cTn>
                        </p:par>
                        <p:par>
                          <p:cTn id="44" fill="hold" nodeType="afterGroup">
                            <p:stCondLst>
                              <p:cond delay="5000"/>
                            </p:stCondLst>
                            <p:childTnLst>
                              <p:par>
                                <p:cTn id="45" presetID="15" presetClass="entr" presetSubtype="0" fill="hold" nodeType="afterEffect">
                                  <p:stCondLst>
                                    <p:cond delay="0"/>
                                  </p:stCondLst>
                                  <p:childTnLst>
                                    <p:set>
                                      <p:cBhvr>
                                        <p:cTn id="46" dur="1" fill="hold">
                                          <p:stCondLst>
                                            <p:cond delay="0"/>
                                          </p:stCondLst>
                                        </p:cTn>
                                        <p:tgtEl>
                                          <p:spTgt spid="22531"/>
                                        </p:tgtEl>
                                        <p:attrNameLst>
                                          <p:attrName>style.visibility</p:attrName>
                                        </p:attrNameLst>
                                      </p:cBhvr>
                                      <p:to>
                                        <p:strVal val="visible"/>
                                      </p:to>
                                    </p:set>
                                    <p:anim calcmode="lin" valueType="num">
                                      <p:cBhvr>
                                        <p:cTn id="47" dur="1000" fill="hold"/>
                                        <p:tgtEl>
                                          <p:spTgt spid="22531"/>
                                        </p:tgtEl>
                                        <p:attrNameLst>
                                          <p:attrName>ppt_w</p:attrName>
                                        </p:attrNameLst>
                                      </p:cBhvr>
                                      <p:tavLst>
                                        <p:tav tm="0">
                                          <p:val>
                                            <p:fltVal val="0"/>
                                          </p:val>
                                        </p:tav>
                                        <p:tav tm="100000">
                                          <p:val>
                                            <p:strVal val="#ppt_w"/>
                                          </p:val>
                                        </p:tav>
                                      </p:tavLst>
                                    </p:anim>
                                    <p:anim calcmode="lin" valueType="num">
                                      <p:cBhvr>
                                        <p:cTn id="48" dur="1000" fill="hold"/>
                                        <p:tgtEl>
                                          <p:spTgt spid="22531"/>
                                        </p:tgtEl>
                                        <p:attrNameLst>
                                          <p:attrName>ppt_h</p:attrName>
                                        </p:attrNameLst>
                                      </p:cBhvr>
                                      <p:tavLst>
                                        <p:tav tm="0">
                                          <p:val>
                                            <p:fltVal val="0"/>
                                          </p:val>
                                        </p:tav>
                                        <p:tav tm="100000">
                                          <p:val>
                                            <p:strVal val="#ppt_h"/>
                                          </p:val>
                                        </p:tav>
                                      </p:tavLst>
                                    </p:anim>
                                    <p:anim calcmode="lin" valueType="num">
                                      <p:cBhvr>
                                        <p:cTn id="49" dur="1000" fill="hold"/>
                                        <p:tgtEl>
                                          <p:spTgt spid="2253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531"/>
                                        </p:tgtEl>
                                        <p:attrNameLst>
                                          <p:attrName>ppt_y</p:attrName>
                                        </p:attrNameLst>
                                      </p:cBhvr>
                                      <p:tavLst>
                                        <p:tav tm="0" fmla="#ppt_y+(sin(-2*pi*(1-$))*-#ppt_x+cos(-2*pi*(1-$))*(1-#ppt_y))*(1-$)">
                                          <p:val>
                                            <p:fltVal val="0"/>
                                          </p:val>
                                        </p:tav>
                                        <p:tav tm="100000">
                                          <p:val>
                                            <p:fltVal val="1"/>
                                          </p:val>
                                        </p:tav>
                                      </p:tavLst>
                                    </p:anim>
                                  </p:childTnLst>
                                </p:cTn>
                              </p:par>
                            </p:childTnLst>
                          </p:cTn>
                        </p:par>
                        <p:par>
                          <p:cTn id="51" fill="hold" nodeType="afterGroup">
                            <p:stCondLst>
                              <p:cond delay="6000"/>
                            </p:stCondLst>
                            <p:childTnLst>
                              <p:par>
                                <p:cTn id="52" presetID="42" presetClass="entr" presetSubtype="0" fill="hold" nodeType="afterEffect">
                                  <p:stCondLst>
                                    <p:cond delay="0"/>
                                  </p:stCondLst>
                                  <p:childTnLst>
                                    <p:set>
                                      <p:cBhvr>
                                        <p:cTn id="53" dur="1" fill="hold">
                                          <p:stCondLst>
                                            <p:cond delay="0"/>
                                          </p:stCondLst>
                                        </p:cTn>
                                        <p:tgtEl>
                                          <p:spTgt spid="15365"/>
                                        </p:tgtEl>
                                        <p:attrNameLst>
                                          <p:attrName>style.visibility</p:attrName>
                                        </p:attrNameLst>
                                      </p:cBhvr>
                                      <p:to>
                                        <p:strVal val="visible"/>
                                      </p:to>
                                    </p:set>
                                    <p:animEffect transition="in" filter="fade">
                                      <p:cBhvr>
                                        <p:cTn id="54" dur="1000"/>
                                        <p:tgtEl>
                                          <p:spTgt spid="15365"/>
                                        </p:tgtEl>
                                      </p:cBhvr>
                                    </p:animEffect>
                                    <p:anim calcmode="lin" valueType="num">
                                      <p:cBhvr>
                                        <p:cTn id="55" dur="1000" fill="hold"/>
                                        <p:tgtEl>
                                          <p:spTgt spid="15365"/>
                                        </p:tgtEl>
                                        <p:attrNameLst>
                                          <p:attrName>ppt_x</p:attrName>
                                        </p:attrNameLst>
                                      </p:cBhvr>
                                      <p:tavLst>
                                        <p:tav tm="0">
                                          <p:val>
                                            <p:strVal val="#ppt_x"/>
                                          </p:val>
                                        </p:tav>
                                        <p:tav tm="100000">
                                          <p:val>
                                            <p:strVal val="#ppt_x"/>
                                          </p:val>
                                        </p:tav>
                                      </p:tavLst>
                                    </p:anim>
                                    <p:anim calcmode="lin" valueType="num">
                                      <p:cBhvr>
                                        <p:cTn id="56"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00063" y="1"/>
            <a:ext cx="8229600" cy="928669"/>
          </a:xfrm>
        </p:spPr>
        <p:txBody>
          <a:bodyPr>
            <a:noAutofit/>
          </a:bodyPr>
          <a:lstStyle/>
          <a:p>
            <a:pPr algn="ctr" eaLnBrk="1" hangingPunct="1"/>
            <a:r>
              <a:rPr lang="ru-RU" sz="2800" b="1" dirty="0" smtClean="0">
                <a:solidFill>
                  <a:srgbClr val="FFFF00"/>
                </a:solidFill>
                <a:latin typeface="Times New Roman" pitchFamily="18" charset="0"/>
                <a:cs typeface="Times New Roman" pitchFamily="18" charset="0"/>
              </a:rPr>
              <a:t>Оттиск поролоном</a:t>
            </a:r>
            <a:br>
              <a:rPr lang="ru-RU" sz="2800" b="1" dirty="0" smtClean="0">
                <a:solidFill>
                  <a:srgbClr val="FFFF00"/>
                </a:solidFill>
                <a:latin typeface="Times New Roman" pitchFamily="18" charset="0"/>
                <a:cs typeface="Times New Roman" pitchFamily="18" charset="0"/>
              </a:rPr>
            </a:br>
            <a:endParaRPr lang="ru-RU" sz="2800" b="1" dirty="0" smtClean="0">
              <a:solidFill>
                <a:srgbClr val="FFFF00"/>
              </a:solidFill>
              <a:latin typeface="Times New Roman" pitchFamily="18" charset="0"/>
              <a:cs typeface="Times New Roman" pitchFamily="18" charset="0"/>
            </a:endParaRPr>
          </a:p>
        </p:txBody>
      </p:sp>
      <p:pic>
        <p:nvPicPr>
          <p:cNvPr id="23554" name="Picture 2" descr="G:\Фото Для презентации\Изображение 005.jpg"/>
          <p:cNvPicPr>
            <a:picLocks noGrp="1" noChangeAspect="1" noChangeArrowheads="1"/>
          </p:cNvPicPr>
          <p:nvPr>
            <p:ph sz="half" idx="1"/>
          </p:nvPr>
        </p:nvPicPr>
        <p:blipFill rotWithShape="1">
          <a:blip r:embed="rId2"/>
          <a:srcRect r="15972"/>
          <a:stretch/>
        </p:blipFill>
        <p:spPr>
          <a:xfrm>
            <a:off x="357158" y="571480"/>
            <a:ext cx="4357718" cy="2927369"/>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929190" y="714356"/>
            <a:ext cx="3752848" cy="4857750"/>
          </a:xfrm>
        </p:spPr>
        <p:txBody>
          <a:bodyPr>
            <a:noAutofit/>
          </a:bodyPr>
          <a:lstStyle/>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Возраст:</a:t>
            </a:r>
            <a:r>
              <a:rPr lang="ru-RU" sz="2000" dirty="0" smtClean="0">
                <a:solidFill>
                  <a:srgbClr val="FFFF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от четырех лет.</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Средства выразительности</a:t>
            </a:r>
            <a:r>
              <a:rPr lang="ru-RU" sz="2000" dirty="0" smtClean="0">
                <a:solidFill>
                  <a:srgbClr val="FFFF00"/>
                </a:solidFill>
                <a:latin typeface="Times New Roman" pitchFamily="18" charset="0"/>
                <a:cs typeface="Times New Roman" pitchFamily="18" charset="0"/>
              </a:rPr>
              <a:t>: </a:t>
            </a:r>
          </a:p>
          <a:p>
            <a:pPr marL="0" indent="0" eaLnBrk="1" fontAlgn="auto" hangingPunct="1">
              <a:spcBef>
                <a:spcPts val="0"/>
              </a:spcBef>
              <a:spcAft>
                <a:spcPts val="0"/>
              </a:spcAft>
              <a:buClr>
                <a:schemeClr val="accent3"/>
              </a:buClr>
              <a:buFont typeface="Wingdings 2" pitchFamily="18" charset="2"/>
              <a:buNone/>
              <a:defRPr/>
            </a:pPr>
            <a:r>
              <a:rPr lang="ru-RU" sz="2000" dirty="0" smtClean="0">
                <a:solidFill>
                  <a:schemeClr val="bg1"/>
                </a:solidFill>
                <a:latin typeface="Times New Roman" pitchFamily="18" charset="0"/>
                <a:cs typeface="Times New Roman" pitchFamily="18" charset="0"/>
              </a:rPr>
              <a:t>пятно, фактура, цвет.</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Материалы:</a:t>
            </a:r>
            <a:r>
              <a:rPr lang="ru-RU" sz="2000" dirty="0" smtClean="0">
                <a:solidFill>
                  <a:srgbClr val="FFFF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Способ   получения   изображения:   </a:t>
            </a:r>
            <a:r>
              <a:rPr lang="ru-RU" sz="2000" dirty="0" smtClean="0">
                <a:solidFill>
                  <a:schemeClr val="bg1"/>
                </a:solidFill>
                <a:latin typeface="Times New Roman" pitchFamily="18" charset="0"/>
                <a:cs typeface="Times New Roman" pitchFamily="18" charset="0"/>
              </a:rPr>
              <a:t>ребенок   прижимает   поролон   к штемпельной подушке с краской и наносит оттиск на бумагу. Для изменения цвета берутся другие мисочка и поролон. </a:t>
            </a:r>
          </a:p>
          <a:p>
            <a:pPr marL="0" indent="0" eaLnBrk="1" fontAlgn="auto" hangingPunct="1">
              <a:spcBef>
                <a:spcPts val="0"/>
              </a:spcBef>
              <a:spcAft>
                <a:spcPts val="0"/>
              </a:spcAft>
              <a:buClr>
                <a:schemeClr val="accent3"/>
              </a:buClr>
              <a:buFont typeface="Wingdings 2"/>
              <a:buChar char=""/>
              <a:defRPr/>
            </a:pPr>
            <a:endParaRPr lang="ru-RU" sz="2000" dirty="0">
              <a:solidFill>
                <a:schemeClr val="tx1">
                  <a:lumMod val="75000"/>
                </a:schemeClr>
              </a:solidFill>
            </a:endParaRPr>
          </a:p>
        </p:txBody>
      </p:sp>
      <p:pic>
        <p:nvPicPr>
          <p:cNvPr id="17413" name="Picture 5"/>
          <p:cNvPicPr>
            <a:picLocks noChangeAspect="1" noChangeArrowheads="1"/>
          </p:cNvPicPr>
          <p:nvPr/>
        </p:nvPicPr>
        <p:blipFill>
          <a:blip r:embed="rId3"/>
          <a:srcRect/>
          <a:stretch>
            <a:fillRect/>
          </a:stretch>
        </p:blipFill>
        <p:spPr bwMode="auto">
          <a:xfrm>
            <a:off x="357158" y="3500438"/>
            <a:ext cx="4357718" cy="2851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52"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Scale>
                                      <p:cBhvr>
                                        <p:cTn id="12"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xEl>
                                              <p:pRg st="0" end="0"/>
                                            </p:txEl>
                                          </p:spTgt>
                                        </p:tgtEl>
                                        <p:attrNameLst>
                                          <p:attrName>ppt_x</p:attrName>
                                          <p:attrName>ppt_y</p:attrName>
                                        </p:attrNameLst>
                                      </p:cBhvr>
                                    </p:animMotion>
                                    <p:animEffect transition="in" filter="fade">
                                      <p:cBhvr>
                                        <p:cTn id="14" dur="1000"/>
                                        <p:tgtEl>
                                          <p:spTgt spid="4">
                                            <p:txEl>
                                              <p:pRg st="0" end="0"/>
                                            </p:txEl>
                                          </p:spTgt>
                                        </p:tgtEl>
                                      </p:cBhvr>
                                    </p:animEffect>
                                  </p:childTnLst>
                                </p:cTn>
                              </p:par>
                            </p:childTnLst>
                          </p:cTn>
                        </p:par>
                        <p:par>
                          <p:cTn id="15" fill="hold" nodeType="afterGroup">
                            <p:stCondLst>
                              <p:cond delay="2000"/>
                            </p:stCondLst>
                            <p:childTnLst>
                              <p:par>
                                <p:cTn id="16" presetID="52"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Scale>
                                      <p:cBhvr>
                                        <p:cTn id="18"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xEl>
                                              <p:pRg st="1" end="1"/>
                                            </p:txEl>
                                          </p:spTgt>
                                        </p:tgtEl>
                                        <p:attrNameLst>
                                          <p:attrName>ppt_x</p:attrName>
                                          <p:attrName>ppt_y</p:attrName>
                                        </p:attrNameLst>
                                      </p:cBhvr>
                                    </p:animMotion>
                                    <p:animEffect transition="in" filter="fade">
                                      <p:cBhvr>
                                        <p:cTn id="20" dur="1000"/>
                                        <p:tgtEl>
                                          <p:spTgt spid="4">
                                            <p:txEl>
                                              <p:pRg st="1" end="1"/>
                                            </p:txEl>
                                          </p:spTgt>
                                        </p:tgtEl>
                                      </p:cBhvr>
                                    </p:animEffect>
                                  </p:childTnLst>
                                </p:cTn>
                              </p:par>
                            </p:childTnLst>
                          </p:cTn>
                        </p:par>
                        <p:par>
                          <p:cTn id="21" fill="hold" nodeType="afterGroup">
                            <p:stCondLst>
                              <p:cond delay="3000"/>
                            </p:stCondLst>
                            <p:childTnLst>
                              <p:par>
                                <p:cTn id="22" presetID="52"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Scale>
                                      <p:cBhvr>
                                        <p:cTn id="24"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xEl>
                                              <p:pRg st="2" end="2"/>
                                            </p:txEl>
                                          </p:spTgt>
                                        </p:tgtEl>
                                        <p:attrNameLst>
                                          <p:attrName>ppt_x</p:attrName>
                                          <p:attrName>ppt_y</p:attrName>
                                        </p:attrNameLst>
                                      </p:cBhvr>
                                    </p:animMotion>
                                    <p:animEffect transition="in" filter="fade">
                                      <p:cBhvr>
                                        <p:cTn id="26" dur="1000"/>
                                        <p:tgtEl>
                                          <p:spTgt spid="4">
                                            <p:txEl>
                                              <p:pRg st="2" end="2"/>
                                            </p:txEl>
                                          </p:spTgt>
                                        </p:tgtEl>
                                      </p:cBhvr>
                                    </p:animEffect>
                                  </p:childTnLst>
                                </p:cTn>
                              </p:par>
                            </p:childTnLst>
                          </p:cTn>
                        </p:par>
                        <p:par>
                          <p:cTn id="27" fill="hold" nodeType="afterGroup">
                            <p:stCondLst>
                              <p:cond delay="4000"/>
                            </p:stCondLst>
                            <p:childTnLst>
                              <p:par>
                                <p:cTn id="28" presetID="52"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Scale>
                                      <p:cBhvr>
                                        <p:cTn id="30"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
                                            <p:txEl>
                                              <p:pRg st="3" end="3"/>
                                            </p:txEl>
                                          </p:spTgt>
                                        </p:tgtEl>
                                        <p:attrNameLst>
                                          <p:attrName>ppt_x</p:attrName>
                                          <p:attrName>ppt_y</p:attrName>
                                        </p:attrNameLst>
                                      </p:cBhvr>
                                    </p:animMotion>
                                    <p:animEffect transition="in" filter="fade">
                                      <p:cBhvr>
                                        <p:cTn id="32" dur="1000"/>
                                        <p:tgtEl>
                                          <p:spTgt spid="4">
                                            <p:txEl>
                                              <p:pRg st="3" end="3"/>
                                            </p:txEl>
                                          </p:spTgt>
                                        </p:tgtEl>
                                      </p:cBhvr>
                                    </p:animEffect>
                                  </p:childTnLst>
                                </p:cTn>
                              </p:par>
                            </p:childTnLst>
                          </p:cTn>
                        </p:par>
                        <p:par>
                          <p:cTn id="33" fill="hold" nodeType="afterGroup">
                            <p:stCondLst>
                              <p:cond delay="5000"/>
                            </p:stCondLst>
                            <p:childTnLst>
                              <p:par>
                                <p:cTn id="34" presetID="52" presetClass="entr" presetSubtype="0"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Scale>
                                      <p:cBhvr>
                                        <p:cTn id="36"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
                                            <p:txEl>
                                              <p:pRg st="4" end="4"/>
                                            </p:txEl>
                                          </p:spTgt>
                                        </p:tgtEl>
                                        <p:attrNameLst>
                                          <p:attrName>ppt_x</p:attrName>
                                          <p:attrName>ppt_y</p:attrName>
                                        </p:attrNameLst>
                                      </p:cBhvr>
                                    </p:animMotion>
                                    <p:animEffect transition="in" filter="fade">
                                      <p:cBhvr>
                                        <p:cTn id="38" dur="1000"/>
                                        <p:tgtEl>
                                          <p:spTgt spid="4">
                                            <p:txEl>
                                              <p:pRg st="4" end="4"/>
                                            </p:txEl>
                                          </p:spTgt>
                                        </p:tgtEl>
                                      </p:cBhvr>
                                    </p:animEffect>
                                  </p:childTnLst>
                                </p:cTn>
                              </p:par>
                            </p:childTnLst>
                          </p:cTn>
                        </p:par>
                        <p:par>
                          <p:cTn id="39" fill="hold" nodeType="afterGroup">
                            <p:stCondLst>
                              <p:cond delay="6000"/>
                            </p:stCondLst>
                            <p:childTnLst>
                              <p:par>
                                <p:cTn id="40" presetID="52" presetClass="entr" presetSubtype="0" fill="hold" nodeType="afterEffect">
                                  <p:stCondLst>
                                    <p:cond delay="0"/>
                                  </p:stCondLst>
                                  <p:childTnLst>
                                    <p:set>
                                      <p:cBhvr>
                                        <p:cTn id="41" dur="1" fill="hold">
                                          <p:stCondLst>
                                            <p:cond delay="0"/>
                                          </p:stCondLst>
                                        </p:cTn>
                                        <p:tgtEl>
                                          <p:spTgt spid="23554"/>
                                        </p:tgtEl>
                                        <p:attrNameLst>
                                          <p:attrName>style.visibility</p:attrName>
                                        </p:attrNameLst>
                                      </p:cBhvr>
                                      <p:to>
                                        <p:strVal val="visible"/>
                                      </p:to>
                                    </p:set>
                                    <p:animScale>
                                      <p:cBhvr>
                                        <p:cTn id="42"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3554"/>
                                        </p:tgtEl>
                                        <p:attrNameLst>
                                          <p:attrName>ppt_x</p:attrName>
                                          <p:attrName>ppt_y</p:attrName>
                                        </p:attrNameLst>
                                      </p:cBhvr>
                                    </p:animMotion>
                                    <p:animEffect transition="in" filter="fade">
                                      <p:cBhvr>
                                        <p:cTn id="44" dur="1000"/>
                                        <p:tgtEl>
                                          <p:spTgt spid="23554"/>
                                        </p:tgtEl>
                                      </p:cBhvr>
                                    </p:animEffect>
                                  </p:childTnLst>
                                </p:cTn>
                              </p:par>
                            </p:childTnLst>
                          </p:cTn>
                        </p:par>
                        <p:par>
                          <p:cTn id="45" fill="hold" nodeType="afterGroup">
                            <p:stCondLst>
                              <p:cond delay="7000"/>
                            </p:stCondLst>
                            <p:childTnLst>
                              <p:par>
                                <p:cTn id="46" presetID="20" presetClass="entr" presetSubtype="0" fill="hold" nodeType="afterEffect">
                                  <p:stCondLst>
                                    <p:cond delay="0"/>
                                  </p:stCondLst>
                                  <p:childTnLst>
                                    <p:set>
                                      <p:cBhvr>
                                        <p:cTn id="47" dur="1" fill="hold">
                                          <p:stCondLst>
                                            <p:cond delay="0"/>
                                          </p:stCondLst>
                                        </p:cTn>
                                        <p:tgtEl>
                                          <p:spTgt spid="17413"/>
                                        </p:tgtEl>
                                        <p:attrNameLst>
                                          <p:attrName>style.visibility</p:attrName>
                                        </p:attrNameLst>
                                      </p:cBhvr>
                                      <p:to>
                                        <p:strVal val="visible"/>
                                      </p:to>
                                    </p:set>
                                    <p:animEffect transition="in" filter="wedge">
                                      <p:cBhvr>
                                        <p:cTn id="48"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28596" y="0"/>
            <a:ext cx="8229600" cy="857250"/>
          </a:xfrm>
        </p:spPr>
        <p:txBody>
          <a:bodyPr>
            <a:normAutofit fontScale="90000"/>
          </a:bodyPr>
          <a:lstStyle/>
          <a:p>
            <a:pPr algn="ctr" eaLnBrk="1" hangingPunct="1"/>
            <a:r>
              <a:rPr lang="ru-RU" sz="2800" b="1" dirty="0" smtClean="0">
                <a:solidFill>
                  <a:srgbClr val="FFFF00"/>
                </a:solidFill>
              </a:rPr>
              <a:t/>
            </a:r>
            <a:br>
              <a:rPr lang="ru-RU" sz="2800" b="1" dirty="0" smtClean="0">
                <a:solidFill>
                  <a:srgbClr val="FFFF00"/>
                </a:solidFill>
              </a:rPr>
            </a:br>
            <a:r>
              <a:rPr lang="ru-RU" sz="3100" b="1" dirty="0" smtClean="0">
                <a:solidFill>
                  <a:srgbClr val="FFFF00"/>
                </a:solidFill>
                <a:latin typeface="Times New Roman" pitchFamily="18" charset="0"/>
                <a:cs typeface="Times New Roman" pitchFamily="18" charset="0"/>
              </a:rPr>
              <a:t>Оттиск мятой бумагой</a:t>
            </a:r>
            <a:r>
              <a:rPr lang="ru-RU" sz="3100" dirty="0" smtClean="0">
                <a:solidFill>
                  <a:srgbClr val="0B5395"/>
                </a:solidFill>
                <a:latin typeface="Times New Roman" pitchFamily="18" charset="0"/>
                <a:cs typeface="Times New Roman" pitchFamily="18" charset="0"/>
              </a:rPr>
              <a:t/>
            </a:r>
            <a:br>
              <a:rPr lang="ru-RU" sz="3100" dirty="0" smtClean="0">
                <a:solidFill>
                  <a:srgbClr val="0B5395"/>
                </a:solidFill>
                <a:latin typeface="Times New Roman" pitchFamily="18" charset="0"/>
                <a:cs typeface="Times New Roman" pitchFamily="18" charset="0"/>
              </a:rPr>
            </a:br>
            <a:endParaRPr lang="ru-RU" sz="3100" dirty="0" smtClean="0">
              <a:solidFill>
                <a:srgbClr val="0B5395"/>
              </a:solidFill>
              <a:latin typeface="Times New Roman" pitchFamily="18" charset="0"/>
              <a:cs typeface="Times New Roman" pitchFamily="18" charset="0"/>
            </a:endParaRPr>
          </a:p>
        </p:txBody>
      </p:sp>
      <p:sp>
        <p:nvSpPr>
          <p:cNvPr id="4" name="Содержимое 3"/>
          <p:cNvSpPr>
            <a:spLocks noGrp="1"/>
          </p:cNvSpPr>
          <p:nvPr>
            <p:ph sz="half" idx="1"/>
          </p:nvPr>
        </p:nvSpPr>
        <p:spPr>
          <a:xfrm>
            <a:off x="4857752" y="500042"/>
            <a:ext cx="3829050" cy="5572165"/>
          </a:xfrm>
        </p:spPr>
        <p:txBody>
          <a:bodyPr>
            <a:noAutofit/>
          </a:bodyPr>
          <a:lstStyle/>
          <a:p>
            <a:pPr marL="274320" indent="-274320" eaLnBrk="1" fontAlgn="auto" hangingPunct="1">
              <a:spcAft>
                <a:spcPts val="0"/>
              </a:spcAft>
              <a:buClr>
                <a:schemeClr val="accent3"/>
              </a:buClr>
              <a:buFont typeface="Wingdings 2" pitchFamily="18" charset="2"/>
              <a:buNone/>
              <a:defRPr/>
            </a:pPr>
            <a:endParaRPr lang="ru-RU" sz="2000" dirty="0" smtClean="0"/>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Возраст: </a:t>
            </a:r>
            <a:r>
              <a:rPr lang="ru-RU" sz="2000" dirty="0" smtClean="0">
                <a:solidFill>
                  <a:schemeClr val="bg1"/>
                </a:solidFill>
                <a:latin typeface="Times New Roman" pitchFamily="18" charset="0"/>
                <a:cs typeface="Times New Roman" pitchFamily="18" charset="0"/>
              </a:rPr>
              <a:t>от четырех лет.</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Средства выразительности:</a:t>
            </a:r>
            <a:r>
              <a:rPr lang="ru-RU" sz="2000" dirty="0" smtClean="0">
                <a:solidFill>
                  <a:srgbClr val="FFFF00"/>
                </a:solidFill>
                <a:latin typeface="Times New Roman" pitchFamily="18" charset="0"/>
                <a:cs typeface="Times New Roman" pitchFamily="18" charset="0"/>
              </a:rPr>
              <a:t> </a:t>
            </a:r>
          </a:p>
          <a:p>
            <a:pPr marL="0" indent="0" eaLnBrk="1" fontAlgn="auto" hangingPunct="1">
              <a:spcBef>
                <a:spcPts val="0"/>
              </a:spcBef>
              <a:spcAft>
                <a:spcPts val="0"/>
              </a:spcAft>
              <a:buClr>
                <a:schemeClr val="accent3"/>
              </a:buClr>
              <a:buFont typeface="Wingdings 2" pitchFamily="18" charset="2"/>
              <a:buNone/>
              <a:defRPr/>
            </a:pPr>
            <a:r>
              <a:rPr lang="ru-RU" sz="2000" dirty="0" smtClean="0">
                <a:solidFill>
                  <a:schemeClr val="bg1"/>
                </a:solidFill>
                <a:latin typeface="Times New Roman" pitchFamily="18" charset="0"/>
                <a:cs typeface="Times New Roman" pitchFamily="18" charset="0"/>
              </a:rPr>
              <a:t>пятно, фактура, цвет.</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Материалы:</a:t>
            </a:r>
            <a:r>
              <a:rPr lang="ru-RU" sz="2000" dirty="0" smtClean="0">
                <a:solidFill>
                  <a:srgbClr val="FFFF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Способ получения изображения: </a:t>
            </a:r>
            <a:r>
              <a:rPr lang="ru-RU" sz="2000" dirty="0" smtClean="0">
                <a:solidFill>
                  <a:schemeClr val="bg1"/>
                </a:solidFill>
                <a:latin typeface="Times New Roman" pitchFamily="18" charset="0"/>
                <a:cs typeface="Times New Roman" pitchFamily="18" charset="0"/>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p>
          <a:p>
            <a:pPr marL="0" indent="-274320" eaLnBrk="1" fontAlgn="auto" hangingPunct="1">
              <a:lnSpc>
                <a:spcPct val="120000"/>
              </a:lnSpc>
              <a:spcBef>
                <a:spcPts val="0"/>
              </a:spcBef>
              <a:spcAft>
                <a:spcPts val="0"/>
              </a:spcAft>
              <a:buClr>
                <a:schemeClr val="accent3"/>
              </a:buClr>
              <a:buFont typeface="Wingdings 2"/>
              <a:buNone/>
              <a:defRPr/>
            </a:pPr>
            <a:endParaRPr lang="ru-RU" sz="2000" dirty="0"/>
          </a:p>
        </p:txBody>
      </p:sp>
      <p:pic>
        <p:nvPicPr>
          <p:cNvPr id="18438" name="Picture 6" descr="C:\Documents and Settings\Admin\Рабочий стол\иршмшд.jpg"/>
          <p:cNvPicPr>
            <a:picLocks noChangeAspect="1" noChangeArrowheads="1"/>
          </p:cNvPicPr>
          <p:nvPr/>
        </p:nvPicPr>
        <p:blipFill>
          <a:blip r:embed="rId2"/>
          <a:srcRect/>
          <a:stretch>
            <a:fillRect/>
          </a:stretch>
        </p:blipFill>
        <p:spPr bwMode="auto">
          <a:xfrm>
            <a:off x="428596" y="3429000"/>
            <a:ext cx="4071966" cy="3071834"/>
          </a:xfrm>
          <a:prstGeom prst="rect">
            <a:avLst/>
          </a:prstGeom>
          <a:ln>
            <a:noFill/>
          </a:ln>
          <a:effectLst>
            <a:outerShdw blurRad="292100" dist="139700" dir="2700000" algn="tl" rotWithShape="0">
              <a:srgbClr val="333333">
                <a:alpha val="65000"/>
              </a:srgbClr>
            </a:outerShdw>
          </a:effectLst>
        </p:spPr>
      </p:pic>
      <p:pic>
        <p:nvPicPr>
          <p:cNvPr id="11271" name="Picture 7" descr="D:\Program Files\Rjgbb\Documents and Settings\Admin\Рабочий стол\Портфель\с флешки март\Фото Для презентации\Изображение 079.jpg"/>
          <p:cNvPicPr>
            <a:picLocks noChangeAspect="1" noChangeArrowheads="1"/>
          </p:cNvPicPr>
          <p:nvPr/>
        </p:nvPicPr>
        <p:blipFill>
          <a:blip r:embed="rId3"/>
          <a:srcRect l="11926" t="50066"/>
          <a:stretch>
            <a:fillRect/>
          </a:stretch>
        </p:blipFill>
        <p:spPr bwMode="auto">
          <a:xfrm>
            <a:off x="428596" y="642918"/>
            <a:ext cx="4071967" cy="2801957"/>
          </a:xfrm>
          <a:prstGeom prst="rect">
            <a:avLst/>
          </a:prstGeom>
          <a:noFill/>
          <a:ln w="9525">
            <a:noFill/>
            <a:miter lim="800000"/>
            <a:headEnd/>
            <a:tailEnd/>
          </a:ln>
        </p:spPr>
      </p:pic>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2"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500"/>
                            </p:stCondLst>
                            <p:childTnLst>
                              <p:par>
                                <p:cTn id="27" presetID="42" presetClass="entr" presetSubtype="0" fill="hold"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42" presetClass="entr" presetSubtype="0" fill="hold"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500"/>
                            </p:stCondLst>
                            <p:childTnLst>
                              <p:par>
                                <p:cTn id="39" presetID="31" presetClass="entr" presetSubtype="0" fill="hold" nodeType="afterEffect">
                                  <p:stCondLst>
                                    <p:cond delay="0"/>
                                  </p:stCondLst>
                                  <p:childTnLst>
                                    <p:set>
                                      <p:cBhvr>
                                        <p:cTn id="40" dur="1" fill="hold">
                                          <p:stCondLst>
                                            <p:cond delay="0"/>
                                          </p:stCondLst>
                                        </p:cTn>
                                        <p:tgtEl>
                                          <p:spTgt spid="11271"/>
                                        </p:tgtEl>
                                        <p:attrNameLst>
                                          <p:attrName>style.visibility</p:attrName>
                                        </p:attrNameLst>
                                      </p:cBhvr>
                                      <p:to>
                                        <p:strVal val="visible"/>
                                      </p:to>
                                    </p:set>
                                    <p:anim calcmode="lin" valueType="num">
                                      <p:cBhvr>
                                        <p:cTn id="41" dur="1000" fill="hold"/>
                                        <p:tgtEl>
                                          <p:spTgt spid="11271"/>
                                        </p:tgtEl>
                                        <p:attrNameLst>
                                          <p:attrName>ppt_w</p:attrName>
                                        </p:attrNameLst>
                                      </p:cBhvr>
                                      <p:tavLst>
                                        <p:tav tm="0">
                                          <p:val>
                                            <p:fltVal val="0"/>
                                          </p:val>
                                        </p:tav>
                                        <p:tav tm="100000">
                                          <p:val>
                                            <p:strVal val="#ppt_w"/>
                                          </p:val>
                                        </p:tav>
                                      </p:tavLst>
                                    </p:anim>
                                    <p:anim calcmode="lin" valueType="num">
                                      <p:cBhvr>
                                        <p:cTn id="42" dur="1000" fill="hold"/>
                                        <p:tgtEl>
                                          <p:spTgt spid="11271"/>
                                        </p:tgtEl>
                                        <p:attrNameLst>
                                          <p:attrName>ppt_h</p:attrName>
                                        </p:attrNameLst>
                                      </p:cBhvr>
                                      <p:tavLst>
                                        <p:tav tm="0">
                                          <p:val>
                                            <p:fltVal val="0"/>
                                          </p:val>
                                        </p:tav>
                                        <p:tav tm="100000">
                                          <p:val>
                                            <p:strVal val="#ppt_h"/>
                                          </p:val>
                                        </p:tav>
                                      </p:tavLst>
                                    </p:anim>
                                    <p:anim calcmode="lin" valueType="num">
                                      <p:cBhvr>
                                        <p:cTn id="43" dur="1000" fill="hold"/>
                                        <p:tgtEl>
                                          <p:spTgt spid="11271"/>
                                        </p:tgtEl>
                                        <p:attrNameLst>
                                          <p:attrName>style.rotation</p:attrName>
                                        </p:attrNameLst>
                                      </p:cBhvr>
                                      <p:tavLst>
                                        <p:tav tm="0">
                                          <p:val>
                                            <p:fltVal val="90"/>
                                          </p:val>
                                        </p:tav>
                                        <p:tav tm="100000">
                                          <p:val>
                                            <p:fltVal val="0"/>
                                          </p:val>
                                        </p:tav>
                                      </p:tavLst>
                                    </p:anim>
                                    <p:animEffect transition="in" filter="fade">
                                      <p:cBhvr>
                                        <p:cTn id="44" dur="1000"/>
                                        <p:tgtEl>
                                          <p:spTgt spid="11271"/>
                                        </p:tgtEl>
                                      </p:cBhvr>
                                    </p:animEffect>
                                  </p:childTnLst>
                                </p:cTn>
                              </p:par>
                            </p:childTnLst>
                          </p:cTn>
                        </p:par>
                        <p:par>
                          <p:cTn id="45" fill="hold" nodeType="afterGroup">
                            <p:stCondLst>
                              <p:cond delay="6500"/>
                            </p:stCondLst>
                            <p:childTnLst>
                              <p:par>
                                <p:cTn id="46" presetID="45" presetClass="entr" presetSubtype="0" fill="hold" nodeType="afterEffect">
                                  <p:stCondLst>
                                    <p:cond delay="0"/>
                                  </p:stCondLst>
                                  <p:childTnLst>
                                    <p:set>
                                      <p:cBhvr>
                                        <p:cTn id="47" dur="1" fill="hold">
                                          <p:stCondLst>
                                            <p:cond delay="0"/>
                                          </p:stCondLst>
                                        </p:cTn>
                                        <p:tgtEl>
                                          <p:spTgt spid="18438"/>
                                        </p:tgtEl>
                                        <p:attrNameLst>
                                          <p:attrName>style.visibility</p:attrName>
                                        </p:attrNameLst>
                                      </p:cBhvr>
                                      <p:to>
                                        <p:strVal val="visible"/>
                                      </p:to>
                                    </p:set>
                                    <p:animEffect transition="in" filter="fade">
                                      <p:cBhvr>
                                        <p:cTn id="48" dur="2000"/>
                                        <p:tgtEl>
                                          <p:spTgt spid="18438"/>
                                        </p:tgtEl>
                                      </p:cBhvr>
                                    </p:animEffect>
                                    <p:anim calcmode="lin" valueType="num">
                                      <p:cBhvr>
                                        <p:cTn id="49" dur="2000" fill="hold"/>
                                        <p:tgtEl>
                                          <p:spTgt spid="18438"/>
                                        </p:tgtEl>
                                        <p:attrNameLst>
                                          <p:attrName>ppt_w</p:attrName>
                                        </p:attrNameLst>
                                      </p:cBhvr>
                                      <p:tavLst>
                                        <p:tav tm="0" fmla="#ppt_w*sin(2.5*pi*$)">
                                          <p:val>
                                            <p:fltVal val="0"/>
                                          </p:val>
                                        </p:tav>
                                        <p:tav tm="100000">
                                          <p:val>
                                            <p:fltVal val="1"/>
                                          </p:val>
                                        </p:tav>
                                      </p:tavLst>
                                    </p:anim>
                                    <p:anim calcmode="lin" valueType="num">
                                      <p:cBhvr>
                                        <p:cTn id="50" dur="2000" fill="hold"/>
                                        <p:tgtEl>
                                          <p:spTgt spid="184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C:\Documents and Settings\User\Рабочий стол\Безымянный9.png"/>
          <p:cNvPicPr>
            <a:picLocks noGrp="1" noChangeAspect="1" noChangeArrowheads="1"/>
          </p:cNvPicPr>
          <p:nvPr>
            <p:ph sz="half" idx="1"/>
          </p:nvPr>
        </p:nvPicPr>
        <p:blipFill>
          <a:blip r:embed="rId2"/>
          <a:srcRect/>
          <a:stretch>
            <a:fillRect/>
          </a:stretch>
        </p:blipFill>
        <p:spPr>
          <a:xfrm>
            <a:off x="285720" y="714356"/>
            <a:ext cx="4643470" cy="3429023"/>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142844" y="4286256"/>
            <a:ext cx="9001156" cy="2357430"/>
          </a:xfrm>
        </p:spPr>
        <p:txBody>
          <a:bodyPr>
            <a:noAutofit/>
          </a:bodyPr>
          <a:lstStyle/>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Возраст:</a:t>
            </a:r>
            <a:r>
              <a:rPr lang="ru-RU" sz="2000" dirty="0" smtClean="0">
                <a:solidFill>
                  <a:srgbClr val="FFFF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от пяти лет.</a:t>
            </a:r>
          </a:p>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Средства выразительности: </a:t>
            </a:r>
            <a:r>
              <a:rPr lang="ru-RU" sz="2000" dirty="0" smtClean="0">
                <a:solidFill>
                  <a:schemeClr val="bg1"/>
                </a:solidFill>
                <a:latin typeface="Times New Roman" pitchFamily="18" charset="0"/>
                <a:cs typeface="Times New Roman" pitchFamily="18" charset="0"/>
              </a:rPr>
              <a:t>фактура, цвет.</a:t>
            </a:r>
          </a:p>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Материалы:</a:t>
            </a:r>
            <a:r>
              <a:rPr lang="ru-RU" sz="2000" dirty="0" smtClean="0">
                <a:solidFill>
                  <a:srgbClr val="FFFF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бумага, листья разных деревьев (желательно опавшие), гуашь, кисти.</a:t>
            </a:r>
          </a:p>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Способ  получения  изображения:  </a:t>
            </a:r>
            <a:r>
              <a:rPr lang="ru-RU" sz="2000" dirty="0" smtClean="0">
                <a:solidFill>
                  <a:schemeClr val="bg1"/>
                </a:solidFill>
                <a:latin typeface="Times New Roman" pitchFamily="18" charset="0"/>
                <a:cs typeface="Times New Roman" pitchFamily="18" charset="0"/>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p:txBody>
      </p:sp>
      <p:pic>
        <p:nvPicPr>
          <p:cNvPr id="6" name="Picture 9" descr="C:\Documents and Settings\Admin\Рабочий стол\с флешки март\картинки нетрад.рис\thum_489484964910c409f3.jpg"/>
          <p:cNvPicPr>
            <a:picLocks noChangeAspect="1" noChangeArrowheads="1"/>
          </p:cNvPicPr>
          <p:nvPr/>
        </p:nvPicPr>
        <p:blipFill>
          <a:blip r:embed="rId3"/>
          <a:srcRect/>
          <a:stretch>
            <a:fillRect/>
          </a:stretch>
        </p:blipFill>
        <p:spPr bwMode="auto">
          <a:xfrm>
            <a:off x="5214942" y="714356"/>
            <a:ext cx="3571900" cy="4214842"/>
          </a:xfrm>
          <a:prstGeom prst="rect">
            <a:avLst/>
          </a:prstGeom>
          <a:ln>
            <a:noFill/>
          </a:ln>
          <a:effectLst>
            <a:outerShdw blurRad="292100" dist="139700" dir="2700000" algn="tl" rotWithShape="0">
              <a:srgbClr val="333333">
                <a:alpha val="65000"/>
              </a:srgbClr>
            </a:outerShdw>
          </a:effectLst>
        </p:spPr>
      </p:pic>
      <p:sp>
        <p:nvSpPr>
          <p:cNvPr id="8" name="Заголовок 7"/>
          <p:cNvSpPr>
            <a:spLocks noGrp="1"/>
          </p:cNvSpPr>
          <p:nvPr>
            <p:ph type="title"/>
          </p:nvPr>
        </p:nvSpPr>
        <p:spPr>
          <a:xfrm>
            <a:off x="457200" y="0"/>
            <a:ext cx="8229600" cy="928670"/>
          </a:xfrm>
        </p:spPr>
        <p:txBody>
          <a:bodyPr>
            <a:normAutofit/>
          </a:bodyPr>
          <a:lstStyle/>
          <a:p>
            <a:r>
              <a:rPr lang="ru-RU" sz="2800" b="1" dirty="0" smtClean="0">
                <a:solidFill>
                  <a:srgbClr val="FFFF00"/>
                </a:solidFill>
              </a:rPr>
              <a:t>Отпечатки листьев</a:t>
            </a:r>
            <a:endParaRPr lang="ru-RU" sz="2800" b="1" dirty="0">
              <a:solidFill>
                <a:srgbClr val="FFFF00"/>
              </a:solidFill>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6" presetClass="entr" presetSubtype="16" fill="hold"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circle(in)">
                                      <p:cBhvr>
                                        <p:cTn id="31" dur="1000"/>
                                        <p:tgtEl>
                                          <p:spTgt spid="13319"/>
                                        </p:tgtEl>
                                      </p:cBhvr>
                                    </p:animEffect>
                                  </p:childTnLst>
                                </p:cTn>
                              </p:par>
                            </p:childTnLst>
                          </p:cTn>
                        </p:par>
                        <p:par>
                          <p:cTn id="32" fill="hold" nodeType="afterGroup">
                            <p:stCondLst>
                              <p:cond delay="5000"/>
                            </p:stCondLst>
                            <p:childTnLst>
                              <p:par>
                                <p:cTn id="33" presetID="3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28625" y="1"/>
            <a:ext cx="8229600" cy="1071546"/>
          </a:xfrm>
        </p:spPr>
        <p:txBody>
          <a:bodyPr/>
          <a:lstStyle/>
          <a:p>
            <a:pPr algn="ctr" eaLnBrk="1" hangingPunct="1"/>
            <a:r>
              <a:rPr lang="ru-RU" sz="2800" b="1" dirty="0" smtClean="0">
                <a:solidFill>
                  <a:srgbClr val="FFFF00"/>
                </a:solidFill>
                <a:latin typeface="Times New Roman" pitchFamily="18" charset="0"/>
                <a:cs typeface="Times New Roman" pitchFamily="18" charset="0"/>
              </a:rPr>
              <a:t>Восковые карандаши + акварель</a:t>
            </a:r>
            <a:br>
              <a:rPr lang="ru-RU" sz="2800" b="1" dirty="0" smtClean="0">
                <a:solidFill>
                  <a:srgbClr val="FFFF00"/>
                </a:solidFill>
                <a:latin typeface="Times New Roman" pitchFamily="18" charset="0"/>
                <a:cs typeface="Times New Roman" pitchFamily="18" charset="0"/>
              </a:rPr>
            </a:br>
            <a:endParaRPr lang="ru-RU" sz="2800" b="1" dirty="0" smtClean="0">
              <a:solidFill>
                <a:srgbClr val="FFFF00"/>
              </a:solidFill>
              <a:latin typeface="Times New Roman" pitchFamily="18" charset="0"/>
              <a:cs typeface="Times New Roman" pitchFamily="18" charset="0"/>
            </a:endParaRPr>
          </a:p>
        </p:txBody>
      </p:sp>
      <p:pic>
        <p:nvPicPr>
          <p:cNvPr id="18437" name="Picture 6" descr="C:\Documents and Settings\Admin\Рабочий стол\маринко\bel3.jpg"/>
          <p:cNvPicPr>
            <a:picLocks noGrp="1" noChangeAspect="1" noChangeArrowheads="1"/>
          </p:cNvPicPr>
          <p:nvPr>
            <p:ph sz="half" idx="1"/>
          </p:nvPr>
        </p:nvPicPr>
        <p:blipFill>
          <a:blip r:embed="rId2"/>
          <a:srcRect/>
          <a:stretch>
            <a:fillRect/>
          </a:stretch>
        </p:blipFill>
        <p:spPr>
          <a:xfrm>
            <a:off x="357158" y="785794"/>
            <a:ext cx="4572032" cy="5429289"/>
          </a:xfrm>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5072066" y="785794"/>
            <a:ext cx="3714748" cy="5143500"/>
          </a:xfrm>
        </p:spPr>
        <p:txBody>
          <a:bodyPr>
            <a:normAutofit/>
          </a:bodyPr>
          <a:lstStyle/>
          <a:p>
            <a:pPr marL="0" indent="-274320" eaLnBrk="1" fontAlgn="auto" hangingPunct="1">
              <a:spcBef>
                <a:spcPts val="0"/>
              </a:spcBef>
              <a:spcAft>
                <a:spcPts val="0"/>
              </a:spcAft>
              <a:buClr>
                <a:schemeClr val="accent3"/>
              </a:buClr>
              <a:buFont typeface="Wingdings 2" pitchFamily="18" charset="2"/>
              <a:buNone/>
              <a:defRPr/>
            </a:pPr>
            <a:endParaRPr lang="ru-RU" sz="1900" b="1" i="1" dirty="0" smtClean="0">
              <a:solidFill>
                <a:schemeClr val="bg1"/>
              </a:solidFill>
            </a:endParaRP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Возраст:</a:t>
            </a:r>
            <a:r>
              <a:rPr lang="ru-RU" sz="2000" dirty="0" smtClean="0">
                <a:solidFill>
                  <a:srgbClr val="FFFF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от четырех лет.</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Средства выразительности:  </a:t>
            </a:r>
          </a:p>
          <a:p>
            <a:pPr marL="0" indent="0" eaLnBrk="1" fontAlgn="auto" hangingPunct="1">
              <a:spcBef>
                <a:spcPts val="0"/>
              </a:spcBef>
              <a:spcAft>
                <a:spcPts val="0"/>
              </a:spcAft>
              <a:buClr>
                <a:schemeClr val="accent3"/>
              </a:buClr>
              <a:buFont typeface="Wingdings 2" pitchFamily="18" charset="2"/>
              <a:buNone/>
              <a:defRPr/>
            </a:pPr>
            <a:r>
              <a:rPr lang="ru-RU" sz="2000" dirty="0" smtClean="0">
                <a:solidFill>
                  <a:schemeClr val="bg1"/>
                </a:solidFill>
                <a:latin typeface="Times New Roman" pitchFamily="18" charset="0"/>
                <a:cs typeface="Times New Roman" pitchFamily="18" charset="0"/>
              </a:rPr>
              <a:t>цвет, линия, пятно, фактура. </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Материалы: </a:t>
            </a:r>
            <a:r>
              <a:rPr lang="ru-RU" sz="2000" dirty="0" smtClean="0">
                <a:solidFill>
                  <a:schemeClr val="bg1"/>
                </a:solidFill>
                <a:latin typeface="Times New Roman" pitchFamily="18" charset="0"/>
                <a:cs typeface="Times New Roman" pitchFamily="18" charset="0"/>
              </a:rPr>
              <a:t>восковые карандаши, плотная белая бумага, акварель, кисти. </a:t>
            </a:r>
          </a:p>
          <a:p>
            <a:pPr marL="0" indent="0" eaLnBrk="1" fontAlgn="auto" hangingPunct="1">
              <a:spcBef>
                <a:spcPts val="0"/>
              </a:spcBef>
              <a:spcAft>
                <a:spcPts val="0"/>
              </a:spcAft>
              <a:buClr>
                <a:schemeClr val="accent3"/>
              </a:buClr>
              <a:buFont typeface="Wingdings 2" pitchFamily="18" charset="2"/>
              <a:buNone/>
              <a:defRPr/>
            </a:pPr>
            <a:r>
              <a:rPr lang="ru-RU" sz="2000" b="1" i="1" dirty="0" smtClean="0">
                <a:solidFill>
                  <a:srgbClr val="FFFF00"/>
                </a:solidFill>
                <a:latin typeface="Times New Roman" pitchFamily="18" charset="0"/>
                <a:cs typeface="Times New Roman" pitchFamily="18" charset="0"/>
              </a:rPr>
              <a:t>Способ получения изображения:</a:t>
            </a:r>
            <a:r>
              <a:rPr lang="ru-RU" sz="2000" dirty="0" smtClean="0">
                <a:solidFill>
                  <a:srgbClr val="FFFF00"/>
                </a:solidFill>
                <a:latin typeface="Times New Roman" pitchFamily="18" charset="0"/>
                <a:cs typeface="Times New Roman" pitchFamily="18" charset="0"/>
              </a:rPr>
              <a:t> </a:t>
            </a:r>
          </a:p>
          <a:p>
            <a:pPr marL="0" indent="0" eaLnBrk="1" fontAlgn="auto" hangingPunct="1">
              <a:spcBef>
                <a:spcPts val="0"/>
              </a:spcBef>
              <a:spcAft>
                <a:spcPts val="0"/>
              </a:spcAft>
              <a:buClr>
                <a:schemeClr val="accent3"/>
              </a:buClr>
              <a:buFont typeface="Wingdings 2" pitchFamily="18" charset="2"/>
              <a:buNone/>
              <a:defRPr/>
            </a:pPr>
            <a:r>
              <a:rPr lang="ru-RU" sz="2000" dirty="0" smtClean="0">
                <a:solidFill>
                  <a:schemeClr val="bg1"/>
                </a:solidFill>
                <a:latin typeface="Times New Roman" pitchFamily="18" charset="0"/>
                <a:cs typeface="Times New Roman" pitchFamily="18" charset="0"/>
              </a:rPr>
              <a:t>ребенок рисует восковыми карандашами на белой бумаге. Затем закрашивает лист акварелью в один или несколько цветов. Рисунок восковыми карандашами остается незакрашенным.</a:t>
            </a:r>
          </a:p>
          <a:p>
            <a:pPr marL="274320" indent="-274320" eaLnBrk="1" fontAlgn="auto" hangingPunct="1">
              <a:spcAft>
                <a:spcPts val="0"/>
              </a:spcAft>
              <a:buClr>
                <a:schemeClr val="accent3"/>
              </a:buClr>
              <a:buFont typeface="Wingdings 2"/>
              <a:buNone/>
              <a:defRPr/>
            </a:pPr>
            <a:endParaRPr lang="ru-RU" sz="2000" dirty="0">
              <a:latin typeface="Times New Roman" pitchFamily="18" charset="0"/>
              <a:cs typeface="Times New Roman"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xEl>
                                              <p:pRg st="1" end="1"/>
                                            </p:txEl>
                                          </p:spTgt>
                                        </p:tgtEl>
                                      </p:cBhvr>
                                    </p:animEffect>
                                  </p:childTnLst>
                                </p:cTn>
                              </p:par>
                            </p:childTnLst>
                          </p:cTn>
                        </p:par>
                        <p:par>
                          <p:cTn id="20" fill="hold" nodeType="afterGroup">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6"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xEl>
                                              <p:pRg st="2" end="2"/>
                                            </p:txEl>
                                          </p:spTgt>
                                        </p:tgtEl>
                                      </p:cBhvr>
                                    </p:animEffect>
                                  </p:childTnLst>
                                </p:cTn>
                              </p:par>
                            </p:childTnLst>
                          </p:cTn>
                        </p:par>
                        <p:par>
                          <p:cTn id="31" fill="hold" nodeType="afterGroup">
                            <p:stCondLst>
                              <p:cond delay="3000"/>
                            </p:stCondLst>
                            <p:childTnLst>
                              <p:par>
                                <p:cTn id="32" presetID="25" presetClass="entr" presetSubtype="0" fill="hold" grpId="0"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7"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xEl>
                                              <p:pRg st="3" end="3"/>
                                            </p:txEl>
                                          </p:spTgt>
                                        </p:tgtEl>
                                      </p:cBhvr>
                                    </p:animEffect>
                                  </p:childTnLst>
                                </p:cTn>
                              </p:par>
                            </p:childTnLst>
                          </p:cTn>
                        </p:par>
                        <p:par>
                          <p:cTn id="42" fill="hold" nodeType="afterGroup">
                            <p:stCondLst>
                              <p:cond delay="4000"/>
                            </p:stCondLst>
                            <p:childTnLst>
                              <p:par>
                                <p:cTn id="43" presetID="25" presetClass="entr" presetSubtype="0" fill="hold" grpId="0" nodeType="after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p:cTn id="45"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8"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4">
                                            <p:txEl>
                                              <p:pRg st="4" end="4"/>
                                            </p:txEl>
                                          </p:spTgt>
                                        </p:tgtEl>
                                      </p:cBhvr>
                                    </p:animEffect>
                                  </p:childTnLst>
                                </p:cTn>
                              </p:par>
                            </p:childTnLst>
                          </p:cTn>
                        </p:par>
                        <p:par>
                          <p:cTn id="53" fill="hold" nodeType="afterGroup">
                            <p:stCondLst>
                              <p:cond delay="5000"/>
                            </p:stCondLst>
                            <p:childTnLst>
                              <p:par>
                                <p:cTn id="54" presetID="25" presetClass="entr" presetSubtype="0" fill="hold" grpId="0"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59"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4">
                                            <p:txEl>
                                              <p:pRg st="5" end="5"/>
                                            </p:txEl>
                                          </p:spTgt>
                                        </p:tgtEl>
                                      </p:cBhvr>
                                    </p:animEffect>
                                  </p:childTnLst>
                                </p:cTn>
                              </p:par>
                            </p:childTnLst>
                          </p:cTn>
                        </p:par>
                        <p:par>
                          <p:cTn id="64" fill="hold" nodeType="afterGroup">
                            <p:stCondLst>
                              <p:cond delay="6000"/>
                            </p:stCondLst>
                            <p:childTnLst>
                              <p:par>
                                <p:cTn id="65" presetID="25" presetClass="entr" presetSubtype="0" fill="hold" grpId="0" nodeType="after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p:cTn id="67"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
                                            <p:txEl>
                                              <p:pRg st="6" end="6"/>
                                            </p:txEl>
                                          </p:spTgt>
                                        </p:tgtEl>
                                      </p:cBhvr>
                                    </p:animEffect>
                                  </p:childTnLst>
                                </p:cTn>
                              </p:par>
                            </p:childTnLst>
                          </p:cTn>
                        </p:par>
                        <p:par>
                          <p:cTn id="75" fill="hold" nodeType="afterGroup">
                            <p:stCondLst>
                              <p:cond delay="7000"/>
                            </p:stCondLst>
                            <p:childTnLst>
                              <p:par>
                                <p:cTn id="76" presetID="42" presetClass="entr" presetSubtype="0" fill="hold" nodeType="afterEffect">
                                  <p:stCondLst>
                                    <p:cond delay="0"/>
                                  </p:stCondLst>
                                  <p:childTnLst>
                                    <p:set>
                                      <p:cBhvr>
                                        <p:cTn id="77" dur="1" fill="hold">
                                          <p:stCondLst>
                                            <p:cond delay="0"/>
                                          </p:stCondLst>
                                        </p:cTn>
                                        <p:tgtEl>
                                          <p:spTgt spid="18437"/>
                                        </p:tgtEl>
                                        <p:attrNameLst>
                                          <p:attrName>style.visibility</p:attrName>
                                        </p:attrNameLst>
                                      </p:cBhvr>
                                      <p:to>
                                        <p:strVal val="visible"/>
                                      </p:to>
                                    </p:set>
                                    <p:animEffect transition="in" filter="fade">
                                      <p:cBhvr>
                                        <p:cTn id="78" dur="1000"/>
                                        <p:tgtEl>
                                          <p:spTgt spid="18437"/>
                                        </p:tgtEl>
                                      </p:cBhvr>
                                    </p:animEffect>
                                    <p:anim calcmode="lin" valueType="num">
                                      <p:cBhvr>
                                        <p:cTn id="79" dur="1000" fill="hold"/>
                                        <p:tgtEl>
                                          <p:spTgt spid="18437"/>
                                        </p:tgtEl>
                                        <p:attrNameLst>
                                          <p:attrName>ppt_x</p:attrName>
                                        </p:attrNameLst>
                                      </p:cBhvr>
                                      <p:tavLst>
                                        <p:tav tm="0">
                                          <p:val>
                                            <p:strVal val="#ppt_x"/>
                                          </p:val>
                                        </p:tav>
                                        <p:tav tm="100000">
                                          <p:val>
                                            <p:strVal val="#ppt_x"/>
                                          </p:val>
                                        </p:tav>
                                      </p:tavLst>
                                    </p:anim>
                                    <p:anim calcmode="lin" valueType="num">
                                      <p:cBhvr>
                                        <p:cTn id="80"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Содержимое 3"/>
          <p:cNvSpPr>
            <a:spLocks noGrp="1"/>
          </p:cNvSpPr>
          <p:nvPr>
            <p:ph sz="half" idx="1"/>
          </p:nvPr>
        </p:nvSpPr>
        <p:spPr>
          <a:xfrm>
            <a:off x="4929190" y="1000108"/>
            <a:ext cx="3895724" cy="5643602"/>
          </a:xfrm>
        </p:spPr>
        <p:txBody>
          <a:bodyPr>
            <a:normAutofit lnSpcReduction="10000"/>
          </a:bodyPr>
          <a:lstStyle/>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Возраст: </a:t>
            </a:r>
            <a:r>
              <a:rPr lang="ru-RU" sz="2000" dirty="0" smtClean="0">
                <a:solidFill>
                  <a:schemeClr val="bg1"/>
                </a:solidFill>
                <a:latin typeface="Times New Roman" pitchFamily="18" charset="0"/>
                <a:cs typeface="Times New Roman" pitchFamily="18" charset="0"/>
              </a:rPr>
              <a:t>от пяти лет.</a:t>
            </a:r>
          </a:p>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Средства выразительности: </a:t>
            </a:r>
          </a:p>
          <a:p>
            <a:pPr marL="0" indent="0">
              <a:spcBef>
                <a:spcPct val="0"/>
              </a:spcBef>
              <a:buFont typeface="Wingdings 2" pitchFamily="18" charset="2"/>
              <a:buNone/>
            </a:pPr>
            <a:r>
              <a:rPr lang="ru-RU" sz="2000" dirty="0" smtClean="0">
                <a:solidFill>
                  <a:schemeClr val="bg1"/>
                </a:solidFill>
                <a:latin typeface="Times New Roman" pitchFamily="18" charset="0"/>
                <a:cs typeface="Times New Roman" pitchFamily="18" charset="0"/>
              </a:rPr>
              <a:t>пятно, цвет, симметрия.</a:t>
            </a:r>
          </a:p>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Материалы:</a:t>
            </a:r>
            <a:r>
              <a:rPr lang="ru-RU" sz="2000" dirty="0" smtClean="0">
                <a:solidFill>
                  <a:srgbClr val="FFFF00"/>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плотная бумага любого цвета, кисти, гуашь или акварель.</a:t>
            </a:r>
          </a:p>
          <a:p>
            <a:pPr marL="0" indent="0">
              <a:spcBef>
                <a:spcPct val="0"/>
              </a:spcBef>
              <a:buFont typeface="Wingdings 2" pitchFamily="18" charset="2"/>
              <a:buNone/>
            </a:pPr>
            <a:r>
              <a:rPr lang="ru-RU" sz="2000" b="1" i="1" dirty="0" smtClean="0">
                <a:solidFill>
                  <a:srgbClr val="FFFF00"/>
                </a:solidFill>
                <a:latin typeface="Times New Roman" pitchFamily="18" charset="0"/>
                <a:cs typeface="Times New Roman" pitchFamily="18" charset="0"/>
              </a:rPr>
              <a:t>Способ получения изображения: </a:t>
            </a:r>
            <a:r>
              <a:rPr lang="ru-RU" sz="2000" dirty="0" smtClean="0">
                <a:solidFill>
                  <a:schemeClr val="bg1"/>
                </a:solidFill>
                <a:latin typeface="Times New Roman" pitchFamily="18" charset="0"/>
                <a:cs typeface="Times New Roman" pitchFamily="18" charset="0"/>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p>
          <a:p>
            <a:pPr marL="0" indent="0"/>
            <a:endParaRPr lang="ru-RU" sz="1800" dirty="0" smtClean="0"/>
          </a:p>
        </p:txBody>
      </p:sp>
      <p:pic>
        <p:nvPicPr>
          <p:cNvPr id="41987" name="Рисунок 12" descr="сканирование0004"/>
          <p:cNvPicPr>
            <a:picLocks noChangeAspect="1" noChangeArrowheads="1"/>
          </p:cNvPicPr>
          <p:nvPr/>
        </p:nvPicPr>
        <p:blipFill>
          <a:blip r:embed="rId2"/>
          <a:srcRect t="4442"/>
          <a:stretch>
            <a:fillRect/>
          </a:stretch>
        </p:blipFill>
        <p:spPr bwMode="auto">
          <a:xfrm>
            <a:off x="285720" y="1214422"/>
            <a:ext cx="4357718" cy="3868755"/>
          </a:xfrm>
          <a:prstGeom prst="rect">
            <a:avLst/>
          </a:prstGeom>
          <a:ln>
            <a:noFill/>
          </a:ln>
          <a:effectLst>
            <a:outerShdw blurRad="292100" dist="139700" dir="2700000" algn="tl" rotWithShape="0">
              <a:srgbClr val="333333">
                <a:alpha val="65000"/>
              </a:srgbClr>
            </a:outerShdw>
          </a:effectLst>
        </p:spPr>
      </p:pic>
      <p:sp>
        <p:nvSpPr>
          <p:cNvPr id="7" name="Заголовок 6"/>
          <p:cNvSpPr>
            <a:spLocks noGrp="1"/>
          </p:cNvSpPr>
          <p:nvPr>
            <p:ph type="title"/>
          </p:nvPr>
        </p:nvSpPr>
        <p:spPr>
          <a:xfrm>
            <a:off x="457200" y="0"/>
            <a:ext cx="8229600" cy="1000108"/>
          </a:xfrm>
        </p:spPr>
        <p:txBody>
          <a:bodyPr>
            <a:normAutofit/>
          </a:bodyPr>
          <a:lstStyle/>
          <a:p>
            <a:r>
              <a:rPr lang="ru-RU" sz="2800" b="1" dirty="0" smtClean="0">
                <a:solidFill>
                  <a:srgbClr val="FFFF00"/>
                </a:solidFill>
                <a:latin typeface="Times New Roman" pitchFamily="18" charset="0"/>
                <a:cs typeface="Times New Roman" pitchFamily="18" charset="0"/>
              </a:rPr>
              <a:t>Монотипия предметная</a:t>
            </a:r>
            <a:endParaRPr lang="ru-RU" sz="2800" b="1" dirty="0">
              <a:solidFill>
                <a:srgbClr val="FFFF00"/>
              </a:solidFill>
              <a:latin typeface="Times New Roman" pitchFamily="18" charset="0"/>
              <a:cs typeface="Times New Roman"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1000"/>
                                        <p:tgtEl>
                                          <p:spTgt spid="20483">
                                            <p:txEl>
                                              <p:pRg st="1" end="1"/>
                                            </p:txEl>
                                          </p:spTgt>
                                        </p:tgtEl>
                                      </p:cBhvr>
                                    </p:animEffect>
                                    <p:anim calcmode="lin" valueType="num">
                                      <p:cBhvr>
                                        <p:cTn id="14"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fade">
                                      <p:cBhvr>
                                        <p:cTn id="19" dur="1000"/>
                                        <p:tgtEl>
                                          <p:spTgt spid="20483">
                                            <p:txEl>
                                              <p:pRg st="2" end="2"/>
                                            </p:txEl>
                                          </p:spTgt>
                                        </p:tgtEl>
                                      </p:cBhvr>
                                    </p:animEffect>
                                    <p:anim calcmode="lin" valueType="num">
                                      <p:cBhvr>
                                        <p:cTn id="20"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transition="in" filter="fade">
                                      <p:cBhvr>
                                        <p:cTn id="25" dur="1000"/>
                                        <p:tgtEl>
                                          <p:spTgt spid="20483">
                                            <p:txEl>
                                              <p:pRg st="3" end="3"/>
                                            </p:txEl>
                                          </p:spTgt>
                                        </p:tgtEl>
                                      </p:cBhvr>
                                    </p:animEffect>
                                    <p:anim calcmode="lin" valueType="num">
                                      <p:cBhvr>
                                        <p:cTn id="26"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Effect transition="in" filter="fade">
                                      <p:cBhvr>
                                        <p:cTn id="31" dur="1000"/>
                                        <p:tgtEl>
                                          <p:spTgt spid="20483">
                                            <p:txEl>
                                              <p:pRg st="4" end="4"/>
                                            </p:txEl>
                                          </p:spTgt>
                                        </p:tgtEl>
                                      </p:cBhvr>
                                    </p:animEffect>
                                    <p:anim calcmode="lin" valueType="num">
                                      <p:cBhvr>
                                        <p:cTn id="32"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6" presetClass="entr" presetSubtype="16" fill="hold" nodeType="afterEffect">
                                  <p:stCondLst>
                                    <p:cond delay="0"/>
                                  </p:stCondLst>
                                  <p:childTnLst>
                                    <p:set>
                                      <p:cBhvr>
                                        <p:cTn id="36" dur="1" fill="hold">
                                          <p:stCondLst>
                                            <p:cond delay="0"/>
                                          </p:stCondLst>
                                        </p:cTn>
                                        <p:tgtEl>
                                          <p:spTgt spid="41987"/>
                                        </p:tgtEl>
                                        <p:attrNameLst>
                                          <p:attrName>style.visibility</p:attrName>
                                        </p:attrNameLst>
                                      </p:cBhvr>
                                      <p:to>
                                        <p:strVal val="visible"/>
                                      </p:to>
                                    </p:set>
                                    <p:animEffect transition="in" filter="circle(in)">
                                      <p:cBhvr>
                                        <p:cTn id="37"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2624</TotalTime>
  <Words>845</Words>
  <Application>Microsoft Office PowerPoint</Application>
  <PresentationFormat>Экран (4:3)</PresentationFormat>
  <Paragraphs>98</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 Рисование ладошкой </vt:lpstr>
      <vt:lpstr>Рисование пальчиками</vt:lpstr>
      <vt:lpstr>Оттиск поролоном </vt:lpstr>
      <vt:lpstr> Оттиск мятой бумагой </vt:lpstr>
      <vt:lpstr>Отпечатки листьев</vt:lpstr>
      <vt:lpstr>Восковые карандаши + акварель </vt:lpstr>
      <vt:lpstr>Монотипия предметная</vt:lpstr>
      <vt:lpstr>Слайд 10</vt:lpstr>
      <vt:lpstr>Слайд 11</vt:lpstr>
      <vt:lpstr>Слайд 12</vt:lpstr>
      <vt:lpstr>Рекомендации педагогам</vt:lpstr>
      <vt:lpstr>Рекомендации родителям</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«Нетрадиционные техники рисования»</dc:title>
  <dc:creator>Admin</dc:creator>
  <cp:lastModifiedBy>Пользователь</cp:lastModifiedBy>
  <cp:revision>260</cp:revision>
  <dcterms:created xsi:type="dcterms:W3CDTF">2011-03-14T14:54:21Z</dcterms:created>
  <dcterms:modified xsi:type="dcterms:W3CDTF">2015-02-22T14:15:03Z</dcterms:modified>
</cp:coreProperties>
</file>