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57" r:id="rId4"/>
    <p:sldId id="259" r:id="rId5"/>
    <p:sldId id="273" r:id="rId6"/>
    <p:sldId id="274" r:id="rId7"/>
    <p:sldId id="275" r:id="rId8"/>
    <p:sldId id="260" r:id="rId9"/>
    <p:sldId id="276" r:id="rId10"/>
    <p:sldId id="277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26" autoAdjust="0"/>
    <p:restoredTop sz="94660"/>
  </p:normalViewPr>
  <p:slideViewPr>
    <p:cSldViewPr>
      <p:cViewPr varScale="1">
        <p:scale>
          <a:sx n="68" d="100"/>
          <a:sy n="68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A8333-C220-4AE1-B781-3FD1EAA3C7C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FE3D9-2443-46F8-853E-EF9C36EE0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FE3D9-2443-46F8-853E-EF9C36EE0C4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4%D0%BE%D1%82%D0%BE%20%D1%82%D0%B5%D0%BB%D0%B5%D0%B2%D0%B8%D0%B7%D0%BE%D1%80%20%D0%B8%20%D0%B4%D0%B5%D1%82%D0%B8&amp;noreask=1&amp;img_url=www.babble.com/CS/blogs/strollerderby/2009/06/tvkids.jpg&amp;pos=0&amp;rpt=simage&amp;lr=1137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4%D0%BE%D1%82%D0%BE%20%D1%82%D0%B5%D0%BB%D0%B5%D0%B2%D0%B8%D0%B7%D0%BE%D1%80%20%D0%B8%20%D0%B4%D0%B5%D1%82%D0%B8&amp;noreask=1&amp;img_url=www.malinalife.ru/userfiles/picbig/img2011112600105126.jpg&amp;pos=3&amp;rpt=simage&amp;lr=1137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images.yandex.ru/yandsearch?text=%D1%84%D0%BE%D1%82%D0%BE%20%D1%82%D0%B5%D0%BB%D0%B5%D0%B2%D0%B8%D0%B7%D0%BE%D1%80%20%D0%B8%20%D0%B4%D0%B5%D1%82%D0%B8&amp;noreask=1&amp;img_url=www.mucadele.com.tr/images/haber/23354.jpg&amp;pos=29&amp;rpt=simage&amp;lr=11374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мки на прентацию\28833794.jpg"/>
          <p:cNvPicPr>
            <a:picLocks noChangeAspect="1" noChangeArrowheads="1"/>
          </p:cNvPicPr>
          <p:nvPr/>
        </p:nvPicPr>
        <p:blipFill>
          <a:blip r:embed="rId2"/>
          <a:srcRect l="13968" t="16478" r="15686" b="12449"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Телевидение и Ваш ребенок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ru-RU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http://im0-tub-ru.yandex.net/i?id=403559235-24-72&amp;n=5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857364"/>
            <a:ext cx="535785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рамки на прентацию\288348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321" t="14217" r="12449" b="14753"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14422"/>
            <a:ext cx="7572428" cy="491174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rgbClr val="0000FF"/>
                </a:solidFill>
              </a:rPr>
              <a:t>Какие герои больше всего нравятся Вашему ребенку? </a:t>
            </a:r>
          </a:p>
          <a:p>
            <a:pPr>
              <a:buNone/>
            </a:pPr>
            <a:r>
              <a:rPr lang="ru-RU" sz="2400" dirty="0" smtClean="0"/>
              <a:t> Все герои из зарубежных мультфильмов (феи, человек–паук, Чип и Дейл, </a:t>
            </a:r>
            <a:r>
              <a:rPr lang="ru-RU" sz="2400" dirty="0" err="1" smtClean="0"/>
              <a:t>смурфы</a:t>
            </a:r>
            <a:r>
              <a:rPr lang="ru-RU" sz="2400" dirty="0" smtClean="0"/>
              <a:t>, губка боб, </a:t>
            </a:r>
            <a:r>
              <a:rPr lang="ru-RU" sz="2400" dirty="0" err="1" smtClean="0"/>
              <a:t>трансформеры</a:t>
            </a:r>
            <a:r>
              <a:rPr lang="ru-RU" sz="2400" dirty="0" smtClean="0"/>
              <a:t>, </a:t>
            </a:r>
            <a:r>
              <a:rPr lang="ru-RU" sz="2400" dirty="0" err="1" smtClean="0"/>
              <a:t>стрекотоша</a:t>
            </a:r>
            <a:r>
              <a:rPr lang="en-US" sz="2400" dirty="0" smtClean="0"/>
              <a:t> </a:t>
            </a:r>
            <a:r>
              <a:rPr lang="ru-RU" sz="2400" dirty="0" smtClean="0"/>
              <a:t>и др.)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Обсуждаете ли Вы с ребенком просмотренные передачи? </a:t>
            </a:r>
          </a:p>
          <a:p>
            <a:pPr>
              <a:buNone/>
            </a:pPr>
            <a:r>
              <a:rPr lang="ru-RU" sz="2800" b="1" i="1" dirty="0" smtClean="0"/>
              <a:t>Всегда</a:t>
            </a:r>
            <a:r>
              <a:rPr lang="ru-RU" sz="2800" b="1" i="1" dirty="0" smtClean="0">
                <a:solidFill>
                  <a:srgbClr val="0000FF"/>
                </a:solidFill>
              </a:rPr>
              <a:t>- </a:t>
            </a:r>
            <a:r>
              <a:rPr lang="ru-RU" sz="2800" b="1" dirty="0" smtClean="0">
                <a:solidFill>
                  <a:srgbClr val="C00000"/>
                </a:solidFill>
              </a:rPr>
              <a:t>13 человек</a:t>
            </a:r>
          </a:p>
          <a:p>
            <a:pPr>
              <a:buNone/>
            </a:pPr>
            <a:r>
              <a:rPr lang="ru-RU" sz="2800" b="1" i="1" dirty="0" smtClean="0"/>
              <a:t>Иногда </a:t>
            </a:r>
            <a:r>
              <a:rPr lang="ru-RU" sz="2800" b="1" i="1" dirty="0" smtClean="0">
                <a:solidFill>
                  <a:srgbClr val="0000FF"/>
                </a:solidFill>
              </a:rPr>
              <a:t>– </a:t>
            </a:r>
            <a:r>
              <a:rPr lang="ru-RU" sz="2800" b="1" dirty="0" smtClean="0">
                <a:solidFill>
                  <a:srgbClr val="C00000"/>
                </a:solidFill>
              </a:rPr>
              <a:t>29 человек</a:t>
            </a:r>
          </a:p>
          <a:p>
            <a:pPr>
              <a:buNone/>
            </a:pPr>
            <a:r>
              <a:rPr lang="ru-RU" sz="2800" b="1" i="1" dirty="0" smtClean="0"/>
              <a:t>Очень редко, нет времени </a:t>
            </a:r>
            <a:r>
              <a:rPr lang="ru-RU" sz="2800" b="1" i="1" dirty="0" smtClean="0">
                <a:solidFill>
                  <a:srgbClr val="0000FF"/>
                </a:solidFill>
              </a:rPr>
              <a:t>– </a:t>
            </a:r>
            <a:r>
              <a:rPr lang="ru-RU" sz="2800" b="1" dirty="0" smtClean="0">
                <a:solidFill>
                  <a:srgbClr val="C00000"/>
                </a:solidFill>
              </a:rPr>
              <a:t>8 человек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рамки на прентацию\2883481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14421" t="8406" r="15090" b="5498"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928662" y="857232"/>
            <a:ext cx="7929618" cy="5643602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2400" dirty="0" smtClean="0"/>
              <a:t>1.Полностью захватывает сознание ребенка?</a:t>
            </a:r>
          </a:p>
          <a:p>
            <a:pPr marL="514350" indent="-514350">
              <a:buNone/>
            </a:pPr>
            <a:r>
              <a:rPr lang="ru-RU" sz="2400" dirty="0" smtClean="0"/>
              <a:t>2.Развивает творческие способности,  воображение ребенка? </a:t>
            </a:r>
          </a:p>
          <a:p>
            <a:pPr marL="514350" indent="-514350">
              <a:buNone/>
            </a:pPr>
            <a:r>
              <a:rPr lang="ru-RU" sz="2400" dirty="0" smtClean="0"/>
              <a:t>3.Отрицательно влияет на физическое развитие ребенка? </a:t>
            </a:r>
          </a:p>
          <a:p>
            <a:pPr marL="514350" indent="-514350">
              <a:buNone/>
            </a:pPr>
            <a:r>
              <a:rPr lang="ru-RU" sz="2400" dirty="0" smtClean="0"/>
              <a:t>4.Провоцирует проявление детской агрессии, жестокости? </a:t>
            </a:r>
          </a:p>
          <a:p>
            <a:pPr marL="514350" indent="-514350">
              <a:buNone/>
            </a:pPr>
            <a:r>
              <a:rPr lang="ru-RU" sz="2400" dirty="0" smtClean="0"/>
              <a:t>5.Позволяет развивать кругозор ребенка? </a:t>
            </a:r>
          </a:p>
          <a:p>
            <a:pPr marL="514350" indent="-514350">
              <a:buNone/>
            </a:pPr>
            <a:r>
              <a:rPr lang="ru-RU" sz="2400" dirty="0" smtClean="0"/>
              <a:t>6.Повышает состояние тревожности, нервозности, страха?</a:t>
            </a:r>
          </a:p>
          <a:p>
            <a:pPr marL="514350" indent="-514350">
              <a:buNone/>
            </a:pPr>
            <a:r>
              <a:rPr lang="ru-RU" sz="2400" dirty="0" smtClean="0"/>
              <a:t>7.Воспитывает наблюдательность, внимательность, сосредоточенность? </a:t>
            </a:r>
          </a:p>
          <a:p>
            <a:pPr marL="514350" indent="-514350">
              <a:buNone/>
            </a:pPr>
            <a:r>
              <a:rPr lang="ru-RU" sz="2400" dirty="0" smtClean="0"/>
              <a:t>8.Позволяет получать новые знания? </a:t>
            </a:r>
          </a:p>
          <a:p>
            <a:pPr marL="514350" indent="-514350">
              <a:buNone/>
            </a:pPr>
            <a:r>
              <a:rPr lang="ru-RU" sz="2400" dirty="0" smtClean="0"/>
              <a:t>9.Ухудшает зрение ребенка? </a:t>
            </a:r>
          </a:p>
          <a:p>
            <a:pPr marL="514350" indent="-514350">
              <a:buNone/>
            </a:pPr>
            <a:r>
              <a:rPr lang="ru-RU" sz="2400" dirty="0" smtClean="0"/>
              <a:t>10. Развивает элементы  наглядно-образного  и логического мышления?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рамки на прентацию\28833797.jpg"/>
          <p:cNvPicPr>
            <a:picLocks noChangeAspect="1" noChangeArrowheads="1"/>
          </p:cNvPicPr>
          <p:nvPr/>
        </p:nvPicPr>
        <p:blipFill>
          <a:blip r:embed="rId2"/>
          <a:srcRect l="18206" t="8722" r="13315" b="5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http://im3-tub-ru.yandex.net/i?id=125411136-18-72&amp;n=5">
            <a:hlinkClick r:id="rId3" tgtFrame="_blank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571744"/>
            <a:ext cx="3214710" cy="307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0-tub-ru.yandex.net/i?id=438967006-66-72&amp;n=5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1357298"/>
            <a:ext cx="333375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мки на прентацию\28833795.jpg"/>
          <p:cNvPicPr>
            <a:picLocks noChangeAspect="1" noChangeArrowheads="1"/>
          </p:cNvPicPr>
          <p:nvPr/>
        </p:nvPicPr>
        <p:blipFill>
          <a:blip r:embed="rId2"/>
          <a:srcRect l="18206" t="8722" r="15761" b="5202"/>
          <a:stretch>
            <a:fillRect/>
          </a:stretch>
        </p:blipFill>
        <p:spPr bwMode="auto">
          <a:xfrm>
            <a:off x="0" y="-7962"/>
            <a:ext cx="9144000" cy="686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Проблема   </a:t>
            </a:r>
            <a:r>
              <a:rPr lang="ru-RU" b="1" dirty="0" err="1" smtClean="0">
                <a:solidFill>
                  <a:srgbClr val="0070C0"/>
                </a:solidFill>
                <a:latin typeface="Comic Sans MS" pitchFamily="66" charset="0"/>
              </a:rPr>
              <a:t>телезависимости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:</a:t>
            </a:r>
          </a:p>
          <a:p>
            <a:r>
              <a:rPr lang="ru-RU" b="1" dirty="0" smtClean="0"/>
              <a:t>2/3</a:t>
            </a:r>
            <a:r>
              <a:rPr lang="ru-RU" dirty="0" smtClean="0"/>
              <a:t> наших детей  смотрят телевизор  ежедневно.</a:t>
            </a:r>
          </a:p>
          <a:p>
            <a:r>
              <a:rPr lang="ru-RU" dirty="0" smtClean="0"/>
              <a:t> Время ежедневного просмотра телепередач  ребенком составляет в среднем более двух часов.</a:t>
            </a:r>
          </a:p>
          <a:p>
            <a:r>
              <a:rPr lang="ru-RU" b="1" dirty="0" smtClean="0"/>
              <a:t>50%</a:t>
            </a:r>
            <a:r>
              <a:rPr lang="ru-RU" dirty="0" smtClean="0"/>
              <a:t> детей смотрят  телепередачи  безо всякого выбора  и исключений.</a:t>
            </a:r>
          </a:p>
          <a:p>
            <a:r>
              <a:rPr lang="ru-RU" b="1" dirty="0" smtClean="0"/>
              <a:t>25%</a:t>
            </a:r>
            <a:r>
              <a:rPr lang="ru-RU" dirty="0" smtClean="0"/>
              <a:t> детей смотрят одни и те же  передачи от 5 до 40 раз подряд.</a:t>
            </a:r>
          </a:p>
          <a:p>
            <a:r>
              <a:rPr lang="ru-RU" b="1" dirty="0" smtClean="0"/>
              <a:t>38%</a:t>
            </a:r>
            <a:r>
              <a:rPr lang="ru-RU" dirty="0" smtClean="0"/>
              <a:t> ребят, отвечая  на вопрос  о том, как они предпочитают  проводить свободное время, на первое место поставили телевизор, исключив  при этом занятия спортом, прогулки на свежем воздухе и общение с семьей.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F:\рамки на прентацию\288338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805" t="10677" r="11805" b="135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121444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>Опрос детей: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642910" y="2357430"/>
            <a:ext cx="7858180" cy="307183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Вопрос 1: </a:t>
            </a:r>
            <a:r>
              <a:rPr lang="ru-RU" b="1" i="1" dirty="0" smtClean="0">
                <a:solidFill>
                  <a:srgbClr val="006600"/>
                </a:solidFill>
              </a:rPr>
              <a:t>Сколько раз в неделю ты смотришь телевизор? 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Вывод: </a:t>
            </a:r>
            <a:r>
              <a:rPr lang="ru-RU" dirty="0" smtClean="0">
                <a:solidFill>
                  <a:srgbClr val="C00000"/>
                </a:solidFill>
              </a:rPr>
              <a:t>89% (80 детей)</a:t>
            </a:r>
            <a:r>
              <a:rPr lang="ru-RU" dirty="0" smtClean="0"/>
              <a:t> – ежедневно</a:t>
            </a:r>
          </a:p>
          <a:p>
            <a:pPr>
              <a:buNone/>
            </a:pPr>
            <a:r>
              <a:rPr lang="ru-RU" dirty="0" smtClean="0"/>
              <a:t>              </a:t>
            </a:r>
            <a:r>
              <a:rPr lang="ru-RU" dirty="0" smtClean="0">
                <a:solidFill>
                  <a:srgbClr val="C00000"/>
                </a:solidFill>
              </a:rPr>
              <a:t>11% (10 детей) </a:t>
            </a:r>
            <a:r>
              <a:rPr lang="ru-RU" dirty="0" smtClean="0"/>
              <a:t>– по выходным дням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рамки на прентацию\288338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805" t="14626" r="13595" b="166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1"/>
            <a:ext cx="7286676" cy="4114816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Вопрос 2: </a:t>
            </a:r>
            <a:r>
              <a:rPr lang="ru-RU" dirty="0" smtClean="0"/>
              <a:t>Ты смотришь телевизор один или с родителями? 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Вывод: </a:t>
            </a:r>
            <a:r>
              <a:rPr lang="ru-RU" dirty="0" smtClean="0">
                <a:solidFill>
                  <a:srgbClr val="C00000"/>
                </a:solidFill>
              </a:rPr>
              <a:t>57% (51 ребенок) </a:t>
            </a:r>
            <a:r>
              <a:rPr lang="ru-RU" dirty="0" smtClean="0"/>
              <a:t>– одни; 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             </a:t>
            </a:r>
            <a:r>
              <a:rPr lang="ru-RU" dirty="0" smtClean="0">
                <a:solidFill>
                  <a:srgbClr val="C00000"/>
                </a:solidFill>
              </a:rPr>
              <a:t>43% (39 детей) </a:t>
            </a:r>
            <a:r>
              <a:rPr lang="ru-RU" dirty="0" smtClean="0"/>
              <a:t>– с братом, сестрой, мамой, папой,  бабушкой, дедушкой.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рамки на прентацию\288338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805" t="10677" r="11805" b="135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85786" y="1785927"/>
            <a:ext cx="7429552" cy="40719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00FF"/>
                </a:solidFill>
              </a:rPr>
              <a:t> Вопрос 3: </a:t>
            </a:r>
            <a:r>
              <a:rPr lang="ru-RU" b="1" i="1" dirty="0" smtClean="0">
                <a:solidFill>
                  <a:srgbClr val="006600"/>
                </a:solidFill>
              </a:rPr>
              <a:t>Ты смотришь по телевизору все подряд или предпочитаешь какие-то отдельные передачи?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00FF"/>
                </a:solidFill>
              </a:rPr>
              <a:t>Вывод: </a:t>
            </a:r>
            <a:r>
              <a:rPr lang="ru-RU" dirty="0" smtClean="0">
                <a:solidFill>
                  <a:srgbClr val="C00000"/>
                </a:solidFill>
              </a:rPr>
              <a:t>29% (26 детей) </a:t>
            </a:r>
            <a:r>
              <a:rPr lang="ru-RU" dirty="0" smtClean="0"/>
              <a:t>– все подряд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                </a:t>
            </a:r>
            <a:r>
              <a:rPr lang="ru-RU" dirty="0" smtClean="0">
                <a:solidFill>
                  <a:srgbClr val="C00000"/>
                </a:solidFill>
              </a:rPr>
              <a:t>37% (37 детей) </a:t>
            </a:r>
            <a:r>
              <a:rPr lang="ru-RU" dirty="0" smtClean="0"/>
              <a:t>– мультфильмы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                </a:t>
            </a:r>
            <a:r>
              <a:rPr lang="ru-RU" dirty="0" smtClean="0">
                <a:solidFill>
                  <a:srgbClr val="C00000"/>
                </a:solidFill>
              </a:rPr>
              <a:t>30% (27 детей) </a:t>
            </a:r>
            <a:r>
              <a:rPr lang="ru-RU" dirty="0" smtClean="0"/>
              <a:t>- отдельные                         передачи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57224" y="1000108"/>
            <a:ext cx="7715304" cy="512605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Picture 2" descr="F:\рамки на прентацию\288348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867" t="1519" r="10867"/>
          <a:stretch>
            <a:fillRect/>
          </a:stretch>
        </p:blipFill>
        <p:spPr bwMode="auto">
          <a:xfrm>
            <a:off x="0" y="-6213"/>
            <a:ext cx="9144000" cy="68642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      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      </a:t>
            </a:r>
            <a:r>
              <a:rPr lang="ru-RU" sz="4100" dirty="0" smtClean="0">
                <a:solidFill>
                  <a:srgbClr val="0000FF"/>
                </a:solidFill>
              </a:rPr>
              <a:t>Вопрос 4: </a:t>
            </a:r>
            <a:r>
              <a:rPr lang="ru-RU" sz="4100" b="1" i="1" dirty="0" smtClean="0">
                <a:solidFill>
                  <a:srgbClr val="006600"/>
                </a:solidFill>
              </a:rPr>
              <a:t>Если бы ты оказался на необитаемом острове, чтобы ты заказал доброму волшебнику, чтобы твоя жизнь была интересной и нескучной?</a:t>
            </a:r>
          </a:p>
          <a:p>
            <a:pPr>
              <a:buNone/>
            </a:pPr>
            <a:r>
              <a:rPr lang="ru-RU" sz="4100" dirty="0" smtClean="0">
                <a:solidFill>
                  <a:srgbClr val="0000FF"/>
                </a:solidFill>
              </a:rPr>
              <a:t>       Вывод: </a:t>
            </a:r>
            <a:r>
              <a:rPr lang="ru-RU" sz="4100" dirty="0" smtClean="0">
                <a:solidFill>
                  <a:srgbClr val="C00000"/>
                </a:solidFill>
              </a:rPr>
              <a:t>33% (30 детей) </a:t>
            </a:r>
            <a:r>
              <a:rPr lang="ru-RU" sz="4100" dirty="0" smtClean="0"/>
              <a:t>– телевизор и компьютер;</a:t>
            </a:r>
          </a:p>
          <a:p>
            <a:pPr>
              <a:buNone/>
            </a:pPr>
            <a:r>
              <a:rPr lang="ru-RU" sz="4100" dirty="0" smtClean="0"/>
              <a:t>                      </a:t>
            </a:r>
            <a:r>
              <a:rPr lang="ru-RU" sz="4100" dirty="0" smtClean="0">
                <a:solidFill>
                  <a:srgbClr val="C00000"/>
                </a:solidFill>
              </a:rPr>
              <a:t>7% (6детей) </a:t>
            </a:r>
            <a:r>
              <a:rPr lang="ru-RU" sz="4100" dirty="0" smtClean="0"/>
              <a:t>– не знаю;</a:t>
            </a:r>
          </a:p>
          <a:p>
            <a:pPr>
              <a:buNone/>
            </a:pPr>
            <a:r>
              <a:rPr lang="ru-RU" sz="4100" dirty="0" smtClean="0"/>
              <a:t>                      </a:t>
            </a:r>
            <a:r>
              <a:rPr lang="ru-RU" sz="4100" dirty="0" smtClean="0">
                <a:solidFill>
                  <a:srgbClr val="C00000"/>
                </a:solidFill>
              </a:rPr>
              <a:t>60%(53ребенка) </a:t>
            </a:r>
            <a:r>
              <a:rPr lang="ru-RU" sz="4100" dirty="0" smtClean="0"/>
              <a:t>– человека паука, железного паука, игрушку, здоровье, горные лыжи, палатку, животных (собачку, бабочку, кошку, лемуров) .</a:t>
            </a:r>
          </a:p>
          <a:p>
            <a:pPr>
              <a:buNone/>
            </a:pPr>
            <a:r>
              <a:rPr lang="ru-RU" sz="3000" dirty="0" smtClean="0"/>
              <a:t> 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рамки на прентацию\288338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313" t="4963" r="13313"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8"/>
          </a:xfrm>
        </p:spPr>
        <p:txBody>
          <a:bodyPr/>
          <a:lstStyle/>
          <a:p>
            <a:r>
              <a:rPr lang="ru-RU" b="1" i="1" dirty="0" smtClean="0"/>
              <a:t>Анкетирование</a:t>
            </a:r>
            <a:r>
              <a:rPr lang="ru-RU" dirty="0" smtClean="0"/>
              <a:t> </a:t>
            </a:r>
            <a:r>
              <a:rPr lang="ru-RU" b="1" i="1" dirty="0" smtClean="0"/>
              <a:t>родителей </a:t>
            </a:r>
            <a:endParaRPr lang="ru-RU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i="1" dirty="0" smtClean="0">
                <a:solidFill>
                  <a:srgbClr val="0000FF"/>
                </a:solidFill>
              </a:rPr>
              <a:t>Что делает Ваш ребенок после прихода домой из детского сада?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C00000"/>
                </a:solidFill>
              </a:rPr>
              <a:t>79% детей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- играют самостоятельно или с братьями и сестрами, смотрят телевизор;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C00000"/>
                </a:solidFill>
              </a:rPr>
              <a:t>21 % детей -  </a:t>
            </a:r>
            <a:r>
              <a:rPr lang="ru-RU" dirty="0" smtClean="0"/>
              <a:t>слушают чтение книг, играют с родителями, гуляют.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рамки на прентацию\288348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422" t="27160" r="9644" b="19019"/>
          <a:stretch>
            <a:fillRect/>
          </a:stretch>
        </p:blipFill>
        <p:spPr bwMode="auto">
          <a:xfrm>
            <a:off x="0" y="-23501"/>
            <a:ext cx="9144000" cy="6881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i="1" dirty="0" smtClean="0">
                <a:solidFill>
                  <a:srgbClr val="0000FF"/>
                </a:solidFill>
              </a:rPr>
              <a:t>Как часто ребенок смотрит телевизор?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Каждый день – </a:t>
            </a:r>
            <a:r>
              <a:rPr lang="ru-RU" b="1" dirty="0" smtClean="0">
                <a:solidFill>
                  <a:srgbClr val="C00000"/>
                </a:solidFill>
              </a:rPr>
              <a:t>47 ребенка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 выходным – </a:t>
            </a:r>
            <a:r>
              <a:rPr lang="ru-RU" b="1" dirty="0" smtClean="0">
                <a:solidFill>
                  <a:srgbClr val="C00000"/>
                </a:solidFill>
              </a:rPr>
              <a:t>2 ребенка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 исключительных случаях – </a:t>
            </a:r>
            <a:r>
              <a:rPr lang="ru-RU" b="1" dirty="0" smtClean="0">
                <a:solidFill>
                  <a:srgbClr val="C00000"/>
                </a:solidFill>
              </a:rPr>
              <a:t>1 ребенок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Какие передачи смотрит ваш ребенок?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Мультфильмы – </a:t>
            </a:r>
            <a:r>
              <a:rPr lang="ru-RU" b="1" dirty="0" smtClean="0">
                <a:solidFill>
                  <a:srgbClr val="C00000"/>
                </a:solidFill>
              </a:rPr>
              <a:t>26 ребенка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Детские передачи – </a:t>
            </a:r>
            <a:r>
              <a:rPr lang="ru-RU" b="1" dirty="0" smtClean="0">
                <a:solidFill>
                  <a:srgbClr val="C00000"/>
                </a:solidFill>
              </a:rPr>
              <a:t>19 детей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Все подряд – </a:t>
            </a:r>
            <a:r>
              <a:rPr lang="ru-RU" b="1" dirty="0" smtClean="0">
                <a:solidFill>
                  <a:srgbClr val="C00000"/>
                </a:solidFill>
              </a:rPr>
              <a:t>5 ребенка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515</Words>
  <PresentationFormat>Экран (4:3)</PresentationFormat>
  <Paragraphs>55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Опрос детей:</vt:lpstr>
      <vt:lpstr>Слайд 5</vt:lpstr>
      <vt:lpstr>Слайд 6</vt:lpstr>
      <vt:lpstr>Слайд 7</vt:lpstr>
      <vt:lpstr>Анкетирование родителей 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15</cp:revision>
  <dcterms:modified xsi:type="dcterms:W3CDTF">2014-02-16T08:33:16Z</dcterms:modified>
</cp:coreProperties>
</file>