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1" r:id="rId10"/>
    <p:sldId id="272" r:id="rId11"/>
    <p:sldId id="273" r:id="rId12"/>
    <p:sldId id="274" r:id="rId13"/>
    <p:sldId id="264" r:id="rId14"/>
    <p:sldId id="265" r:id="rId15"/>
    <p:sldId id="277" r:id="rId16"/>
    <p:sldId id="275" r:id="rId17"/>
    <p:sldId id="278" r:id="rId18"/>
    <p:sldId id="266" r:id="rId19"/>
    <p:sldId id="267" r:id="rId20"/>
    <p:sldId id="280" r:id="rId21"/>
    <p:sldId id="279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CC00FF"/>
    <a:srgbClr val="3399FF"/>
    <a:srgbClr val="CC99FF"/>
    <a:srgbClr val="FF99CC"/>
    <a:srgbClr val="339933"/>
    <a:srgbClr val="CC6600"/>
    <a:srgbClr val="FF0066"/>
    <a:srgbClr val="FF33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38" autoAdjust="0"/>
  </p:normalViewPr>
  <p:slideViewPr>
    <p:cSldViewPr>
      <p:cViewPr varScale="1">
        <p:scale>
          <a:sx n="86" d="100"/>
          <a:sy n="86" d="100"/>
        </p:scale>
        <p:origin x="-53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03554533-950D-424F-A992-62BE7217A587}" type="datetimeFigureOut">
              <a:rPr lang="ru-RU" smtClean="0"/>
              <a:pPr/>
              <a:t>09.02.2015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82155F97-5F6E-4EA0-844B-FF70AC7CEC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0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54533-950D-424F-A992-62BE7217A587}" type="datetimeFigureOut">
              <a:rPr lang="ru-RU" smtClean="0"/>
              <a:pPr/>
              <a:t>09.02.2015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55F97-5F6E-4EA0-844B-FF70AC7CEC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0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54533-950D-424F-A992-62BE7217A587}" type="datetimeFigureOut">
              <a:rPr lang="ru-RU" smtClean="0"/>
              <a:pPr/>
              <a:t>09.02.2015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55F97-5F6E-4EA0-844B-FF70AC7CEC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0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3554533-950D-424F-A992-62BE7217A587}" type="datetimeFigureOut">
              <a:rPr lang="ru-RU" smtClean="0"/>
              <a:pPr/>
              <a:t>09.02.2015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2155F97-5F6E-4EA0-844B-FF70AC7CECD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 spd="slow" advTm="0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03554533-950D-424F-A992-62BE7217A587}" type="datetimeFigureOut">
              <a:rPr lang="ru-RU" smtClean="0"/>
              <a:pPr/>
              <a:t>09.02.2015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82155F97-5F6E-4EA0-844B-FF70AC7CEC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0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54533-950D-424F-A992-62BE7217A587}" type="datetimeFigureOut">
              <a:rPr lang="ru-RU" smtClean="0"/>
              <a:pPr/>
              <a:t>09.02.2015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55F97-5F6E-4EA0-844B-FF70AC7CECD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slow" advTm="0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54533-950D-424F-A992-62BE7217A587}" type="datetimeFigureOut">
              <a:rPr lang="ru-RU" smtClean="0"/>
              <a:pPr/>
              <a:t>09.02.2015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55F97-5F6E-4EA0-844B-FF70AC7CECD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slow" advTm="0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3554533-950D-424F-A992-62BE7217A587}" type="datetimeFigureOut">
              <a:rPr lang="ru-RU" smtClean="0"/>
              <a:pPr/>
              <a:t>09.02.2015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2155F97-5F6E-4EA0-844B-FF70AC7CECD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 spd="slow" advTm="0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54533-950D-424F-A992-62BE7217A587}" type="datetimeFigureOut">
              <a:rPr lang="ru-RU" smtClean="0"/>
              <a:pPr/>
              <a:t>09.02.2015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55F97-5F6E-4EA0-844B-FF70AC7CEC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0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3554533-950D-424F-A992-62BE7217A587}" type="datetimeFigureOut">
              <a:rPr lang="ru-RU" smtClean="0"/>
              <a:pPr/>
              <a:t>09.02.2015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2155F97-5F6E-4EA0-844B-FF70AC7CECD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 spd="slow" advTm="0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3554533-950D-424F-A992-62BE7217A587}" type="datetimeFigureOut">
              <a:rPr lang="ru-RU" smtClean="0"/>
              <a:pPr/>
              <a:t>09.02.2015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2155F97-5F6E-4EA0-844B-FF70AC7CECD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 spd="slow" advTm="0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03554533-950D-424F-A992-62BE7217A587}" type="datetimeFigureOut">
              <a:rPr lang="ru-RU" smtClean="0"/>
              <a:pPr/>
              <a:t>09.02.2015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2155F97-5F6E-4EA0-844B-FF70AC7CECD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 spd="slow" advTm="0">
    <p:wedge/>
  </p:transition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5-конечная звезда 3"/>
          <p:cNvSpPr/>
          <p:nvPr/>
        </p:nvSpPr>
        <p:spPr>
          <a:xfrm>
            <a:off x="827584" y="764704"/>
            <a:ext cx="914400" cy="792088"/>
          </a:xfrm>
          <a:prstGeom prst="star5">
            <a:avLst/>
          </a:prstGeom>
          <a:solidFill>
            <a:srgbClr val="FF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олнце 4"/>
          <p:cNvSpPr/>
          <p:nvPr/>
        </p:nvSpPr>
        <p:spPr>
          <a:xfrm>
            <a:off x="0" y="0"/>
            <a:ext cx="914400" cy="914400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блако 5"/>
          <p:cNvSpPr/>
          <p:nvPr/>
        </p:nvSpPr>
        <p:spPr>
          <a:xfrm>
            <a:off x="0" y="1700808"/>
            <a:ext cx="914400" cy="648072"/>
          </a:xfrm>
          <a:prstGeom prst="cloud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Молния 6"/>
          <p:cNvSpPr/>
          <p:nvPr/>
        </p:nvSpPr>
        <p:spPr>
          <a:xfrm>
            <a:off x="539552" y="2564904"/>
            <a:ext cx="1115616" cy="792088"/>
          </a:xfrm>
          <a:prstGeom prst="lightningBol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Равнобедренный треугольник 9"/>
          <p:cNvSpPr/>
          <p:nvPr/>
        </p:nvSpPr>
        <p:spPr>
          <a:xfrm>
            <a:off x="107504" y="5943600"/>
            <a:ext cx="1368152" cy="914400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Равнобедренный треугольник 10"/>
          <p:cNvSpPr/>
          <p:nvPr/>
        </p:nvSpPr>
        <p:spPr>
          <a:xfrm>
            <a:off x="179512" y="5733256"/>
            <a:ext cx="1224136" cy="936104"/>
          </a:xfrm>
          <a:prstGeom prst="triangl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Равнобедренный треугольник 11"/>
          <p:cNvSpPr/>
          <p:nvPr/>
        </p:nvSpPr>
        <p:spPr>
          <a:xfrm>
            <a:off x="179512" y="5805264"/>
            <a:ext cx="1152128" cy="648072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Равнобедренный треугольник 12"/>
          <p:cNvSpPr/>
          <p:nvPr/>
        </p:nvSpPr>
        <p:spPr>
          <a:xfrm>
            <a:off x="251520" y="5517232"/>
            <a:ext cx="1008112" cy="720080"/>
          </a:xfrm>
          <a:prstGeom prst="triangl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Равнобедренный треугольник 13"/>
          <p:cNvSpPr/>
          <p:nvPr/>
        </p:nvSpPr>
        <p:spPr>
          <a:xfrm>
            <a:off x="323528" y="5517232"/>
            <a:ext cx="864096" cy="432048"/>
          </a:xfrm>
          <a:prstGeom prst="triangl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Улыбающееся лицо 14"/>
          <p:cNvSpPr/>
          <p:nvPr/>
        </p:nvSpPr>
        <p:spPr>
          <a:xfrm>
            <a:off x="827584" y="3645024"/>
            <a:ext cx="864096" cy="842392"/>
          </a:xfrm>
          <a:prstGeom prst="smileyFac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4-конечная звезда 28"/>
          <p:cNvSpPr/>
          <p:nvPr/>
        </p:nvSpPr>
        <p:spPr>
          <a:xfrm>
            <a:off x="1403648" y="4941168"/>
            <a:ext cx="504056" cy="504056"/>
          </a:xfrm>
          <a:prstGeom prst="star4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6" name="Picture 2" descr="D:\Users\Ольга\Pictures\4190712-8258b74982f11dc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772816"/>
            <a:ext cx="6984776" cy="4680520"/>
          </a:xfrm>
          <a:prstGeom prst="rect">
            <a:avLst/>
          </a:prstGeom>
          <a:noFill/>
        </p:spPr>
      </p:pic>
      <p:sp>
        <p:nvSpPr>
          <p:cNvPr id="32" name="Прямоугольник 31"/>
          <p:cNvSpPr/>
          <p:nvPr/>
        </p:nvSpPr>
        <p:spPr>
          <a:xfrm>
            <a:off x="2195736" y="260648"/>
            <a:ext cx="6480720" cy="1255986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Wave1">
              <a:avLst/>
            </a:prstTxWarp>
            <a:spAutoFit/>
            <a:scene3d>
              <a:camera prst="perspectiveRelaxedModerately"/>
              <a:lightRig rig="threePt" dir="t"/>
            </a:scene3d>
          </a:bodyPr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Проект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00FF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>
          <a:xfrm>
            <a:off x="323528" y="116632"/>
            <a:ext cx="8136904" cy="662473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i="1" dirty="0" smtClean="0"/>
              <a:t>   Отгадывание </a:t>
            </a:r>
            <a:r>
              <a:rPr lang="ru-RU" b="1" i="1" dirty="0" smtClean="0"/>
              <a:t>загадок о зимующих птицах</a:t>
            </a:r>
            <a:r>
              <a:rPr lang="ru-RU" b="1" i="1" dirty="0" smtClean="0"/>
              <a:t>.</a:t>
            </a:r>
            <a:endParaRPr lang="ru-RU" b="1" i="1" dirty="0" smtClean="0"/>
          </a:p>
          <a:p>
            <a:r>
              <a:rPr lang="ru-RU" b="1" i="1" dirty="0" smtClean="0"/>
              <a:t>Грудка ярче, чем заря,</a:t>
            </a:r>
          </a:p>
          <a:p>
            <a:pPr>
              <a:buNone/>
            </a:pPr>
            <a:r>
              <a:rPr lang="ru-RU" b="1" i="1" dirty="0" smtClean="0"/>
              <a:t>   У </a:t>
            </a:r>
            <a:r>
              <a:rPr lang="ru-RU" b="1" i="1" dirty="0" smtClean="0"/>
              <a:t>кого</a:t>
            </a:r>
            <a:r>
              <a:rPr lang="ru-RU" b="1" i="1" dirty="0" smtClean="0"/>
              <a:t>?..  (У снегиря)</a:t>
            </a:r>
            <a:endParaRPr lang="ru-RU" b="1" i="1" dirty="0" smtClean="0"/>
          </a:p>
          <a:p>
            <a:r>
              <a:rPr lang="ru-RU" b="1" i="1" dirty="0" smtClean="0"/>
              <a:t>Всех я за день навещу,</a:t>
            </a:r>
          </a:p>
          <a:p>
            <a:pPr>
              <a:buNone/>
            </a:pPr>
            <a:r>
              <a:rPr lang="ru-RU" b="1" i="1" dirty="0" smtClean="0"/>
              <a:t>   Всё</a:t>
            </a:r>
            <a:r>
              <a:rPr lang="ru-RU" b="1" i="1" dirty="0" smtClean="0"/>
              <a:t>, что знаю, </a:t>
            </a:r>
            <a:r>
              <a:rPr lang="ru-RU" b="1" i="1" dirty="0" err="1" smtClean="0"/>
              <a:t>растрещу</a:t>
            </a:r>
            <a:r>
              <a:rPr lang="ru-RU" b="1" i="1" dirty="0" smtClean="0"/>
              <a:t>.  (Сорока)</a:t>
            </a:r>
            <a:endParaRPr lang="ru-RU" b="1" i="1" dirty="0" smtClean="0"/>
          </a:p>
          <a:p>
            <a:r>
              <a:rPr lang="ru-RU" b="1" i="1" dirty="0" smtClean="0"/>
              <a:t>Спинкою зеленовата,</a:t>
            </a:r>
          </a:p>
          <a:p>
            <a:pPr>
              <a:buNone/>
            </a:pPr>
            <a:r>
              <a:rPr lang="ru-RU" b="1" i="1" dirty="0" smtClean="0"/>
              <a:t>   Животиком </a:t>
            </a:r>
            <a:r>
              <a:rPr lang="ru-RU" b="1" i="1" dirty="0" smtClean="0"/>
              <a:t>желтовата,</a:t>
            </a:r>
          </a:p>
          <a:p>
            <a:pPr>
              <a:buNone/>
            </a:pPr>
            <a:r>
              <a:rPr lang="ru-RU" b="1" i="1" dirty="0" smtClean="0"/>
              <a:t>   Черненькая </a:t>
            </a:r>
            <a:r>
              <a:rPr lang="ru-RU" b="1" i="1" dirty="0" smtClean="0"/>
              <a:t>шапочка</a:t>
            </a:r>
          </a:p>
          <a:p>
            <a:pPr>
              <a:buNone/>
            </a:pPr>
            <a:r>
              <a:rPr lang="ru-RU" b="1" i="1" dirty="0" smtClean="0"/>
              <a:t>   И </a:t>
            </a:r>
            <a:r>
              <a:rPr lang="ru-RU" b="1" i="1" dirty="0" smtClean="0"/>
              <a:t>полоска </a:t>
            </a:r>
            <a:r>
              <a:rPr lang="ru-RU" b="1" i="1" dirty="0" smtClean="0"/>
              <a:t>шарфика. (Синица)</a:t>
            </a:r>
            <a:endParaRPr lang="ru-RU" b="1" i="1" dirty="0" smtClean="0"/>
          </a:p>
          <a:p>
            <a:r>
              <a:rPr lang="ru-RU" b="1" i="1" dirty="0" smtClean="0"/>
              <a:t>Как лиса среди зверей,</a:t>
            </a:r>
          </a:p>
          <a:p>
            <a:pPr>
              <a:buNone/>
            </a:pPr>
            <a:r>
              <a:rPr lang="ru-RU" b="1" i="1" dirty="0" smtClean="0"/>
              <a:t>   Эта </a:t>
            </a:r>
            <a:r>
              <a:rPr lang="ru-RU" b="1" i="1" dirty="0" smtClean="0"/>
              <a:t>птица всех хитрей,</a:t>
            </a:r>
          </a:p>
          <a:p>
            <a:pPr>
              <a:buNone/>
            </a:pPr>
            <a:r>
              <a:rPr lang="ru-RU" b="1" i="1" dirty="0" smtClean="0"/>
              <a:t>   Прячется </a:t>
            </a:r>
            <a:r>
              <a:rPr lang="ru-RU" b="1" i="1" dirty="0" smtClean="0"/>
              <a:t>в морозных кронах,</a:t>
            </a:r>
          </a:p>
          <a:p>
            <a:pPr>
              <a:buNone/>
            </a:pPr>
            <a:r>
              <a:rPr lang="ru-RU" b="1" i="1" dirty="0" smtClean="0"/>
              <a:t>   А </a:t>
            </a:r>
            <a:r>
              <a:rPr lang="ru-RU" b="1" i="1" dirty="0" smtClean="0"/>
              <a:t>зовут её </a:t>
            </a:r>
            <a:r>
              <a:rPr lang="ru-RU" b="1" i="1" dirty="0" smtClean="0"/>
              <a:t>… (Ворона)</a:t>
            </a:r>
            <a:endParaRPr lang="ru-RU" b="1" i="1" dirty="0" smtClean="0"/>
          </a:p>
          <a:p>
            <a:endParaRPr lang="ru-RU" dirty="0"/>
          </a:p>
        </p:txBody>
      </p:sp>
    </p:spTree>
  </p:cSld>
  <p:clrMapOvr>
    <a:masterClrMapping/>
  </p:clrMapOvr>
  <p:transition spd="slow" advClick="0"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>
          <a:xfrm>
            <a:off x="323528" y="116632"/>
            <a:ext cx="8136904" cy="662473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i="1" dirty="0" smtClean="0"/>
              <a:t>   Отгадывание </a:t>
            </a:r>
            <a:r>
              <a:rPr lang="ru-RU" b="1" i="1" dirty="0" smtClean="0"/>
              <a:t>загадок о зимующих птицах</a:t>
            </a:r>
            <a:r>
              <a:rPr lang="ru-RU" b="1" i="1" dirty="0" smtClean="0"/>
              <a:t>.</a:t>
            </a:r>
            <a:endParaRPr lang="ru-RU" b="1" i="1" dirty="0" smtClean="0"/>
          </a:p>
          <a:p>
            <a:r>
              <a:rPr lang="ru-RU" b="1" i="1" dirty="0" smtClean="0"/>
              <a:t>Посмотрите на балкон:</a:t>
            </a:r>
          </a:p>
          <a:p>
            <a:pPr>
              <a:buNone/>
            </a:pPr>
            <a:r>
              <a:rPr lang="ru-RU" b="1" i="1" dirty="0" smtClean="0"/>
              <a:t>   Он </a:t>
            </a:r>
            <a:r>
              <a:rPr lang="ru-RU" b="1" i="1" dirty="0" smtClean="0"/>
              <a:t>с утра воркует тут.</a:t>
            </a:r>
          </a:p>
          <a:p>
            <a:pPr>
              <a:buNone/>
            </a:pPr>
            <a:r>
              <a:rPr lang="ru-RU" b="1" i="1" dirty="0" smtClean="0"/>
              <a:t>   Эта </a:t>
            </a:r>
            <a:r>
              <a:rPr lang="ru-RU" b="1" i="1" dirty="0" smtClean="0"/>
              <a:t>птица – почтальон,</a:t>
            </a:r>
          </a:p>
          <a:p>
            <a:pPr>
              <a:buNone/>
            </a:pPr>
            <a:r>
              <a:rPr lang="ru-RU" b="1" i="1" dirty="0" smtClean="0"/>
              <a:t>   Пролетит </a:t>
            </a:r>
            <a:r>
              <a:rPr lang="ru-RU" b="1" i="1" dirty="0" smtClean="0"/>
              <a:t>любой </a:t>
            </a:r>
            <a:r>
              <a:rPr lang="ru-RU" b="1" i="1" dirty="0" smtClean="0"/>
              <a:t>маршрут. (Голубь</a:t>
            </a:r>
            <a:r>
              <a:rPr lang="ru-RU" b="1" i="1" dirty="0" smtClean="0"/>
              <a:t>)</a:t>
            </a:r>
            <a:endParaRPr lang="ru-RU" b="1" i="1" dirty="0" smtClean="0"/>
          </a:p>
          <a:p>
            <a:r>
              <a:rPr lang="ru-RU" b="1" i="1" dirty="0" smtClean="0"/>
              <a:t>В серой шубке перьевой,</a:t>
            </a:r>
          </a:p>
          <a:p>
            <a:pPr>
              <a:buNone/>
            </a:pPr>
            <a:r>
              <a:rPr lang="ru-RU" b="1" i="1" dirty="0" smtClean="0"/>
              <a:t>   И </a:t>
            </a:r>
            <a:r>
              <a:rPr lang="ru-RU" b="1" i="1" dirty="0" smtClean="0"/>
              <a:t>в морозы он герой,</a:t>
            </a:r>
          </a:p>
          <a:p>
            <a:pPr>
              <a:buNone/>
            </a:pPr>
            <a:r>
              <a:rPr lang="ru-RU" b="1" i="1" dirty="0" smtClean="0"/>
              <a:t>   Назови </a:t>
            </a:r>
            <a:r>
              <a:rPr lang="ru-RU" b="1" i="1" dirty="0" smtClean="0"/>
              <a:t>его скорей,</a:t>
            </a:r>
          </a:p>
          <a:p>
            <a:pPr>
              <a:buNone/>
            </a:pPr>
            <a:r>
              <a:rPr lang="ru-RU" b="1" i="1" dirty="0" smtClean="0"/>
              <a:t>   Кто </a:t>
            </a:r>
            <a:r>
              <a:rPr lang="ru-RU" b="1" i="1" dirty="0" smtClean="0"/>
              <a:t>там </a:t>
            </a:r>
            <a:r>
              <a:rPr lang="ru-RU" b="1" i="1" dirty="0" smtClean="0"/>
              <a:t>скачет? (Воробей)</a:t>
            </a:r>
          </a:p>
          <a:p>
            <a:r>
              <a:rPr lang="ru-RU" b="1" i="1" dirty="0" smtClean="0"/>
              <a:t>Над жуком и короедом</a:t>
            </a:r>
          </a:p>
          <a:p>
            <a:pPr>
              <a:buNone/>
            </a:pPr>
            <a:r>
              <a:rPr lang="ru-RU" b="1" i="1" dirty="0" smtClean="0"/>
              <a:t>   Держит </a:t>
            </a:r>
            <a:r>
              <a:rPr lang="ru-RU" b="1" i="1" dirty="0" smtClean="0"/>
              <a:t>он всегда победу.</a:t>
            </a:r>
          </a:p>
          <a:p>
            <a:pPr>
              <a:buNone/>
            </a:pPr>
            <a:r>
              <a:rPr lang="ru-RU" b="1" i="1" dirty="0" smtClean="0"/>
              <a:t>   По </a:t>
            </a:r>
            <a:r>
              <a:rPr lang="ru-RU" b="1" i="1" dirty="0" smtClean="0"/>
              <a:t>деревьям тук да тук:</a:t>
            </a:r>
          </a:p>
          <a:p>
            <a:pPr>
              <a:buNone/>
            </a:pPr>
            <a:r>
              <a:rPr lang="ru-RU" b="1" i="1" dirty="0" smtClean="0"/>
              <a:t>   Кто </a:t>
            </a:r>
            <a:r>
              <a:rPr lang="ru-RU" b="1" i="1" dirty="0" smtClean="0"/>
              <a:t>для леса верный </a:t>
            </a:r>
            <a:r>
              <a:rPr lang="ru-RU" b="1" i="1" dirty="0" smtClean="0"/>
              <a:t>друг? (Дятел)</a:t>
            </a:r>
            <a:endParaRPr lang="ru-RU" b="1" i="1" dirty="0"/>
          </a:p>
        </p:txBody>
      </p:sp>
    </p:spTree>
  </p:cSld>
  <p:clrMapOvr>
    <a:masterClrMapping/>
  </p:clrMapOvr>
  <p:transition spd="slow" advClick="0"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>
          <a:xfrm>
            <a:off x="323528" y="116632"/>
            <a:ext cx="8136904" cy="662473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i="1" dirty="0" smtClean="0"/>
              <a:t>   </a:t>
            </a:r>
            <a:endParaRPr lang="ru-RU" b="1" i="1" dirty="0"/>
          </a:p>
        </p:txBody>
      </p:sp>
      <p:pic>
        <p:nvPicPr>
          <p:cNvPr id="3" name="Рисунок 2" descr="http://dovosp.ru/insertfiles/images/i_1a6cc5f1117f270c_html_39c613af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8568952" cy="6336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23528" y="116632"/>
            <a:ext cx="8280920" cy="648072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              </a:t>
            </a:r>
            <a:r>
              <a:rPr lang="ru-RU" sz="3200" b="1" i="1" dirty="0" smtClean="0"/>
              <a:t>Игровая </a:t>
            </a:r>
            <a:r>
              <a:rPr lang="ru-RU" sz="3200" b="1" i="1" dirty="0" smtClean="0"/>
              <a:t>деятельность </a:t>
            </a:r>
            <a:r>
              <a:rPr lang="ru-RU" sz="3200" b="1" i="1" dirty="0" smtClean="0"/>
              <a:t>:</a:t>
            </a:r>
          </a:p>
          <a:p>
            <a:pPr>
              <a:buNone/>
            </a:pPr>
            <a:endParaRPr lang="ru-RU" sz="3200" b="1" i="1" dirty="0" smtClean="0"/>
          </a:p>
          <a:p>
            <a:r>
              <a:rPr lang="ru-RU" b="1" i="1" dirty="0" smtClean="0"/>
              <a:t>Дидактические </a:t>
            </a:r>
            <a:r>
              <a:rPr lang="ru-RU" b="1" i="1" dirty="0" smtClean="0"/>
              <a:t>игры: «Один-много», «Назови ласково», «Счёт птиц», «Четвертый лишний», "Угадай птицу по описанию", «Чей хвост?», «Кто что ест», « Узнай по голосу», «Что едят птицы». Н/и «Домино» (птицы), «Разрезные картинки», Лото. Лабиринт Зимующие птицы. </a:t>
            </a:r>
            <a:endParaRPr lang="ru-RU" b="1" i="1" dirty="0" smtClean="0"/>
          </a:p>
          <a:p>
            <a:endParaRPr lang="ru-RU" b="1" i="1" dirty="0" smtClean="0"/>
          </a:p>
          <a:p>
            <a:r>
              <a:rPr lang="ru-RU" b="1" i="1" dirty="0" smtClean="0"/>
              <a:t>Сюжетно-ролевые </a:t>
            </a:r>
            <a:r>
              <a:rPr lang="ru-RU" b="1" i="1" dirty="0" smtClean="0"/>
              <a:t>игры: «Птичий двор». </a:t>
            </a:r>
            <a:endParaRPr lang="ru-RU" b="1" i="1" dirty="0" smtClean="0"/>
          </a:p>
          <a:p>
            <a:pPr>
              <a:buNone/>
            </a:pPr>
            <a:r>
              <a:rPr lang="ru-RU" b="1" i="1" dirty="0" smtClean="0"/>
              <a:t> </a:t>
            </a:r>
            <a:endParaRPr lang="ru-RU" b="1" i="1" dirty="0" smtClean="0"/>
          </a:p>
          <a:p>
            <a:r>
              <a:rPr lang="ru-RU" b="1" i="1" dirty="0" smtClean="0"/>
              <a:t>Театрализация</a:t>
            </a:r>
            <a:r>
              <a:rPr lang="ru-RU" b="1" i="1" dirty="0" smtClean="0"/>
              <a:t>: «Где обедал воробей».</a:t>
            </a:r>
            <a:endParaRPr lang="ru-RU" b="1" i="1" dirty="0"/>
          </a:p>
        </p:txBody>
      </p:sp>
    </p:spTree>
  </p:cSld>
  <p:clrMapOvr>
    <a:masterClrMapping/>
  </p:clrMapOvr>
  <p:transition spd="slow" advClick="0"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23528" y="188640"/>
            <a:ext cx="8352928" cy="648072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                  </a:t>
            </a:r>
            <a:r>
              <a:rPr lang="ru-RU" sz="4000" b="1" i="1" dirty="0" smtClean="0"/>
              <a:t>Подвижные </a:t>
            </a:r>
            <a:r>
              <a:rPr lang="ru-RU" sz="4000" b="1" i="1" dirty="0" smtClean="0"/>
              <a:t>игры </a:t>
            </a:r>
            <a:r>
              <a:rPr lang="ru-RU" sz="4000" b="1" i="1" dirty="0" smtClean="0"/>
              <a:t>:</a:t>
            </a:r>
          </a:p>
          <a:p>
            <a:r>
              <a:rPr lang="ru-RU" sz="2800" b="1" i="1" dirty="0" smtClean="0"/>
              <a:t>«</a:t>
            </a:r>
            <a:r>
              <a:rPr lang="ru-RU" sz="2800" b="1" i="1" dirty="0" smtClean="0"/>
              <a:t>Снегири», </a:t>
            </a:r>
            <a:endParaRPr lang="ru-RU" sz="2800" b="1" i="1" dirty="0" smtClean="0"/>
          </a:p>
          <a:p>
            <a:r>
              <a:rPr lang="ru-RU" sz="2800" b="1" i="1" dirty="0" smtClean="0"/>
              <a:t>«</a:t>
            </a:r>
            <a:r>
              <a:rPr lang="ru-RU" sz="2800" b="1" i="1" dirty="0" smtClean="0"/>
              <a:t>Воробушки и кот</a:t>
            </a:r>
            <a:r>
              <a:rPr lang="ru-RU" sz="2800" b="1" i="1" dirty="0" smtClean="0"/>
              <a:t>». </a:t>
            </a:r>
          </a:p>
          <a:p>
            <a:endParaRPr lang="ru-RU" sz="2800" b="1" i="1" dirty="0" smtClean="0"/>
          </a:p>
          <a:p>
            <a:endParaRPr lang="ru-RU" sz="2800" b="1" i="1" dirty="0"/>
          </a:p>
        </p:txBody>
      </p:sp>
      <p:pic>
        <p:nvPicPr>
          <p:cNvPr id="5" name="Picture 3" descr="D:\Users\Ольга\Desktop\DSCN14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2132856"/>
            <a:ext cx="6552728" cy="4464496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23528" y="188640"/>
            <a:ext cx="8352928" cy="648072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                  </a:t>
            </a:r>
            <a:r>
              <a:rPr lang="ru-RU" sz="4000" b="1" i="1" dirty="0" smtClean="0"/>
              <a:t>Подвижные </a:t>
            </a:r>
            <a:r>
              <a:rPr lang="ru-RU" sz="4000" b="1" i="1" dirty="0" smtClean="0"/>
              <a:t>игры </a:t>
            </a:r>
            <a:r>
              <a:rPr lang="ru-RU" sz="4000" b="1" i="1" dirty="0" smtClean="0"/>
              <a:t>:</a:t>
            </a:r>
          </a:p>
          <a:p>
            <a:r>
              <a:rPr lang="ru-RU" sz="2800" b="1" i="1" dirty="0" smtClean="0"/>
              <a:t>«</a:t>
            </a:r>
            <a:r>
              <a:rPr lang="ru-RU" sz="2800" b="1" i="1" dirty="0" smtClean="0"/>
              <a:t>Зимующие и перелетные птицы», </a:t>
            </a:r>
            <a:endParaRPr lang="ru-RU" sz="2800" b="1" i="1" dirty="0" smtClean="0"/>
          </a:p>
          <a:p>
            <a:r>
              <a:rPr lang="ru-RU" sz="2800" b="1" i="1" dirty="0" smtClean="0"/>
              <a:t>«</a:t>
            </a:r>
            <a:r>
              <a:rPr lang="ru-RU" sz="2800" b="1" i="1" dirty="0" smtClean="0"/>
              <a:t>Воробушки и автомобиль</a:t>
            </a:r>
            <a:r>
              <a:rPr lang="ru-RU" sz="2800" b="1" i="1" dirty="0" smtClean="0"/>
              <a:t>».</a:t>
            </a:r>
          </a:p>
          <a:p>
            <a:endParaRPr lang="ru-RU" sz="2800" b="1" i="1" dirty="0"/>
          </a:p>
        </p:txBody>
      </p:sp>
      <p:pic>
        <p:nvPicPr>
          <p:cNvPr id="4" name="Picture 4" descr="D:\Users\Ольга\Desktop\DSCN14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2060848"/>
            <a:ext cx="6552728" cy="4392488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23528" y="188640"/>
            <a:ext cx="8352928" cy="6480720"/>
          </a:xfrm>
        </p:spPr>
        <p:txBody>
          <a:bodyPr/>
          <a:lstStyle/>
          <a:p>
            <a:pPr>
              <a:buNone/>
            </a:pPr>
            <a:r>
              <a:rPr lang="ru-RU" sz="4000" b="1" i="1" dirty="0" smtClean="0"/>
              <a:t>                     Беседы</a:t>
            </a:r>
            <a:r>
              <a:rPr lang="ru-RU" sz="4000" b="1" i="1" dirty="0" smtClean="0"/>
              <a:t>: </a:t>
            </a:r>
            <a:endParaRPr lang="ru-RU" sz="4000" b="1" i="1" dirty="0" smtClean="0"/>
          </a:p>
          <a:p>
            <a:r>
              <a:rPr lang="ru-RU" sz="4000" b="1" i="1" dirty="0" smtClean="0"/>
              <a:t>«</a:t>
            </a:r>
            <a:r>
              <a:rPr lang="ru-RU" sz="4000" b="1" i="1" dirty="0" smtClean="0"/>
              <a:t>Как живут наши пернатые друзья зимой», «Кто заботится о птицах», «Пользу или вред приносят птицы?», «Меню птиц», «Как дети с родителями заботятся о птицах зимой?».</a:t>
            </a:r>
          </a:p>
          <a:p>
            <a:endParaRPr lang="ru-RU" sz="2800" b="1" i="1" dirty="0"/>
          </a:p>
        </p:txBody>
      </p:sp>
    </p:spTree>
  </p:cSld>
  <p:clrMapOvr>
    <a:masterClrMapping/>
  </p:clrMapOvr>
  <p:transition spd="slow" advClick="0"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79512" y="0"/>
            <a:ext cx="8712968" cy="6858000"/>
          </a:xfrm>
        </p:spPr>
        <p:txBody>
          <a:bodyPr/>
          <a:lstStyle/>
          <a:p>
            <a:pPr>
              <a:buNone/>
            </a:pPr>
            <a:r>
              <a:rPr lang="ru-RU" sz="4000" b="1" i="1" dirty="0" smtClean="0"/>
              <a:t>                     Беседы</a:t>
            </a:r>
            <a:r>
              <a:rPr lang="ru-RU" sz="4000" b="1" i="1" dirty="0" smtClean="0"/>
              <a:t>: </a:t>
            </a:r>
            <a:endParaRPr lang="ru-RU" sz="4000" b="1" i="1" dirty="0" smtClean="0"/>
          </a:p>
          <a:p>
            <a:pPr>
              <a:buNone/>
            </a:pPr>
            <a:endParaRPr lang="ru-RU" sz="2800" b="1" i="1" dirty="0"/>
          </a:p>
        </p:txBody>
      </p:sp>
      <p:pic>
        <p:nvPicPr>
          <p:cNvPr id="5" name="Picture 2" descr="D:\Users\Ольга\Desktop\DSCN14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620688"/>
            <a:ext cx="5760318" cy="3780011"/>
          </a:xfrm>
          <a:prstGeom prst="rect">
            <a:avLst/>
          </a:prstGeom>
          <a:noFill/>
        </p:spPr>
      </p:pic>
      <p:pic>
        <p:nvPicPr>
          <p:cNvPr id="6" name="Picture 3" descr="D:\Users\Ольга\Desktop\DSCN145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3301008"/>
            <a:ext cx="5430284" cy="3556992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23528" y="188640"/>
            <a:ext cx="8352928" cy="64807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b="1" i="1" dirty="0" smtClean="0"/>
              <a:t>Решение проблемной ситуации: </a:t>
            </a:r>
            <a:endParaRPr lang="ru-RU" sz="3600" b="1" i="1" dirty="0" smtClean="0"/>
          </a:p>
          <a:p>
            <a:pPr>
              <a:buNone/>
            </a:pPr>
            <a:r>
              <a:rPr lang="ru-RU" sz="3000" b="1" i="1" dirty="0" smtClean="0"/>
              <a:t>«</a:t>
            </a:r>
            <a:r>
              <a:rPr lang="ru-RU" sz="3000" b="1" i="1" dirty="0" smtClean="0"/>
              <a:t>Что может произойти, если не подкармливать птиц зимой».</a:t>
            </a:r>
          </a:p>
          <a:p>
            <a:pPr>
              <a:buNone/>
            </a:pPr>
            <a:r>
              <a:rPr lang="ru-RU" sz="3600" b="1" i="1" dirty="0" smtClean="0"/>
              <a:t>Наблюдение за птицами зимой: </a:t>
            </a:r>
            <a:endParaRPr lang="ru-RU" sz="3600" b="1" i="1" dirty="0" smtClean="0"/>
          </a:p>
          <a:p>
            <a:pPr>
              <a:buNone/>
            </a:pPr>
            <a:r>
              <a:rPr lang="ru-RU" sz="3200" b="1" i="1" dirty="0" smtClean="0"/>
              <a:t>   наблюдение </a:t>
            </a:r>
            <a:r>
              <a:rPr lang="ru-RU" sz="3200" b="1" i="1" dirty="0" smtClean="0"/>
              <a:t>за синицей, </a:t>
            </a:r>
            <a:endParaRPr lang="ru-RU" sz="3200" b="1" i="1" dirty="0" smtClean="0"/>
          </a:p>
          <a:p>
            <a:pPr>
              <a:buNone/>
            </a:pPr>
            <a:r>
              <a:rPr lang="ru-RU" sz="3200" b="1" i="1" dirty="0" smtClean="0"/>
              <a:t>   наблюдение за зимующими птицами</a:t>
            </a:r>
            <a:r>
              <a:rPr lang="ru-RU" sz="3200" b="1" i="1" dirty="0" smtClean="0"/>
              <a:t>, наблюдение за вороной, наблюдение за снегирем, наблюдение за голубями, наблюдение за синичкой.</a:t>
            </a:r>
            <a:r>
              <a:rPr lang="ru-RU" sz="3600" b="1" i="1" dirty="0" smtClean="0"/>
              <a:t> </a:t>
            </a:r>
            <a:r>
              <a:rPr lang="ru-RU" sz="4000" dirty="0" smtClean="0"/>
              <a:t> </a:t>
            </a:r>
            <a:endParaRPr lang="ru-RU" sz="4000" b="1" i="1" dirty="0"/>
          </a:p>
        </p:txBody>
      </p:sp>
    </p:spTree>
  </p:cSld>
  <p:clrMapOvr>
    <a:masterClrMapping/>
  </p:clrMapOvr>
  <p:transition spd="slow" advClick="0"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23528" y="188640"/>
            <a:ext cx="8352928" cy="6480720"/>
          </a:xfrm>
        </p:spPr>
        <p:txBody>
          <a:bodyPr>
            <a:normAutofit fontScale="55000" lnSpcReduction="20000"/>
          </a:bodyPr>
          <a:lstStyle/>
          <a:p>
            <a:r>
              <a:rPr lang="ru-RU" sz="4400" b="1" i="1" dirty="0" smtClean="0"/>
              <a:t>Труд: изготовление кормушек, чистка кормушек, подкормка птиц.</a:t>
            </a:r>
          </a:p>
          <a:p>
            <a:r>
              <a:rPr lang="ru-RU" sz="4400" b="1" i="1" dirty="0" smtClean="0"/>
              <a:t>Коммуникация: Чтение рассказов: И. Тургенева «Воробей», М. Горького «</a:t>
            </a:r>
            <a:r>
              <a:rPr lang="ru-RU" sz="4400" b="1" i="1" dirty="0" err="1" smtClean="0"/>
              <a:t>Воробьишко</a:t>
            </a:r>
            <a:r>
              <a:rPr lang="ru-RU" sz="4400" b="1" i="1" dirty="0" smtClean="0"/>
              <a:t>» + просмотр мультфильма, Н. Рубцова «Воробей» и «Ворона». Сухомлинского «О чём плачет синичка</a:t>
            </a:r>
            <a:r>
              <a:rPr lang="ru-RU" sz="4400" b="1" i="1" dirty="0" smtClean="0"/>
              <a:t>», Творческое </a:t>
            </a:r>
            <a:r>
              <a:rPr lang="ru-RU" sz="4400" b="1" i="1" dirty="0" smtClean="0"/>
              <a:t>рассказывание «Как я спас птичку». Заучивание и чтение стихотворений о зимующих птицах; обсуждение пословиц, поговорок, отгадывание загадок; рассматривание иллюстраций с изображением зимующих птиц.</a:t>
            </a:r>
          </a:p>
          <a:p>
            <a:r>
              <a:rPr lang="ru-RU" sz="4400" b="1" i="1" dirty="0" smtClean="0"/>
              <a:t> Художественное творчество: Рисование «</a:t>
            </a:r>
            <a:r>
              <a:rPr lang="ru-RU" sz="4400" b="1" i="1" dirty="0" smtClean="0"/>
              <a:t>Снегирь». </a:t>
            </a:r>
            <a:r>
              <a:rPr lang="ru-RU" sz="4400" b="1" i="1" dirty="0" smtClean="0"/>
              <a:t>Цель: развивать </a:t>
            </a:r>
            <a:r>
              <a:rPr lang="ru-RU" sz="4400" b="1" i="1" dirty="0" smtClean="0"/>
              <a:t>интерес.</a:t>
            </a:r>
            <a:endParaRPr lang="ru-RU" sz="4400" b="1" i="1" dirty="0" smtClean="0"/>
          </a:p>
          <a:p>
            <a:r>
              <a:rPr lang="ru-RU" sz="4400" b="1" i="1" dirty="0" smtClean="0"/>
              <a:t>  Аппликация «Снегирь». Цель: учить передавать особенности строения, окраски снегиря приёмом силуэтного вырезания.   Музыка: Аудиозапись «Голоса птиц». Музыкально - дидактическая игра «Птицы и птенчики», муз. и сл. Е. Тиличеевой</a:t>
            </a:r>
          </a:p>
          <a:p>
            <a:pPr>
              <a:buNone/>
            </a:pPr>
            <a:endParaRPr lang="ru-RU" sz="4000" b="1" i="1" dirty="0"/>
          </a:p>
        </p:txBody>
      </p:sp>
    </p:spTree>
  </p:cSld>
  <p:clrMapOvr>
    <a:masterClrMapping/>
  </p:clrMapOvr>
  <p:transition spd="slow" advClick="0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67544" y="2204864"/>
            <a:ext cx="8136904" cy="4464496"/>
          </a:xfrm>
        </p:spPr>
        <p:txBody>
          <a:bodyPr>
            <a:normAutofit/>
          </a:bodyPr>
          <a:lstStyle/>
          <a:p>
            <a:r>
              <a:rPr lang="ru-RU" sz="2800" b="1" i="1" dirty="0" smtClean="0"/>
              <a:t>- Информационно-творческий </a:t>
            </a:r>
          </a:p>
          <a:p>
            <a:r>
              <a:rPr lang="ru-RU" sz="2800" b="1" i="1" dirty="0" smtClean="0"/>
              <a:t>- Участники </a:t>
            </a:r>
            <a:r>
              <a:rPr lang="ru-RU" sz="2800" b="1" i="1" dirty="0" smtClean="0"/>
              <a:t>проекта: дети средней группы, родители воспитанников, воспитатели группы </a:t>
            </a:r>
            <a:endParaRPr lang="ru-RU" sz="2800" b="1" i="1" dirty="0" smtClean="0"/>
          </a:p>
          <a:p>
            <a:r>
              <a:rPr lang="ru-RU" sz="2800" b="1" i="1" dirty="0" smtClean="0"/>
              <a:t>- Срок </a:t>
            </a:r>
            <a:r>
              <a:rPr lang="ru-RU" sz="2800" b="1" i="1" dirty="0" smtClean="0"/>
              <a:t>реализации проекта: краткосрочный </a:t>
            </a:r>
            <a:endParaRPr lang="ru-RU" sz="2800" b="1" i="1" dirty="0" smtClean="0"/>
          </a:p>
          <a:p>
            <a:r>
              <a:rPr lang="ru-RU" sz="2800" b="1" i="1" dirty="0" smtClean="0"/>
              <a:t>- Формы </a:t>
            </a:r>
            <a:r>
              <a:rPr lang="ru-RU" sz="2800" b="1" i="1" dirty="0" smtClean="0"/>
              <a:t>работы: игровая, познавательная, продуктивная, работа с </a:t>
            </a:r>
            <a:r>
              <a:rPr lang="ru-RU" sz="2800" b="1" i="1" dirty="0" smtClean="0"/>
              <a:t>родителями. </a:t>
            </a:r>
            <a:r>
              <a:rPr lang="ru-RU" dirty="0" smtClean="0"/>
              <a:t> </a:t>
            </a:r>
          </a:p>
          <a:p>
            <a:endParaRPr lang="ru-RU" dirty="0"/>
          </a:p>
        </p:txBody>
      </p:sp>
      <p:sp>
        <p:nvSpPr>
          <p:cNvPr id="4" name="Блок-схема: перфолента 3"/>
          <p:cNvSpPr/>
          <p:nvPr/>
        </p:nvSpPr>
        <p:spPr>
          <a:xfrm>
            <a:off x="539552" y="0"/>
            <a:ext cx="3456384" cy="1152128"/>
          </a:xfrm>
          <a:prstGeom prst="flowChartPunchedTap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chemeClr val="tx1"/>
                </a:solidFill>
              </a:rPr>
              <a:t>О проекте </a:t>
            </a:r>
            <a:endParaRPr lang="ru-RU" sz="3600" b="1" i="1" dirty="0">
              <a:solidFill>
                <a:schemeClr val="tx1"/>
              </a:solidFill>
            </a:endParaRPr>
          </a:p>
        </p:txBody>
      </p:sp>
      <p:sp>
        <p:nvSpPr>
          <p:cNvPr id="5" name="Блок-схема: перфолента 4"/>
          <p:cNvSpPr/>
          <p:nvPr/>
        </p:nvSpPr>
        <p:spPr>
          <a:xfrm>
            <a:off x="4644008" y="1052736"/>
            <a:ext cx="3744416" cy="948688"/>
          </a:xfrm>
          <a:prstGeom prst="flowChartPunchedTap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chemeClr val="tx1"/>
                </a:solidFill>
              </a:rPr>
              <a:t>Тип проекта</a:t>
            </a:r>
            <a:endParaRPr lang="ru-RU" sz="3600" b="1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 advClick="0"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2132856"/>
            <a:ext cx="795010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i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СПАСИБО ЗА ВНИМАНИЕ.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 advClick="0">
    <p:wedg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491880" y="4725144"/>
            <a:ext cx="5256584" cy="201622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i="1" dirty="0" smtClean="0"/>
              <a:t>МДОУ «Детский сад №78»</a:t>
            </a:r>
          </a:p>
          <a:p>
            <a:pPr>
              <a:buNone/>
            </a:pPr>
            <a:r>
              <a:rPr lang="ru-RU" b="1" i="1" dirty="0" smtClean="0"/>
              <a:t>Проект подготовил:</a:t>
            </a:r>
          </a:p>
          <a:p>
            <a:pPr>
              <a:buNone/>
            </a:pPr>
            <a:r>
              <a:rPr lang="ru-RU" b="1" i="1" dirty="0" smtClean="0"/>
              <a:t>воспитатель</a:t>
            </a:r>
          </a:p>
          <a:p>
            <a:pPr>
              <a:buNone/>
            </a:pPr>
            <a:r>
              <a:rPr lang="ru-RU" b="1" i="1" dirty="0" err="1" smtClean="0"/>
              <a:t>Казерова</a:t>
            </a:r>
            <a:r>
              <a:rPr lang="ru-RU" b="1" i="1" dirty="0" smtClean="0"/>
              <a:t> Лариса Викторовна</a:t>
            </a:r>
            <a:endParaRPr lang="ru-RU" b="1" i="1" dirty="0"/>
          </a:p>
        </p:txBody>
      </p:sp>
    </p:spTree>
  </p:cSld>
  <p:clrMapOvr>
    <a:masterClrMapping/>
  </p:clrMapOvr>
  <p:transition spd="slow" advClick="0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67544" y="0"/>
            <a:ext cx="8147248" cy="6480720"/>
          </a:xfrm>
        </p:spPr>
        <p:txBody>
          <a:bodyPr>
            <a:noAutofit/>
          </a:bodyPr>
          <a:lstStyle/>
          <a:p>
            <a:r>
              <a:rPr lang="ru-RU" sz="3600" b="1" i="1" dirty="0" smtClean="0"/>
              <a:t>« Так и живут бок о бок птицы и люди, часто не обращая внимания друг на друга, иногда ссорясь, иногда радуясь друг другу, как члены одной большой семьи. Кто из них кому больше нужен – человек птицам или птицы человеку? Но выживет ли человек, если на Земле не останется птиц». Э.Н. Голованова</a:t>
            </a:r>
            <a:endParaRPr lang="ru-RU" sz="3600" dirty="0"/>
          </a:p>
        </p:txBody>
      </p:sp>
    </p:spTree>
  </p:cSld>
  <p:clrMapOvr>
    <a:masterClrMapping/>
  </p:clrMapOvr>
  <p:transition spd="slow" advClick="0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95536" y="836712"/>
            <a:ext cx="8280920" cy="5688632"/>
          </a:xfrm>
        </p:spPr>
        <p:txBody>
          <a:bodyPr/>
          <a:lstStyle/>
          <a:p>
            <a:r>
              <a:rPr lang="ru-RU" b="1" i="1" dirty="0" smtClean="0"/>
              <a:t>- Недостаточные </a:t>
            </a:r>
            <a:r>
              <a:rPr lang="ru-RU" b="1" i="1" dirty="0" smtClean="0"/>
              <a:t>представления детей о зимующих птицах</a:t>
            </a:r>
            <a:r>
              <a:rPr lang="ru-RU" b="1" i="1" dirty="0" smtClean="0"/>
              <a:t>.</a:t>
            </a:r>
          </a:p>
          <a:p>
            <a:endParaRPr lang="ru-RU" b="1" i="1" dirty="0"/>
          </a:p>
        </p:txBody>
      </p:sp>
      <p:sp>
        <p:nvSpPr>
          <p:cNvPr id="4" name="Блок-схема: перфолента 3"/>
          <p:cNvSpPr/>
          <p:nvPr/>
        </p:nvSpPr>
        <p:spPr>
          <a:xfrm>
            <a:off x="395536" y="116632"/>
            <a:ext cx="4104456" cy="720080"/>
          </a:xfrm>
          <a:prstGeom prst="flowChartPunchedTap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chemeClr val="tx1"/>
                </a:solidFill>
              </a:rPr>
              <a:t>Проблемы</a:t>
            </a:r>
            <a:endParaRPr lang="ru-RU" sz="3600" b="1" i="1" dirty="0">
              <a:solidFill>
                <a:schemeClr val="tx1"/>
              </a:solidFill>
            </a:endParaRPr>
          </a:p>
        </p:txBody>
      </p:sp>
      <p:pic>
        <p:nvPicPr>
          <p:cNvPr id="5" name="Рисунок 4" descr="http://900igr.net/datas/okruzhajuschij-mir/Nezhivaja-priroda-osenju/0027-027-Zimujuschie-ptitsy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700808"/>
            <a:ext cx="7560840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23528" y="332656"/>
            <a:ext cx="8280920" cy="6336704"/>
          </a:xfrm>
        </p:spPr>
        <p:txBody>
          <a:bodyPr/>
          <a:lstStyle/>
          <a:p>
            <a:r>
              <a:rPr lang="ru-RU" sz="3200" b="1" i="1" dirty="0" smtClean="0"/>
              <a:t>Цель: </a:t>
            </a:r>
            <a:r>
              <a:rPr lang="ru-RU" b="1" i="1" dirty="0" smtClean="0"/>
              <a:t>Формирование </a:t>
            </a:r>
            <a:r>
              <a:rPr lang="ru-RU" b="1" i="1" dirty="0" smtClean="0"/>
              <a:t>экологических знаний о зимующих птицах и ответственного, бережного отношения к ним. </a:t>
            </a:r>
            <a:endParaRPr lang="ru-RU" b="1" i="1" dirty="0" smtClean="0"/>
          </a:p>
          <a:p>
            <a:r>
              <a:rPr lang="ru-RU" sz="3200" b="1" i="1" dirty="0" smtClean="0"/>
              <a:t>Задачи</a:t>
            </a:r>
            <a:r>
              <a:rPr lang="ru-RU" sz="3200" b="1" i="1" dirty="0" smtClean="0"/>
              <a:t>: </a:t>
            </a:r>
            <a:endParaRPr lang="ru-RU" sz="3200" b="1" i="1" dirty="0" smtClean="0"/>
          </a:p>
          <a:p>
            <a:r>
              <a:rPr lang="ru-RU" b="1" i="1" dirty="0" smtClean="0"/>
              <a:t>1</a:t>
            </a:r>
            <a:r>
              <a:rPr lang="ru-RU" b="1" i="1" dirty="0" smtClean="0"/>
              <a:t>. Пополнить предметно - развивающую среду по теме проекта</a:t>
            </a:r>
            <a:r>
              <a:rPr lang="ru-RU" b="1" i="1" dirty="0" smtClean="0"/>
              <a:t>.</a:t>
            </a:r>
          </a:p>
          <a:p>
            <a:r>
              <a:rPr lang="ru-RU" b="1" i="1" dirty="0" smtClean="0"/>
              <a:t> </a:t>
            </a:r>
            <a:r>
              <a:rPr lang="ru-RU" b="1" i="1" dirty="0" smtClean="0"/>
              <a:t>2. Расширить кругозор детей о зимующих птицах. </a:t>
            </a:r>
            <a:endParaRPr lang="ru-RU" b="1" i="1" dirty="0" smtClean="0"/>
          </a:p>
          <a:p>
            <a:r>
              <a:rPr lang="ru-RU" b="1" i="1" dirty="0" smtClean="0"/>
              <a:t>3.Способствовать </a:t>
            </a:r>
            <a:r>
              <a:rPr lang="ru-RU" b="1" i="1" dirty="0" smtClean="0"/>
              <a:t>развитию творческих и интеллектуальных способностей воспитанников. </a:t>
            </a:r>
            <a:endParaRPr lang="ru-RU" b="1" i="1" dirty="0" smtClean="0"/>
          </a:p>
          <a:p>
            <a:r>
              <a:rPr lang="ru-RU" b="1" i="1" dirty="0" smtClean="0"/>
              <a:t>4</a:t>
            </a:r>
            <a:r>
              <a:rPr lang="ru-RU" b="1" i="1" dirty="0" smtClean="0"/>
              <a:t>. Привлечь воспитанников и родителей к помощи птицам в трудных зимних условиях.</a:t>
            </a:r>
            <a:endParaRPr lang="ru-RU" b="1" i="1" dirty="0"/>
          </a:p>
        </p:txBody>
      </p:sp>
    </p:spTree>
  </p:cSld>
  <p:clrMapOvr>
    <a:masterClrMapping/>
  </p:clrMapOvr>
  <p:transition spd="slow" advClick="0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1520" y="188640"/>
            <a:ext cx="8280920" cy="6480720"/>
          </a:xfrm>
        </p:spPr>
        <p:txBody>
          <a:bodyPr/>
          <a:lstStyle/>
          <a:p>
            <a:r>
              <a:rPr lang="ru-RU" dirty="0" smtClean="0"/>
              <a:t> 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sz="3600" b="1" i="1" dirty="0" smtClean="0"/>
              <a:t> </a:t>
            </a:r>
            <a:r>
              <a:rPr lang="ru-RU" sz="3600" b="1" i="1" dirty="0" smtClean="0"/>
              <a:t>I этап – подготовительный </a:t>
            </a:r>
            <a:endParaRPr lang="ru-RU" sz="3600" b="1" i="1" dirty="0" smtClean="0"/>
          </a:p>
          <a:p>
            <a:endParaRPr lang="ru-RU" sz="3600" b="1" i="1" dirty="0" smtClean="0"/>
          </a:p>
          <a:p>
            <a:r>
              <a:rPr lang="ru-RU" sz="3600" b="1" i="1" dirty="0" smtClean="0"/>
              <a:t>II </a:t>
            </a:r>
            <a:r>
              <a:rPr lang="ru-RU" sz="3600" b="1" i="1" dirty="0" smtClean="0"/>
              <a:t>этап – основной ( практический) </a:t>
            </a:r>
            <a:endParaRPr lang="ru-RU" sz="3600" b="1" i="1" dirty="0" smtClean="0"/>
          </a:p>
          <a:p>
            <a:endParaRPr lang="ru-RU" sz="3600" b="1" i="1" dirty="0" smtClean="0"/>
          </a:p>
          <a:p>
            <a:r>
              <a:rPr lang="ru-RU" sz="3600" b="1" i="1" dirty="0" smtClean="0"/>
              <a:t>III </a:t>
            </a:r>
            <a:r>
              <a:rPr lang="ru-RU" sz="3600" b="1" i="1" dirty="0" smtClean="0"/>
              <a:t>этап- заключительный</a:t>
            </a:r>
          </a:p>
          <a:p>
            <a:endParaRPr lang="ru-RU" sz="3600" b="1" i="1" dirty="0"/>
          </a:p>
        </p:txBody>
      </p:sp>
      <p:sp>
        <p:nvSpPr>
          <p:cNvPr id="5" name="Блок-схема: перфолента 4"/>
          <p:cNvSpPr/>
          <p:nvPr/>
        </p:nvSpPr>
        <p:spPr>
          <a:xfrm>
            <a:off x="1331640" y="188640"/>
            <a:ext cx="6120680" cy="1412776"/>
          </a:xfrm>
          <a:prstGeom prst="flowChartPunchedTap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chemeClr val="tx1"/>
                </a:solidFill>
              </a:rPr>
              <a:t>Этапы реализации проекта:</a:t>
            </a:r>
            <a:endParaRPr lang="ru-RU" sz="3200" b="1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 advClick="0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23528" y="188640"/>
            <a:ext cx="8280920" cy="6552728"/>
          </a:xfrm>
        </p:spPr>
        <p:txBody>
          <a:bodyPr>
            <a:normAutofit/>
          </a:bodyPr>
          <a:lstStyle/>
          <a:p>
            <a:r>
              <a:rPr lang="ru-RU" dirty="0" smtClean="0"/>
              <a:t> </a:t>
            </a:r>
            <a:r>
              <a:rPr lang="ru-RU" sz="2800" b="1" i="1" dirty="0" smtClean="0"/>
              <a:t>I этап – подготовительный Обсуждение цели, задачи с детьми и родителями. Создание необходимых условий для реализации проекта. Перспективное планирование проекта. Разработка и накопление методических материалов по проблеме</a:t>
            </a:r>
            <a:r>
              <a:rPr lang="ru-RU" sz="2800" b="1" i="1" dirty="0" smtClean="0"/>
              <a:t>.</a:t>
            </a:r>
          </a:p>
          <a:p>
            <a:r>
              <a:rPr lang="ru-RU" sz="2800" b="1" i="1" dirty="0" smtClean="0"/>
              <a:t> II этап – основной ( практический) Внедрение в </a:t>
            </a:r>
            <a:r>
              <a:rPr lang="ru-RU" sz="2800" b="1" i="1" dirty="0" err="1" smtClean="0"/>
              <a:t>воспитательно</a:t>
            </a:r>
            <a:r>
              <a:rPr lang="ru-RU" sz="2800" b="1" i="1" dirty="0" smtClean="0"/>
              <a:t> – образовательный процесс эффективных методов и приёмов по расширению знаний дошкольников о зимующих птицах.</a:t>
            </a:r>
            <a:endParaRPr lang="ru-RU" sz="2800" b="1" i="1" dirty="0"/>
          </a:p>
        </p:txBody>
      </p:sp>
    </p:spTree>
  </p:cSld>
  <p:clrMapOvr>
    <a:masterClrMapping/>
  </p:clrMapOvr>
  <p:transition spd="slow" advClick="0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1520" y="116632"/>
            <a:ext cx="8496944" cy="6552728"/>
          </a:xfrm>
        </p:spPr>
        <p:txBody>
          <a:bodyPr/>
          <a:lstStyle/>
          <a:p>
            <a:r>
              <a:rPr lang="ru-RU" sz="2800" b="1" i="1" dirty="0" smtClean="0"/>
              <a:t>Домашние задание родителям </a:t>
            </a:r>
            <a:endParaRPr lang="ru-RU" sz="2800" b="1" i="1" dirty="0" smtClean="0"/>
          </a:p>
          <a:p>
            <a:r>
              <a:rPr lang="ru-RU" sz="2800" b="1" i="1" dirty="0" smtClean="0"/>
              <a:t>Рекомендации </a:t>
            </a:r>
            <a:r>
              <a:rPr lang="ru-RU" sz="2800" b="1" i="1" dirty="0" smtClean="0"/>
              <a:t>на совместные прогулки. Совместно с ребенком сделать кормушку. </a:t>
            </a:r>
          </a:p>
          <a:p>
            <a:r>
              <a:rPr lang="ru-RU" sz="2800" b="1" i="1" dirty="0" smtClean="0"/>
              <a:t>Подсыпая </a:t>
            </a:r>
            <a:r>
              <a:rPr lang="ru-RU" sz="2800" b="1" i="1" dirty="0" smtClean="0"/>
              <a:t>корм, развивать словарный запас ребенка. </a:t>
            </a:r>
            <a:endParaRPr lang="ru-RU" sz="2800" b="1" i="1" dirty="0" smtClean="0"/>
          </a:p>
          <a:p>
            <a:r>
              <a:rPr lang="ru-RU" sz="2800" b="1" i="1" dirty="0" smtClean="0"/>
              <a:t>Заучивание </a:t>
            </a:r>
            <a:r>
              <a:rPr lang="ru-RU" sz="2800" b="1" i="1" dirty="0" smtClean="0"/>
              <a:t>стихотворений о зимующих птиц. </a:t>
            </a:r>
            <a:endParaRPr lang="ru-RU" sz="2800" b="1" i="1" dirty="0" smtClean="0"/>
          </a:p>
          <a:p>
            <a:r>
              <a:rPr lang="ru-RU" sz="2800" b="1" i="1" dirty="0" smtClean="0"/>
              <a:t>Отгадывание </a:t>
            </a:r>
            <a:r>
              <a:rPr lang="ru-RU" sz="2800" b="1" i="1" dirty="0" smtClean="0"/>
              <a:t>загадок про зимующих птиц. </a:t>
            </a:r>
            <a:endParaRPr lang="ru-RU" sz="2800" b="1" i="1" dirty="0" smtClean="0"/>
          </a:p>
          <a:p>
            <a:r>
              <a:rPr lang="ru-RU" sz="2800" b="1" i="1" dirty="0" smtClean="0"/>
              <a:t>Рассмотреть </a:t>
            </a:r>
            <a:r>
              <a:rPr lang="ru-RU" sz="2800" b="1" i="1" dirty="0" smtClean="0"/>
              <a:t>зимующих птиц на иллюстрациях в книгах и журналах, принести книги в детский сад.</a:t>
            </a:r>
          </a:p>
          <a:p>
            <a:endParaRPr lang="ru-RU" dirty="0"/>
          </a:p>
        </p:txBody>
      </p:sp>
    </p:spTree>
  </p:cSld>
  <p:clrMapOvr>
    <a:masterClrMapping/>
  </p:clrMapOvr>
  <p:transition spd="slow" advClick="0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dovosp.ru/insertfiles/images/i_1a6cc5f1117f270c_html_62688df7.jpg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3816424" cy="3031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dovosp.ru/insertfiles/images/i_1a6cc5f1117f270c_html_3ba83fc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3429000"/>
            <a:ext cx="4536504" cy="3172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D:\Users\Ольга\Pictures\2525844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3429000"/>
            <a:ext cx="3887713" cy="3163813"/>
          </a:xfrm>
          <a:prstGeom prst="rect">
            <a:avLst/>
          </a:prstGeom>
          <a:noFill/>
        </p:spPr>
      </p:pic>
      <p:pic>
        <p:nvPicPr>
          <p:cNvPr id="1027" name="Picture 3" descr="D:\Users\Ольга\Pictures\11379774_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1960" y="188640"/>
            <a:ext cx="4248472" cy="3024336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157</TotalTime>
  <Words>675</Words>
  <Application>Microsoft Office PowerPoint</Application>
  <PresentationFormat>Экран (4:3)</PresentationFormat>
  <Paragraphs>90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Эркер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Ольга</dc:creator>
  <cp:lastModifiedBy>Ольга</cp:lastModifiedBy>
  <cp:revision>16</cp:revision>
  <dcterms:created xsi:type="dcterms:W3CDTF">2015-02-04T11:33:37Z</dcterms:created>
  <dcterms:modified xsi:type="dcterms:W3CDTF">2015-02-09T16:39:45Z</dcterms:modified>
</cp:coreProperties>
</file>