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25"/>
  </p:notesMasterIdLst>
  <p:sldIdLst>
    <p:sldId id="369" r:id="rId3"/>
    <p:sldId id="307" r:id="rId4"/>
    <p:sldId id="344" r:id="rId5"/>
    <p:sldId id="338" r:id="rId6"/>
    <p:sldId id="337" r:id="rId7"/>
    <p:sldId id="336" r:id="rId8"/>
    <p:sldId id="346" r:id="rId9"/>
    <p:sldId id="348" r:id="rId10"/>
    <p:sldId id="353" r:id="rId11"/>
    <p:sldId id="352" r:id="rId12"/>
    <p:sldId id="354" r:id="rId13"/>
    <p:sldId id="350" r:id="rId14"/>
    <p:sldId id="334" r:id="rId15"/>
    <p:sldId id="355" r:id="rId16"/>
    <p:sldId id="359" r:id="rId17"/>
    <p:sldId id="362" r:id="rId18"/>
    <p:sldId id="364" r:id="rId19"/>
    <p:sldId id="357" r:id="rId20"/>
    <p:sldId id="365" r:id="rId21"/>
    <p:sldId id="366" r:id="rId22"/>
    <p:sldId id="367" r:id="rId23"/>
    <p:sldId id="36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6600CC"/>
    <a:srgbClr val="FFCCFF"/>
    <a:srgbClr val="9966FF"/>
    <a:srgbClr val="CCCCFF"/>
    <a:srgbClr val="9900FF"/>
    <a:srgbClr val="CC66F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1" autoAdjust="0"/>
    <p:restoredTop sz="94660" autoAdjust="0"/>
  </p:normalViewPr>
  <p:slideViewPr>
    <p:cSldViewPr>
      <p:cViewPr varScale="1">
        <p:scale>
          <a:sx n="78" d="100"/>
          <a:sy n="78" d="100"/>
        </p:scale>
        <p:origin x="-8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13BBEF-9F4C-4FDD-B3C4-3088EB1D11DE}" type="datetimeFigureOut">
              <a:rPr lang="ru-RU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8E9E75-922C-467A-BE89-325FED211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378454-1A24-404D-BA2B-3C8C659293D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5BE3C1-208E-4DD1-B678-987281DDAAF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4BEC25-6810-4100-A86F-70CE0849BD4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6E9425-B470-44CF-B68D-9A831C24528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101EAB-8A5A-4CA9-B7A0-DCE4A9DEAE8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741F58-FDC1-4F51-9D8B-56EEF1F147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AE91A9-81E6-41E8-84C8-E1EEC125B23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6C4792-230F-4B51-8595-FDB960D8AC0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5FAF12-B49D-4B66-8A20-146E1ECC52E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87FA91-EFE5-4B6F-9220-FCBF45022F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87FA91-EFE5-4B6F-9220-FCBF45022F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74106A-8072-44AC-8FE2-FBD835D11B4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87FA91-EFE5-4B6F-9220-FCBF45022F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87FA91-EFE5-4B6F-9220-FCBF45022F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FC43DE-5FD3-4710-8289-0036D96F077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EC3CE7-8F81-42E5-B874-461E5A801C7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F86A5C-D272-4D8F-92CA-679677D2715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C812E5-61AA-44C3-8D5E-98FCCAE51F0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D110B5-0311-4AC7-A8C4-90A36B7FD90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6EFC99-0495-4528-B0D6-1833B0DA67E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CAB088-600F-4115-9AB6-B16F2EBC446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8BFB4-9B7A-4A39-BBB1-52BEF08752D1}" type="datetimeFigureOut">
              <a:rPr lang="ru-RU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6BE8C-71F7-4245-AB59-A7E9B9E7D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44E0-CB71-4449-9D88-12B248C8DB9F}" type="datetimeFigureOut">
              <a:rPr lang="ru-RU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D2FDC-1A5A-4C38-B3D3-F74CAB2FB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2B6D-327E-4332-B062-E5C05A5AA42F}" type="datetimeFigureOut">
              <a:rPr lang="ru-RU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34E7-F0C6-486A-8B8D-F1FAED132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D8BFB4-9B7A-4A39-BBB1-52BEF08752D1}" type="datetimeFigureOut">
              <a:rPr lang="ru-RU" smtClean="0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F6BE8C-71F7-4245-AB59-A7E9B9E7D4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F44D21-218C-41B5-8DEA-5B4BDDA5CDFB}" type="datetimeFigureOut">
              <a:rPr lang="ru-RU" smtClean="0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8D4733-450A-4D3B-9F39-F46D2929CB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0108901-A739-49CA-A8F8-1BCD6CCB00E0}" type="datetimeFigureOut">
              <a:rPr lang="ru-RU" smtClean="0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1CB357-4529-457B-8219-057768CF19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0A7BEB7-ACB3-4066-8F53-45BB26F43D74}" type="datetimeFigureOut">
              <a:rPr lang="ru-RU" smtClean="0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74A042-B93A-4FF6-9A12-210F50E54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6AED603-2653-4510-8B41-4A6C05A43A7D}" type="datetimeFigureOut">
              <a:rPr lang="ru-RU" smtClean="0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D9CDF8-A980-4F6F-995B-6B15EC1851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F48504-0B9B-4CF9-A964-3AD5BFA1446D}" type="datetimeFigureOut">
              <a:rPr lang="ru-RU" smtClean="0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6E4AB6-EC40-4468-BF01-92ABA39240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8D0A86-FD2E-4D56-9900-FCBC0BD9A67C}" type="datetimeFigureOut">
              <a:rPr lang="ru-RU" smtClean="0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C41369-AED4-470C-928F-E893932858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AF1B1C-52F9-4BBB-B14B-0E4073B77FD8}" type="datetimeFigureOut">
              <a:rPr lang="ru-RU" smtClean="0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40E884-B647-46AD-A3C8-CDA1502190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4D21-218C-41B5-8DEA-5B4BDDA5CDFB}" type="datetimeFigureOut">
              <a:rPr lang="ru-RU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D4733-450A-4D3B-9F39-F46D2929C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80FADE-49C8-44AE-81DE-CA9ECA2DDEB4}" type="datetimeFigureOut">
              <a:rPr lang="ru-RU" smtClean="0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225D4C-D89C-4EC5-AA93-ACAE12CCBB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CB44E0-CB71-4449-9D88-12B248C8DB9F}" type="datetimeFigureOut">
              <a:rPr lang="ru-RU" smtClean="0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0D2FDC-1A5A-4C38-B3D3-F74CAB2FB9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492B6D-327E-4332-B062-E5C05A5AA42F}" type="datetimeFigureOut">
              <a:rPr lang="ru-RU" smtClean="0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0134E7-F0C6-486A-8B8D-F1FAED1325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08901-A739-49CA-A8F8-1BCD6CCB00E0}" type="datetimeFigureOut">
              <a:rPr lang="ru-RU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CB357-4529-457B-8219-057768CF1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7BEB7-ACB3-4066-8F53-45BB26F43D74}" type="datetimeFigureOut">
              <a:rPr lang="ru-RU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4A042-B93A-4FF6-9A12-210F50E54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ED603-2653-4510-8B41-4A6C05A43A7D}" type="datetimeFigureOut">
              <a:rPr lang="ru-RU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9CDF8-A980-4F6F-995B-6B15EC185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48504-0B9B-4CF9-A964-3AD5BFA1446D}" type="datetimeFigureOut">
              <a:rPr lang="ru-RU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E4AB6-EC40-4468-BF01-92ABA3924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A86-FD2E-4D56-9900-FCBC0BD9A67C}" type="datetimeFigureOut">
              <a:rPr lang="ru-RU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41369-AED4-470C-928F-E89393285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F1B1C-52F9-4BBB-B14B-0E4073B77FD8}" type="datetimeFigureOut">
              <a:rPr lang="ru-RU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0E884-B647-46AD-A3C8-CDA150219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0FADE-49C8-44AE-81DE-CA9ECA2DDEB4}" type="datetimeFigureOut">
              <a:rPr lang="ru-RU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25D4C-D89C-4EC5-AA93-ACAE12CCB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3F387B-594D-4E01-A2F9-515AF54360C8}" type="datetimeFigureOut">
              <a:rPr lang="ru-RU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95DDC1-E90E-4719-A281-205F63973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5" r:id="rId9"/>
    <p:sldLayoutId id="2147483693" r:id="rId10"/>
    <p:sldLayoutId id="2147483694" r:id="rId11"/>
  </p:sldLayoutIdLst>
  <p:transition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F73F387B-594D-4E01-A2F9-515AF54360C8}" type="datetimeFigureOut">
              <a:rPr lang="ru-RU" smtClean="0"/>
              <a:pPr>
                <a:defRPr/>
              </a:pPr>
              <a:t>31.08.2013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2895DDC1-E90E-4719-A281-205F63973E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2.wav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764704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ПРЕЗЕНТАЦИЯ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656014"/>
            <a:ext cx="89644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Тема: “Космос”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1691" y="2967335"/>
            <a:ext cx="5800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 дню Космонавтики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4725144"/>
            <a:ext cx="286719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Выполнила: </a:t>
            </a:r>
          </a:p>
          <a:p>
            <a:pPr algn="ctr"/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воспитатель детского сада</a:t>
            </a:r>
          </a:p>
          <a:p>
            <a:pPr algn="ctr"/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Жукова Инна Георгиевна</a:t>
            </a:r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1571604" y="785794"/>
            <a:ext cx="7358114" cy="1928826"/>
          </a:xfrm>
          <a:prstGeom prst="cloudCallout">
            <a:avLst>
              <a:gd name="adj1" fmla="val 17394"/>
              <a:gd name="adj2" fmla="val 15309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214563" y="1071563"/>
            <a:ext cx="6143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Больше часа, а именно 108 мин, длился первый полет человека в космосе. За это время корабль «Восток» облетел весь земной шар и опустился в точно заданном районе.</a:t>
            </a:r>
          </a:p>
        </p:txBody>
      </p:sp>
      <p:pic>
        <p:nvPicPr>
          <p:cNvPr id="54274" name="Picture 2" descr="Картинка 1 из 5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3071810"/>
            <a:ext cx="5286412" cy="3605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2714612" y="785794"/>
            <a:ext cx="6215106" cy="1928826"/>
          </a:xfrm>
          <a:prstGeom prst="cloudCallout">
            <a:avLst>
              <a:gd name="adj1" fmla="val 12113"/>
              <a:gd name="adj2" fmla="val 15309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357563" y="1071563"/>
            <a:ext cx="5000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Корабль приземлился на вспаханное поле.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тут произошел интересный эпизод, о котором Юрий Гагарин потом рассказывал.</a:t>
            </a:r>
          </a:p>
        </p:txBody>
      </p:sp>
      <p:pic>
        <p:nvPicPr>
          <p:cNvPr id="66562" name="Picture 2" descr="Картинка 28 из 3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3353086" cy="2328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42910" y="2610683"/>
            <a:ext cx="45005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«Ступив на твердую землю, я увидел женщину с девочкой, стоявших возле пятнистого теленка и с любопытством наблюдавших за мной. Пошел к ним. Они направились навстречу. Но чем ближе они подходили, тем шаги их становились медленнее. Я ведь все еще был в ярко-оранжевом скафандре, и его необычный вид, наверное, их пугал. Ничего подобного они еще не видели…»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Картинка 16 из 29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42852"/>
            <a:ext cx="5076825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2468" name="Picture 4" descr="Картинка 5 из 166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29000"/>
            <a:ext cx="5072066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285750" y="1357313"/>
            <a:ext cx="3286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Корабль «Восток» всего лишь один раз облетел вокруг Земли. </a:t>
            </a:r>
            <a:endParaRPr lang="ru-RU" sz="2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643563" y="3857625"/>
            <a:ext cx="321468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А современная космическая станция находится в космосе много лет; это настоящий космический дом, в котором космонавты живут по многу месяцев. </a:t>
            </a:r>
            <a:endParaRPr lang="ru-RU" sz="2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Картинка 16 из 166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572000" y="142875"/>
            <a:ext cx="44291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Такие станции люди стали создавать для продолжительных полетов в космос. Это настоящий «космический дом», который постоянно находится в космосе и где космонавты работают много месяцев.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Картинка 215 из 121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000625" y="142875"/>
            <a:ext cx="41433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На орбитальных научных станциях космонавты разных стран ведут исследования Земли и космического пространства. Иногда они покидают станцию и выходят в открытый космос.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463 из 121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857500" y="5357813"/>
            <a:ext cx="6286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    </a:t>
            </a: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  «Крылья» космической станции — это солнечные батареи. Они «ловят» солнечные лучи и превращают их в электрический ток. А ток освещает, обогревает станцию и питает все научные приборы.</a:t>
            </a:r>
            <a:endParaRPr lang="ru-RU" sz="2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142844" y="714356"/>
            <a:ext cx="5072098" cy="1928826"/>
          </a:xfrm>
          <a:prstGeom prst="cloudCallout">
            <a:avLst>
              <a:gd name="adj1" fmla="val -18876"/>
              <a:gd name="adj2" fmla="val 16920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63" y="1143000"/>
            <a:ext cx="4214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 уже знаете, что у нашей планеты есть естественный спутник. Как он называется? 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0" y="2071678"/>
            <a:ext cx="7358082" cy="2000264"/>
          </a:xfrm>
          <a:prstGeom prst="cloudCallout">
            <a:avLst>
              <a:gd name="adj1" fmla="val 19530"/>
              <a:gd name="adj2" fmla="val 10886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357430"/>
            <a:ext cx="67151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 человек смог создать и запустить в космос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искусственные спутники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Земли.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 „спутник“ вошло во все языки мира. Сейчас в космосе постоянно находится много искусственных спутников. Зачем же они нужны?»</a:t>
            </a:r>
          </a:p>
        </p:txBody>
      </p:sp>
      <p:pic>
        <p:nvPicPr>
          <p:cNvPr id="80898" name="Picture 2" descr="Картинка 212 из 62559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6" y="3214686"/>
            <a:ext cx="3809994" cy="3809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142844" y="714356"/>
            <a:ext cx="5429288" cy="1928826"/>
          </a:xfrm>
          <a:prstGeom prst="cloudCallout">
            <a:avLst>
              <a:gd name="adj1" fmla="val -21948"/>
              <a:gd name="adj2" fmla="val 16859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63" y="1000125"/>
            <a:ext cx="4786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Спутники связи осуществляют телевизионные передачи в отдаленные уголки Земли. Их помощь необходима для радио- и телефонной связи.</a:t>
            </a:r>
          </a:p>
        </p:txBody>
      </p:sp>
      <p:pic>
        <p:nvPicPr>
          <p:cNvPr id="87042" name="Picture 2" descr="Картинка 268 из 21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4793" y="2857496"/>
            <a:ext cx="5844905" cy="3786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  <p:sndAc>
      <p:stSnd loop="1"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7234238" y="5286375"/>
            <a:ext cx="752475" cy="762000"/>
          </a:xfrm>
          <a:custGeom>
            <a:avLst/>
            <a:gdLst>
              <a:gd name="connsiteX0" fmla="*/ 221297 w 752808"/>
              <a:gd name="connsiteY0" fmla="*/ 715108 h 715108"/>
              <a:gd name="connsiteX1" fmla="*/ 139235 w 752808"/>
              <a:gd name="connsiteY1" fmla="*/ 656492 h 715108"/>
              <a:gd name="connsiteX2" fmla="*/ 104066 w 752808"/>
              <a:gd name="connsiteY2" fmla="*/ 621323 h 715108"/>
              <a:gd name="connsiteX3" fmla="*/ 80620 w 752808"/>
              <a:gd name="connsiteY3" fmla="*/ 527538 h 715108"/>
              <a:gd name="connsiteX4" fmla="*/ 57174 w 752808"/>
              <a:gd name="connsiteY4" fmla="*/ 492369 h 715108"/>
              <a:gd name="connsiteX5" fmla="*/ 45451 w 752808"/>
              <a:gd name="connsiteY5" fmla="*/ 457200 h 715108"/>
              <a:gd name="connsiteX6" fmla="*/ 10282 w 752808"/>
              <a:gd name="connsiteY6" fmla="*/ 386862 h 715108"/>
              <a:gd name="connsiteX7" fmla="*/ 33728 w 752808"/>
              <a:gd name="connsiteY7" fmla="*/ 199292 h 715108"/>
              <a:gd name="connsiteX8" fmla="*/ 104066 w 752808"/>
              <a:gd name="connsiteY8" fmla="*/ 140677 h 715108"/>
              <a:gd name="connsiteX9" fmla="*/ 174405 w 752808"/>
              <a:gd name="connsiteY9" fmla="*/ 93785 h 715108"/>
              <a:gd name="connsiteX10" fmla="*/ 244743 w 752808"/>
              <a:gd name="connsiteY10" fmla="*/ 35169 h 715108"/>
              <a:gd name="connsiteX11" fmla="*/ 338528 w 752808"/>
              <a:gd name="connsiteY11" fmla="*/ 0 h 715108"/>
              <a:gd name="connsiteX12" fmla="*/ 479205 w 752808"/>
              <a:gd name="connsiteY12" fmla="*/ 11723 h 715108"/>
              <a:gd name="connsiteX13" fmla="*/ 526097 w 752808"/>
              <a:gd name="connsiteY13" fmla="*/ 23446 h 715108"/>
              <a:gd name="connsiteX14" fmla="*/ 584712 w 752808"/>
              <a:gd name="connsiteY14" fmla="*/ 35169 h 715108"/>
              <a:gd name="connsiteX15" fmla="*/ 713666 w 752808"/>
              <a:gd name="connsiteY15" fmla="*/ 46892 h 715108"/>
              <a:gd name="connsiteX16" fmla="*/ 737112 w 752808"/>
              <a:gd name="connsiteY16" fmla="*/ 128954 h 715108"/>
              <a:gd name="connsiteX17" fmla="*/ 748835 w 752808"/>
              <a:gd name="connsiteY17" fmla="*/ 269631 h 715108"/>
              <a:gd name="connsiteX18" fmla="*/ 737112 w 752808"/>
              <a:gd name="connsiteY18" fmla="*/ 574431 h 715108"/>
              <a:gd name="connsiteX19" fmla="*/ 655051 w 752808"/>
              <a:gd name="connsiteY19" fmla="*/ 668215 h 715108"/>
              <a:gd name="connsiteX20" fmla="*/ 619882 w 752808"/>
              <a:gd name="connsiteY20" fmla="*/ 679938 h 715108"/>
              <a:gd name="connsiteX21" fmla="*/ 221297 w 752808"/>
              <a:gd name="connsiteY21" fmla="*/ 715108 h 71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2808" h="715108">
                <a:moveTo>
                  <a:pt x="221297" y="715108"/>
                </a:moveTo>
                <a:cubicBezTo>
                  <a:pt x="165157" y="696395"/>
                  <a:pt x="194866" y="712123"/>
                  <a:pt x="139235" y="656492"/>
                </a:cubicBezTo>
                <a:lnTo>
                  <a:pt x="104066" y="621323"/>
                </a:lnTo>
                <a:cubicBezTo>
                  <a:pt x="99607" y="599030"/>
                  <a:pt x="92635" y="551569"/>
                  <a:pt x="80620" y="527538"/>
                </a:cubicBezTo>
                <a:cubicBezTo>
                  <a:pt x="74319" y="514936"/>
                  <a:pt x="63475" y="504971"/>
                  <a:pt x="57174" y="492369"/>
                </a:cubicBezTo>
                <a:cubicBezTo>
                  <a:pt x="51648" y="481316"/>
                  <a:pt x="50977" y="468253"/>
                  <a:pt x="45451" y="457200"/>
                </a:cubicBezTo>
                <a:cubicBezTo>
                  <a:pt x="0" y="366298"/>
                  <a:pt x="39748" y="475260"/>
                  <a:pt x="10282" y="386862"/>
                </a:cubicBezTo>
                <a:cubicBezTo>
                  <a:pt x="11693" y="369925"/>
                  <a:pt x="14582" y="243967"/>
                  <a:pt x="33728" y="199292"/>
                </a:cubicBezTo>
                <a:cubicBezTo>
                  <a:pt x="53702" y="152685"/>
                  <a:pt x="60902" y="166575"/>
                  <a:pt x="104066" y="140677"/>
                </a:cubicBezTo>
                <a:cubicBezTo>
                  <a:pt x="128229" y="126179"/>
                  <a:pt x="154480" y="113711"/>
                  <a:pt x="174405" y="93785"/>
                </a:cubicBezTo>
                <a:cubicBezTo>
                  <a:pt x="201158" y="67031"/>
                  <a:pt x="207585" y="58393"/>
                  <a:pt x="244743" y="35169"/>
                </a:cubicBezTo>
                <a:cubicBezTo>
                  <a:pt x="285612" y="9626"/>
                  <a:pt x="293521" y="11252"/>
                  <a:pt x="338528" y="0"/>
                </a:cubicBezTo>
                <a:cubicBezTo>
                  <a:pt x="385420" y="3908"/>
                  <a:pt x="432513" y="5887"/>
                  <a:pt x="479205" y="11723"/>
                </a:cubicBezTo>
                <a:cubicBezTo>
                  <a:pt x="495192" y="13721"/>
                  <a:pt x="510369" y="19951"/>
                  <a:pt x="526097" y="23446"/>
                </a:cubicBezTo>
                <a:cubicBezTo>
                  <a:pt x="545548" y="27768"/>
                  <a:pt x="564941" y="32698"/>
                  <a:pt x="584712" y="35169"/>
                </a:cubicBezTo>
                <a:cubicBezTo>
                  <a:pt x="627541" y="40523"/>
                  <a:pt x="670681" y="42984"/>
                  <a:pt x="713666" y="46892"/>
                </a:cubicBezTo>
                <a:cubicBezTo>
                  <a:pt x="721452" y="70249"/>
                  <a:pt x="734168" y="105403"/>
                  <a:pt x="737112" y="128954"/>
                </a:cubicBezTo>
                <a:cubicBezTo>
                  <a:pt x="742948" y="175646"/>
                  <a:pt x="744927" y="222739"/>
                  <a:pt x="748835" y="269631"/>
                </a:cubicBezTo>
                <a:cubicBezTo>
                  <a:pt x="744927" y="371231"/>
                  <a:pt x="752808" y="473975"/>
                  <a:pt x="737112" y="574431"/>
                </a:cubicBezTo>
                <a:cubicBezTo>
                  <a:pt x="731151" y="612580"/>
                  <a:pt x="689293" y="651094"/>
                  <a:pt x="655051" y="668215"/>
                </a:cubicBezTo>
                <a:cubicBezTo>
                  <a:pt x="643998" y="673741"/>
                  <a:pt x="632174" y="678666"/>
                  <a:pt x="619882" y="679938"/>
                </a:cubicBezTo>
                <a:cubicBezTo>
                  <a:pt x="364261" y="706382"/>
                  <a:pt x="383182" y="703385"/>
                  <a:pt x="221297" y="71510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4754" name="Picture 2" descr="Картинка 363 из 21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634458">
            <a:off x="3224213" y="328613"/>
            <a:ext cx="2381250" cy="201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0" name="Picture 4" descr="http://img-fotki.yandex.ru/get/2709/elfim-vladimir.17/0_1f643_e5910182_L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5214950"/>
            <a:ext cx="1579562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 flipH="1">
            <a:off x="876300" y="5429250"/>
            <a:ext cx="752475" cy="762000"/>
          </a:xfrm>
          <a:custGeom>
            <a:avLst/>
            <a:gdLst>
              <a:gd name="connsiteX0" fmla="*/ 221297 w 752808"/>
              <a:gd name="connsiteY0" fmla="*/ 715108 h 715108"/>
              <a:gd name="connsiteX1" fmla="*/ 139235 w 752808"/>
              <a:gd name="connsiteY1" fmla="*/ 656492 h 715108"/>
              <a:gd name="connsiteX2" fmla="*/ 104066 w 752808"/>
              <a:gd name="connsiteY2" fmla="*/ 621323 h 715108"/>
              <a:gd name="connsiteX3" fmla="*/ 80620 w 752808"/>
              <a:gd name="connsiteY3" fmla="*/ 527538 h 715108"/>
              <a:gd name="connsiteX4" fmla="*/ 57174 w 752808"/>
              <a:gd name="connsiteY4" fmla="*/ 492369 h 715108"/>
              <a:gd name="connsiteX5" fmla="*/ 45451 w 752808"/>
              <a:gd name="connsiteY5" fmla="*/ 457200 h 715108"/>
              <a:gd name="connsiteX6" fmla="*/ 10282 w 752808"/>
              <a:gd name="connsiteY6" fmla="*/ 386862 h 715108"/>
              <a:gd name="connsiteX7" fmla="*/ 33728 w 752808"/>
              <a:gd name="connsiteY7" fmla="*/ 199292 h 715108"/>
              <a:gd name="connsiteX8" fmla="*/ 104066 w 752808"/>
              <a:gd name="connsiteY8" fmla="*/ 140677 h 715108"/>
              <a:gd name="connsiteX9" fmla="*/ 174405 w 752808"/>
              <a:gd name="connsiteY9" fmla="*/ 93785 h 715108"/>
              <a:gd name="connsiteX10" fmla="*/ 244743 w 752808"/>
              <a:gd name="connsiteY10" fmla="*/ 35169 h 715108"/>
              <a:gd name="connsiteX11" fmla="*/ 338528 w 752808"/>
              <a:gd name="connsiteY11" fmla="*/ 0 h 715108"/>
              <a:gd name="connsiteX12" fmla="*/ 479205 w 752808"/>
              <a:gd name="connsiteY12" fmla="*/ 11723 h 715108"/>
              <a:gd name="connsiteX13" fmla="*/ 526097 w 752808"/>
              <a:gd name="connsiteY13" fmla="*/ 23446 h 715108"/>
              <a:gd name="connsiteX14" fmla="*/ 584712 w 752808"/>
              <a:gd name="connsiteY14" fmla="*/ 35169 h 715108"/>
              <a:gd name="connsiteX15" fmla="*/ 713666 w 752808"/>
              <a:gd name="connsiteY15" fmla="*/ 46892 h 715108"/>
              <a:gd name="connsiteX16" fmla="*/ 737112 w 752808"/>
              <a:gd name="connsiteY16" fmla="*/ 128954 h 715108"/>
              <a:gd name="connsiteX17" fmla="*/ 748835 w 752808"/>
              <a:gd name="connsiteY17" fmla="*/ 269631 h 715108"/>
              <a:gd name="connsiteX18" fmla="*/ 737112 w 752808"/>
              <a:gd name="connsiteY18" fmla="*/ 574431 h 715108"/>
              <a:gd name="connsiteX19" fmla="*/ 655051 w 752808"/>
              <a:gd name="connsiteY19" fmla="*/ 668215 h 715108"/>
              <a:gd name="connsiteX20" fmla="*/ 619882 w 752808"/>
              <a:gd name="connsiteY20" fmla="*/ 679938 h 715108"/>
              <a:gd name="connsiteX21" fmla="*/ 221297 w 752808"/>
              <a:gd name="connsiteY21" fmla="*/ 715108 h 71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2808" h="715108">
                <a:moveTo>
                  <a:pt x="221297" y="715108"/>
                </a:moveTo>
                <a:cubicBezTo>
                  <a:pt x="165157" y="696395"/>
                  <a:pt x="194866" y="712123"/>
                  <a:pt x="139235" y="656492"/>
                </a:cubicBezTo>
                <a:lnTo>
                  <a:pt x="104066" y="621323"/>
                </a:lnTo>
                <a:cubicBezTo>
                  <a:pt x="99607" y="599030"/>
                  <a:pt x="92635" y="551569"/>
                  <a:pt x="80620" y="527538"/>
                </a:cubicBezTo>
                <a:cubicBezTo>
                  <a:pt x="74319" y="514936"/>
                  <a:pt x="63475" y="504971"/>
                  <a:pt x="57174" y="492369"/>
                </a:cubicBezTo>
                <a:cubicBezTo>
                  <a:pt x="51648" y="481316"/>
                  <a:pt x="50977" y="468253"/>
                  <a:pt x="45451" y="457200"/>
                </a:cubicBezTo>
                <a:cubicBezTo>
                  <a:pt x="0" y="366298"/>
                  <a:pt x="39748" y="475260"/>
                  <a:pt x="10282" y="386862"/>
                </a:cubicBezTo>
                <a:cubicBezTo>
                  <a:pt x="11693" y="369925"/>
                  <a:pt x="14582" y="243967"/>
                  <a:pt x="33728" y="199292"/>
                </a:cubicBezTo>
                <a:cubicBezTo>
                  <a:pt x="53702" y="152685"/>
                  <a:pt x="60902" y="166575"/>
                  <a:pt x="104066" y="140677"/>
                </a:cubicBezTo>
                <a:cubicBezTo>
                  <a:pt x="128229" y="126179"/>
                  <a:pt x="154480" y="113711"/>
                  <a:pt x="174405" y="93785"/>
                </a:cubicBezTo>
                <a:cubicBezTo>
                  <a:pt x="201158" y="67031"/>
                  <a:pt x="207585" y="58393"/>
                  <a:pt x="244743" y="35169"/>
                </a:cubicBezTo>
                <a:cubicBezTo>
                  <a:pt x="285612" y="9626"/>
                  <a:pt x="293521" y="11252"/>
                  <a:pt x="338528" y="0"/>
                </a:cubicBezTo>
                <a:cubicBezTo>
                  <a:pt x="385420" y="3908"/>
                  <a:pt x="432513" y="5887"/>
                  <a:pt x="479205" y="11723"/>
                </a:cubicBezTo>
                <a:cubicBezTo>
                  <a:pt x="495192" y="13721"/>
                  <a:pt x="510369" y="19951"/>
                  <a:pt x="526097" y="23446"/>
                </a:cubicBezTo>
                <a:cubicBezTo>
                  <a:pt x="545548" y="27768"/>
                  <a:pt x="564941" y="32698"/>
                  <a:pt x="584712" y="35169"/>
                </a:cubicBezTo>
                <a:cubicBezTo>
                  <a:pt x="627541" y="40523"/>
                  <a:pt x="670681" y="42984"/>
                  <a:pt x="713666" y="46892"/>
                </a:cubicBezTo>
                <a:cubicBezTo>
                  <a:pt x="721452" y="70249"/>
                  <a:pt x="734168" y="105403"/>
                  <a:pt x="737112" y="128954"/>
                </a:cubicBezTo>
                <a:cubicBezTo>
                  <a:pt x="742948" y="175646"/>
                  <a:pt x="744927" y="222739"/>
                  <a:pt x="748835" y="269631"/>
                </a:cubicBezTo>
                <a:cubicBezTo>
                  <a:pt x="744927" y="371231"/>
                  <a:pt x="752808" y="473975"/>
                  <a:pt x="737112" y="574431"/>
                </a:cubicBezTo>
                <a:cubicBezTo>
                  <a:pt x="731151" y="612580"/>
                  <a:pt x="689293" y="651094"/>
                  <a:pt x="655051" y="668215"/>
                </a:cubicBezTo>
                <a:cubicBezTo>
                  <a:pt x="643998" y="673741"/>
                  <a:pt x="632174" y="678666"/>
                  <a:pt x="619882" y="679938"/>
                </a:cubicBezTo>
                <a:cubicBezTo>
                  <a:pt x="364261" y="706382"/>
                  <a:pt x="383182" y="703385"/>
                  <a:pt x="221297" y="71510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4822" name="Picture 4" descr="http://img-fotki.yandex.ru/get/2709/elfim-vladimir.17/0_1f643_e5910182_L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58" y="5286388"/>
            <a:ext cx="157956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rot="10800000" flipV="1">
            <a:off x="1428750" y="2357438"/>
            <a:ext cx="2714625" cy="2643187"/>
          </a:xfrm>
          <a:prstGeom prst="straightConnector1">
            <a:avLst/>
          </a:prstGeom>
          <a:ln w="57150">
            <a:solidFill>
              <a:srgbClr val="CC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>
            <a:off x="4357688" y="2428875"/>
            <a:ext cx="2928937" cy="2571750"/>
          </a:xfrm>
          <a:prstGeom prst="straightConnector1">
            <a:avLst/>
          </a:prstGeom>
          <a:ln w="57150">
            <a:solidFill>
              <a:srgbClr val="CC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000375" y="3929063"/>
            <a:ext cx="2592388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МОРСКАЯ                   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НАВИГАЦИЯ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ТРАНСЛЯЦИЯ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ТЕЛЕПЕРЕДАЧ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МОБИЛЬНАЯ                         СВЯЗЬ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Picture 2" descr="http://educationplus.ucoz.ua/files.php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00306"/>
            <a:ext cx="230915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3" name="Picture 4" descr="Картинка 106 из 1266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14818"/>
            <a:ext cx="1500166" cy="103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educationplus.ucoz.ua/files.php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2285992"/>
            <a:ext cx="1928808" cy="101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6" descr="Картинка 131 из 180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3500438"/>
            <a:ext cx="1193594" cy="164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  <p:sndAc>
      <p:stSnd loop="1"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424821_black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71605" y="-571528"/>
            <a:ext cx="9415605" cy="7429528"/>
          </a:xfrm>
          <a:prstGeom prst="rect">
            <a:avLst/>
          </a:prstGeom>
        </p:spPr>
      </p:pic>
      <p:pic>
        <p:nvPicPr>
          <p:cNvPr id="14" name="Рисунок 13" descr="master40_backgroun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020117"/>
            <a:ext cx="8286808" cy="4980651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142844" y="0"/>
            <a:ext cx="8429684" cy="1785950"/>
          </a:xfrm>
          <a:prstGeom prst="cloudCallout">
            <a:avLst>
              <a:gd name="adj1" fmla="val 17394"/>
              <a:gd name="adj2" fmla="val 15309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Сейчас космонавты довольно часто летают в космос, мы к этому уже привыкли. Но когда в космос полетел первый космонавт, люди всего мира испытали изумление и восторг.</a:t>
            </a:r>
          </a:p>
        </p:txBody>
      </p:sp>
      <p:pic>
        <p:nvPicPr>
          <p:cNvPr id="52226" name="Picture 2" descr="Картинка 93 из 89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0"/>
            <a:ext cx="2286016" cy="1514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85720" y="2214554"/>
            <a:ext cx="8358246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Вот уже более полувека работает всемирно известный </a:t>
            </a:r>
            <a:br>
              <a:rPr lang="ru-RU" sz="2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Центр подготовки космонавтов в Звездном Городке.</a:t>
            </a: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3857628"/>
            <a:ext cx="850112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 располагает современной уникальной лабораторно-тренажной и испытательной базой, проверенными временем и практикой методиками подготовки космонавтов, опытными и высококвалифицированными специалистами, развитой кооперацией, а также многолетним опытом международного сотрудничества.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lus/>
    <p:sndAc>
      <p:stSnd loop="1">
        <p:snd r:embed="rId3" name="typ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214282" y="0"/>
            <a:ext cx="4214842" cy="1500198"/>
          </a:xfrm>
          <a:prstGeom prst="cloudCallout">
            <a:avLst>
              <a:gd name="adj1" fmla="val -15778"/>
              <a:gd name="adj2" fmla="val 23241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34" y="357166"/>
            <a:ext cx="3500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Чудо-птица — алый хвост Полетела в стаю звезд.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2" descr="Картинка 26 из 2106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500174"/>
            <a:ext cx="7143767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Картинка 43 из 2106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4274" y="0"/>
            <a:ext cx="2829726" cy="1930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2000">
    <p:strips dir="ru"/>
    <p:sndAc>
      <p:stSnd loop="1"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7  -0.018 -0.02133  -0.023 -0.02133  c -0.031 0  -0.063 0.16667  -0.063 0.33333  c 0 -0.084  -0.016 -0.16667  -0.031 -0.16667  c -0.016 0  -0.031 0.084  -0.031 0.16667  c 0 -0.04133  -0.008 -0.084  -0.016 -0.084  c -0.008 0  -0.016 0.04133  -0.016 0.084  c 0 -0.02133  -0.004 -0.04133  -0.008 -0.04133  c -0.004 0  -0.008 0.02133  -0.008 0.04133  c 0 -0.01067  -0.002 -0.02133  -0.004 -0.02133  c -0.001 0  -0.004 0.01067  -0.004 0.02133  c 0 -0.00533  -0.001 -0.01067  -0.002 -0.01067  c 0 -0.00133  -0.002 0.00533  -0.002 0.01067  c 0 -0.00267  0 -0.00533  -0.001 -0.00533  c 0 0.00133  -0.001 0.00267  -0.001 0.00533  c 0 -0.00133  0 -0.00267  0 -0.004  c -0.001 0  -0.001 0.00133  -0.001 0.00267  c -0.001 0  -0.001 -0.00133  -0.001 -0.00267  c -0.001 0  -0.001 0.00133  -0.001 0.00267  E" pathEditMode="relative" ptsTypes="">
                                      <p:cBhvr>
                                        <p:cTn id="6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master40_backgroun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81"/>
            <a:ext cx="9149715" cy="68537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Выноска-облако 5"/>
          <p:cNvSpPr/>
          <p:nvPr/>
        </p:nvSpPr>
        <p:spPr>
          <a:xfrm>
            <a:off x="0" y="357166"/>
            <a:ext cx="8286776" cy="2000264"/>
          </a:xfrm>
          <a:prstGeom prst="cloudCallout">
            <a:avLst>
              <a:gd name="adj1" fmla="val 17394"/>
              <a:gd name="adj2" fmla="val 15309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 командир ТПК «Союз ТМА-М»,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             бортинженер МКС-30/командир    МКС-31,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                      инструктор-космонавт-испытатель ФГБУ «НИИ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                  ЦПК  имени Ю.А.Гагарина», </a:t>
            </a:r>
            <a:r>
              <a:rPr lang="ru-RU" sz="1400" dirty="0" err="1" smtClean="0">
                <a:solidFill>
                  <a:schemeClr val="tx1"/>
                </a:solidFill>
              </a:rPr>
              <a:t>Роскосмос</a:t>
            </a:r>
            <a:r>
              <a:rPr lang="ru-RU" sz="1400" dirty="0" smtClean="0">
                <a:solidFill>
                  <a:schemeClr val="tx1"/>
                </a:solidFill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                           Герой Российской Федерации,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                              космонавт 2-го класса,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                 102-й космонавт Российской Федерации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1214414" y="90626"/>
            <a:ext cx="492922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КОНОНЕНКО ОЛЕГ ДМИТРИЕВИЧ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ctrTitle"/>
          </p:nvPr>
        </p:nvSpPr>
        <p:spPr>
          <a:xfrm>
            <a:off x="357158" y="2000240"/>
            <a:ext cx="8429684" cy="411481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ОПЫТ КОСМИЧЕСКИХ ПОЛЕТОВ: </a:t>
            </a:r>
            <a:r>
              <a:rPr lang="ru-RU" sz="1800" dirty="0" smtClean="0">
                <a:solidFill>
                  <a:schemeClr val="tx1"/>
                </a:solidFill>
              </a:rPr>
              <a:t>первый космический полет выполнил с 8 апреля по 24 октября 2008 г. в качестве бортинженера корабля «Союз ТМА-12» и бортинженера МКС продолжительностью 199 суток. Выполнил два выхода в открытый космос общей продолжительностью 12 часов 15 минут.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 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НАГРАДЫ: </a:t>
            </a:r>
            <a:r>
              <a:rPr lang="ru-RU" sz="1800" dirty="0" smtClean="0">
                <a:solidFill>
                  <a:schemeClr val="tx1"/>
                </a:solidFill>
              </a:rPr>
              <a:t>в 2009 году присвоено звание Героя Российской Федерации с вручением медали «Золотая Звезда» и почетного знака «Летчик-космонавт РФ»; ведомственные награды </a:t>
            </a:r>
            <a:r>
              <a:rPr lang="ru-RU" sz="1800" dirty="0" err="1" smtClean="0">
                <a:solidFill>
                  <a:schemeClr val="tx1"/>
                </a:solidFill>
              </a:rPr>
              <a:t>Роскосмоса</a:t>
            </a:r>
            <a:r>
              <a:rPr lang="ru-RU" sz="1800" dirty="0" smtClean="0">
                <a:solidFill>
                  <a:schemeClr val="tx1"/>
                </a:solidFill>
              </a:rPr>
              <a:t> знаки Королёва и Гагарина; орден Туркменистана, медали NASA.</a:t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8" name="Рисунок 17" descr="kononenk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00041"/>
            <a:ext cx="1585882" cy="237882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143108" y="6488668"/>
            <a:ext cx="6357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http://www.starcity-tours.ru/category/photo/photo_gctc/</a:t>
            </a:r>
          </a:p>
        </p:txBody>
      </p:sp>
    </p:spTree>
  </p:cSld>
  <p:clrMapOvr>
    <a:masterClrMapping/>
  </p:clrMapOvr>
  <p:transition spd="slow">
    <p:wheel spokes="3"/>
    <p:sndAc>
      <p:stSnd loop="1"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master40_backgroun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81"/>
            <a:ext cx="9149715" cy="68537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9" name="Рисунок 8" descr="1577384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0"/>
            <a:ext cx="2830098" cy="4296658"/>
          </a:xfrm>
          <a:prstGeom prst="rect">
            <a:avLst/>
          </a:prstGeom>
        </p:spPr>
      </p:pic>
      <p:pic>
        <p:nvPicPr>
          <p:cNvPr id="10" name="Рисунок 9" descr="15773807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12642" y="3500438"/>
            <a:ext cx="2428654" cy="3357562"/>
          </a:xfrm>
          <a:prstGeom prst="rect">
            <a:avLst/>
          </a:prstGeom>
        </p:spPr>
      </p:pic>
      <p:pic>
        <p:nvPicPr>
          <p:cNvPr id="11" name="Рисунок 10" descr="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3955710" cy="5929330"/>
          </a:xfrm>
          <a:prstGeom prst="rect">
            <a:avLst/>
          </a:prstGeom>
        </p:spPr>
      </p:pic>
    </p:spTree>
  </p:cSld>
  <p:clrMapOvr>
    <a:masterClrMapping/>
  </p:clrMapOvr>
  <p:transition>
    <p:comb dir="vert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master40_backgroun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81"/>
            <a:ext cx="9149715" cy="68537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071538" y="2214554"/>
            <a:ext cx="7786742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/>
              <a:t>СПАСИБО ЗА ВНИМАНИЕ!!!</a:t>
            </a:r>
            <a:endParaRPr lang="ru-RU" sz="4400" dirty="0"/>
          </a:p>
        </p:txBody>
      </p:sp>
    </p:spTree>
  </p:cSld>
  <p:clrMapOvr>
    <a:masterClrMapping/>
  </p:clrMapOvr>
  <p:transition spd="slow">
    <p:wheel spokes="1"/>
    <p:sndAc>
      <p:stSnd loop="1"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142844" y="714356"/>
            <a:ext cx="4214842" cy="1928826"/>
          </a:xfrm>
          <a:prstGeom prst="cloudCallout">
            <a:avLst>
              <a:gd name="adj1" fmla="val -16334"/>
              <a:gd name="adj2" fmla="val 17406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63" y="928688"/>
            <a:ext cx="35004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 не летчик, не пилот,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 ведет не самолет,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 огромную ракету.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Дети, кто, скажите, это?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6088" name="Picture 8" descr="Картинка 573 из 8479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1428736"/>
            <a:ext cx="3452813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Картинка 16 из 846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000372"/>
            <a:ext cx="4857784" cy="364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  <p:sndAc>
      <p:stSnd loop="1"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57188" y="928688"/>
            <a:ext cx="435768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Тысячи лет люди ходили по Земле, но никак не могли увидеть ее всю сразу. 4 ноября 1957 года наша страна открыла миру новую эпоху — космическую. В этот день был запущен первый искусственный спутник Земли. Он весил 83,6 килограммов и имел форму шара диаметром 58 сантиметров.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Franklin Gothic Medium Cond" pitchFamily="34" charset="0"/>
              </a:rPr>
              <a:t>Теперь, хоть и не своими глазами, а с помощью аппаратуры, люди смогли увидеть свою планету из космоса.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291" name="Picture 3" descr="Картинка 64 из 386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74956">
            <a:off x="4541044" y="2037557"/>
            <a:ext cx="4610100" cy="333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а 1 из 38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  <p:sndAc>
      <p:stSnd>
        <p:snd r:embed="rId3" name="voltag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3 из 2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857232"/>
            <a:ext cx="4214809" cy="5837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Картинка 1 из 2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85728"/>
            <a:ext cx="4500594" cy="337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Картинка 9 из 27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0570" y="4357694"/>
            <a:ext cx="2294031" cy="2500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39290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Franklin Gothic Medium Cond" pitchFamily="34" charset="0"/>
              </a:rPr>
              <a:t>На втором искусственном спутнике в космос была запущена собака Лайка, которая облетела Землю.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598488" y="3505200"/>
            <a:ext cx="2411412" cy="3005138"/>
          </a:xfrm>
          <a:custGeom>
            <a:avLst/>
            <a:gdLst>
              <a:gd name="connsiteX0" fmla="*/ 2168769 w 2412222"/>
              <a:gd name="connsiteY0" fmla="*/ 2977662 h 3005558"/>
              <a:gd name="connsiteX1" fmla="*/ 1524000 w 2412222"/>
              <a:gd name="connsiteY1" fmla="*/ 2977662 h 3005558"/>
              <a:gd name="connsiteX2" fmla="*/ 1453661 w 2412222"/>
              <a:gd name="connsiteY2" fmla="*/ 2942492 h 3005558"/>
              <a:gd name="connsiteX3" fmla="*/ 1406769 w 2412222"/>
              <a:gd name="connsiteY3" fmla="*/ 2930769 h 3005558"/>
              <a:gd name="connsiteX4" fmla="*/ 1324708 w 2412222"/>
              <a:gd name="connsiteY4" fmla="*/ 2907323 h 3005558"/>
              <a:gd name="connsiteX5" fmla="*/ 1219200 w 2412222"/>
              <a:gd name="connsiteY5" fmla="*/ 2860431 h 3005558"/>
              <a:gd name="connsiteX6" fmla="*/ 1148861 w 2412222"/>
              <a:gd name="connsiteY6" fmla="*/ 2836985 h 3005558"/>
              <a:gd name="connsiteX7" fmla="*/ 1078523 w 2412222"/>
              <a:gd name="connsiteY7" fmla="*/ 2790092 h 3005558"/>
              <a:gd name="connsiteX8" fmla="*/ 984738 w 2412222"/>
              <a:gd name="connsiteY8" fmla="*/ 2731477 h 3005558"/>
              <a:gd name="connsiteX9" fmla="*/ 867508 w 2412222"/>
              <a:gd name="connsiteY9" fmla="*/ 2708031 h 3005558"/>
              <a:gd name="connsiteX10" fmla="*/ 785446 w 2412222"/>
              <a:gd name="connsiteY10" fmla="*/ 2684585 h 3005558"/>
              <a:gd name="connsiteX11" fmla="*/ 363415 w 2412222"/>
              <a:gd name="connsiteY11" fmla="*/ 2696308 h 3005558"/>
              <a:gd name="connsiteX12" fmla="*/ 293077 w 2412222"/>
              <a:gd name="connsiteY12" fmla="*/ 2614246 h 3005558"/>
              <a:gd name="connsiteX13" fmla="*/ 281354 w 2412222"/>
              <a:gd name="connsiteY13" fmla="*/ 2567354 h 3005558"/>
              <a:gd name="connsiteX14" fmla="*/ 269631 w 2412222"/>
              <a:gd name="connsiteY14" fmla="*/ 1957754 h 3005558"/>
              <a:gd name="connsiteX15" fmla="*/ 246185 w 2412222"/>
              <a:gd name="connsiteY15" fmla="*/ 1922585 h 3005558"/>
              <a:gd name="connsiteX16" fmla="*/ 222738 w 2412222"/>
              <a:gd name="connsiteY16" fmla="*/ 1899138 h 3005558"/>
              <a:gd name="connsiteX17" fmla="*/ 140677 w 2412222"/>
              <a:gd name="connsiteY17" fmla="*/ 1875692 h 3005558"/>
              <a:gd name="connsiteX18" fmla="*/ 58615 w 2412222"/>
              <a:gd name="connsiteY18" fmla="*/ 1852246 h 3005558"/>
              <a:gd name="connsiteX19" fmla="*/ 23446 w 2412222"/>
              <a:gd name="connsiteY19" fmla="*/ 1817077 h 3005558"/>
              <a:gd name="connsiteX20" fmla="*/ 0 w 2412222"/>
              <a:gd name="connsiteY20" fmla="*/ 1746738 h 3005558"/>
              <a:gd name="connsiteX21" fmla="*/ 11723 w 2412222"/>
              <a:gd name="connsiteY21" fmla="*/ 1594338 h 3005558"/>
              <a:gd name="connsiteX22" fmla="*/ 35169 w 2412222"/>
              <a:gd name="connsiteY22" fmla="*/ 1559169 h 3005558"/>
              <a:gd name="connsiteX23" fmla="*/ 82061 w 2412222"/>
              <a:gd name="connsiteY23" fmla="*/ 1465385 h 3005558"/>
              <a:gd name="connsiteX24" fmla="*/ 117231 w 2412222"/>
              <a:gd name="connsiteY24" fmla="*/ 1348154 h 3005558"/>
              <a:gd name="connsiteX25" fmla="*/ 152400 w 2412222"/>
              <a:gd name="connsiteY25" fmla="*/ 1277815 h 3005558"/>
              <a:gd name="connsiteX26" fmla="*/ 164123 w 2412222"/>
              <a:gd name="connsiteY26" fmla="*/ 1219200 h 3005558"/>
              <a:gd name="connsiteX27" fmla="*/ 199292 w 2412222"/>
              <a:gd name="connsiteY27" fmla="*/ 1195754 h 3005558"/>
              <a:gd name="connsiteX28" fmla="*/ 222738 w 2412222"/>
              <a:gd name="connsiteY28" fmla="*/ 1148862 h 3005558"/>
              <a:gd name="connsiteX29" fmla="*/ 234461 w 2412222"/>
              <a:gd name="connsiteY29" fmla="*/ 1101969 h 3005558"/>
              <a:gd name="connsiteX30" fmla="*/ 257908 w 2412222"/>
              <a:gd name="connsiteY30" fmla="*/ 1031631 h 3005558"/>
              <a:gd name="connsiteX31" fmla="*/ 269631 w 2412222"/>
              <a:gd name="connsiteY31" fmla="*/ 996462 h 3005558"/>
              <a:gd name="connsiteX32" fmla="*/ 281354 w 2412222"/>
              <a:gd name="connsiteY32" fmla="*/ 949569 h 3005558"/>
              <a:gd name="connsiteX33" fmla="*/ 293077 w 2412222"/>
              <a:gd name="connsiteY33" fmla="*/ 914400 h 3005558"/>
              <a:gd name="connsiteX34" fmla="*/ 304800 w 2412222"/>
              <a:gd name="connsiteY34" fmla="*/ 844062 h 3005558"/>
              <a:gd name="connsiteX35" fmla="*/ 316523 w 2412222"/>
              <a:gd name="connsiteY35" fmla="*/ 457200 h 3005558"/>
              <a:gd name="connsiteX36" fmla="*/ 328246 w 2412222"/>
              <a:gd name="connsiteY36" fmla="*/ 422031 h 3005558"/>
              <a:gd name="connsiteX37" fmla="*/ 375138 w 2412222"/>
              <a:gd name="connsiteY37" fmla="*/ 316523 h 3005558"/>
              <a:gd name="connsiteX38" fmla="*/ 433754 w 2412222"/>
              <a:gd name="connsiteY38" fmla="*/ 257908 h 3005558"/>
              <a:gd name="connsiteX39" fmla="*/ 515815 w 2412222"/>
              <a:gd name="connsiteY39" fmla="*/ 211015 h 3005558"/>
              <a:gd name="connsiteX40" fmla="*/ 562708 w 2412222"/>
              <a:gd name="connsiteY40" fmla="*/ 187569 h 3005558"/>
              <a:gd name="connsiteX41" fmla="*/ 597877 w 2412222"/>
              <a:gd name="connsiteY41" fmla="*/ 164123 h 3005558"/>
              <a:gd name="connsiteX42" fmla="*/ 656492 w 2412222"/>
              <a:gd name="connsiteY42" fmla="*/ 152400 h 3005558"/>
              <a:gd name="connsiteX43" fmla="*/ 715108 w 2412222"/>
              <a:gd name="connsiteY43" fmla="*/ 117231 h 3005558"/>
              <a:gd name="connsiteX44" fmla="*/ 750277 w 2412222"/>
              <a:gd name="connsiteY44" fmla="*/ 105508 h 3005558"/>
              <a:gd name="connsiteX45" fmla="*/ 973015 w 2412222"/>
              <a:gd name="connsiteY45" fmla="*/ 70338 h 3005558"/>
              <a:gd name="connsiteX46" fmla="*/ 1031631 w 2412222"/>
              <a:gd name="connsiteY46" fmla="*/ 46892 h 3005558"/>
              <a:gd name="connsiteX47" fmla="*/ 1066800 w 2412222"/>
              <a:gd name="connsiteY47" fmla="*/ 23446 h 3005558"/>
              <a:gd name="connsiteX48" fmla="*/ 1219200 w 2412222"/>
              <a:gd name="connsiteY48" fmla="*/ 0 h 3005558"/>
              <a:gd name="connsiteX49" fmla="*/ 1430215 w 2412222"/>
              <a:gd name="connsiteY49" fmla="*/ 11723 h 3005558"/>
              <a:gd name="connsiteX50" fmla="*/ 1500554 w 2412222"/>
              <a:gd name="connsiteY50" fmla="*/ 35169 h 3005558"/>
              <a:gd name="connsiteX51" fmla="*/ 1535723 w 2412222"/>
              <a:gd name="connsiteY51" fmla="*/ 46892 h 3005558"/>
              <a:gd name="connsiteX52" fmla="*/ 1606061 w 2412222"/>
              <a:gd name="connsiteY52" fmla="*/ 93785 h 3005558"/>
              <a:gd name="connsiteX53" fmla="*/ 1641231 w 2412222"/>
              <a:gd name="connsiteY53" fmla="*/ 117231 h 3005558"/>
              <a:gd name="connsiteX54" fmla="*/ 1711569 w 2412222"/>
              <a:gd name="connsiteY54" fmla="*/ 140677 h 3005558"/>
              <a:gd name="connsiteX55" fmla="*/ 1828800 w 2412222"/>
              <a:gd name="connsiteY55" fmla="*/ 199292 h 3005558"/>
              <a:gd name="connsiteX56" fmla="*/ 1922585 w 2412222"/>
              <a:gd name="connsiteY56" fmla="*/ 269631 h 3005558"/>
              <a:gd name="connsiteX57" fmla="*/ 1957754 w 2412222"/>
              <a:gd name="connsiteY57" fmla="*/ 293077 h 3005558"/>
              <a:gd name="connsiteX58" fmla="*/ 2004646 w 2412222"/>
              <a:gd name="connsiteY58" fmla="*/ 304800 h 3005558"/>
              <a:gd name="connsiteX59" fmla="*/ 2039815 w 2412222"/>
              <a:gd name="connsiteY59" fmla="*/ 316523 h 3005558"/>
              <a:gd name="connsiteX60" fmla="*/ 2051538 w 2412222"/>
              <a:gd name="connsiteY60" fmla="*/ 363415 h 3005558"/>
              <a:gd name="connsiteX61" fmla="*/ 2063261 w 2412222"/>
              <a:gd name="connsiteY61" fmla="*/ 398585 h 3005558"/>
              <a:gd name="connsiteX62" fmla="*/ 2086708 w 2412222"/>
              <a:gd name="connsiteY62" fmla="*/ 515815 h 3005558"/>
              <a:gd name="connsiteX63" fmla="*/ 2110154 w 2412222"/>
              <a:gd name="connsiteY63" fmla="*/ 679938 h 3005558"/>
              <a:gd name="connsiteX64" fmla="*/ 2133600 w 2412222"/>
              <a:gd name="connsiteY64" fmla="*/ 785446 h 3005558"/>
              <a:gd name="connsiteX65" fmla="*/ 2180492 w 2412222"/>
              <a:gd name="connsiteY65" fmla="*/ 844062 h 3005558"/>
              <a:gd name="connsiteX66" fmla="*/ 2239108 w 2412222"/>
              <a:gd name="connsiteY66" fmla="*/ 914400 h 3005558"/>
              <a:gd name="connsiteX67" fmla="*/ 2286000 w 2412222"/>
              <a:gd name="connsiteY67" fmla="*/ 1500554 h 3005558"/>
              <a:gd name="connsiteX68" fmla="*/ 2297723 w 2412222"/>
              <a:gd name="connsiteY68" fmla="*/ 1570892 h 3005558"/>
              <a:gd name="connsiteX69" fmla="*/ 2309446 w 2412222"/>
              <a:gd name="connsiteY69" fmla="*/ 1664677 h 3005558"/>
              <a:gd name="connsiteX70" fmla="*/ 2332892 w 2412222"/>
              <a:gd name="connsiteY70" fmla="*/ 1746738 h 3005558"/>
              <a:gd name="connsiteX71" fmla="*/ 2344615 w 2412222"/>
              <a:gd name="connsiteY71" fmla="*/ 1828800 h 3005558"/>
              <a:gd name="connsiteX72" fmla="*/ 2368061 w 2412222"/>
              <a:gd name="connsiteY72" fmla="*/ 1899138 h 3005558"/>
              <a:gd name="connsiteX73" fmla="*/ 2391508 w 2412222"/>
              <a:gd name="connsiteY73" fmla="*/ 1981200 h 3005558"/>
              <a:gd name="connsiteX74" fmla="*/ 2379785 w 2412222"/>
              <a:gd name="connsiteY74" fmla="*/ 2344615 h 3005558"/>
              <a:gd name="connsiteX75" fmla="*/ 2344615 w 2412222"/>
              <a:gd name="connsiteY75" fmla="*/ 2485292 h 3005558"/>
              <a:gd name="connsiteX76" fmla="*/ 2332892 w 2412222"/>
              <a:gd name="connsiteY76" fmla="*/ 2520462 h 3005558"/>
              <a:gd name="connsiteX77" fmla="*/ 2321169 w 2412222"/>
              <a:gd name="connsiteY77" fmla="*/ 2555631 h 3005558"/>
              <a:gd name="connsiteX78" fmla="*/ 2309446 w 2412222"/>
              <a:gd name="connsiteY78" fmla="*/ 2649415 h 3005558"/>
              <a:gd name="connsiteX79" fmla="*/ 2297723 w 2412222"/>
              <a:gd name="connsiteY79" fmla="*/ 2684585 h 3005558"/>
              <a:gd name="connsiteX80" fmla="*/ 2286000 w 2412222"/>
              <a:gd name="connsiteY80" fmla="*/ 2731477 h 3005558"/>
              <a:gd name="connsiteX81" fmla="*/ 2274277 w 2412222"/>
              <a:gd name="connsiteY81" fmla="*/ 2813538 h 3005558"/>
              <a:gd name="connsiteX82" fmla="*/ 2239108 w 2412222"/>
              <a:gd name="connsiteY82" fmla="*/ 2930769 h 3005558"/>
              <a:gd name="connsiteX83" fmla="*/ 2215661 w 2412222"/>
              <a:gd name="connsiteY83" fmla="*/ 2954215 h 3005558"/>
              <a:gd name="connsiteX84" fmla="*/ 2168769 w 2412222"/>
              <a:gd name="connsiteY84" fmla="*/ 2977662 h 300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2412222" h="3005558">
                <a:moveTo>
                  <a:pt x="2168769" y="2977662"/>
                </a:moveTo>
                <a:cubicBezTo>
                  <a:pt x="2053492" y="2981570"/>
                  <a:pt x="1851775" y="3005558"/>
                  <a:pt x="1524000" y="2977662"/>
                </a:cubicBezTo>
                <a:cubicBezTo>
                  <a:pt x="1497881" y="2975439"/>
                  <a:pt x="1478000" y="2952228"/>
                  <a:pt x="1453661" y="2942492"/>
                </a:cubicBezTo>
                <a:cubicBezTo>
                  <a:pt x="1438702" y="2936508"/>
                  <a:pt x="1422261" y="2935195"/>
                  <a:pt x="1406769" y="2930769"/>
                </a:cubicBezTo>
                <a:cubicBezTo>
                  <a:pt x="1289043" y="2897133"/>
                  <a:pt x="1471300" y="2943971"/>
                  <a:pt x="1324708" y="2907323"/>
                </a:cubicBezTo>
                <a:cubicBezTo>
                  <a:pt x="1236014" y="2854107"/>
                  <a:pt x="1299697" y="2884580"/>
                  <a:pt x="1219200" y="2860431"/>
                </a:cubicBezTo>
                <a:cubicBezTo>
                  <a:pt x="1195528" y="2853329"/>
                  <a:pt x="1148861" y="2836985"/>
                  <a:pt x="1148861" y="2836985"/>
                </a:cubicBezTo>
                <a:cubicBezTo>
                  <a:pt x="1067020" y="2755141"/>
                  <a:pt x="1157695" y="2835333"/>
                  <a:pt x="1078523" y="2790092"/>
                </a:cubicBezTo>
                <a:cubicBezTo>
                  <a:pt x="1033576" y="2764408"/>
                  <a:pt x="1034862" y="2745798"/>
                  <a:pt x="984738" y="2731477"/>
                </a:cubicBezTo>
                <a:cubicBezTo>
                  <a:pt x="946421" y="2720529"/>
                  <a:pt x="905314" y="2720633"/>
                  <a:pt x="867508" y="2708031"/>
                </a:cubicBezTo>
                <a:cubicBezTo>
                  <a:pt x="817053" y="2691213"/>
                  <a:pt x="844326" y="2699305"/>
                  <a:pt x="785446" y="2684585"/>
                </a:cubicBezTo>
                <a:cubicBezTo>
                  <a:pt x="693342" y="2692958"/>
                  <a:pt x="473592" y="2726913"/>
                  <a:pt x="363415" y="2696308"/>
                </a:cubicBezTo>
                <a:cubicBezTo>
                  <a:pt x="340157" y="2689847"/>
                  <a:pt x="307371" y="2635687"/>
                  <a:pt x="293077" y="2614246"/>
                </a:cubicBezTo>
                <a:cubicBezTo>
                  <a:pt x="289169" y="2598615"/>
                  <a:pt x="281929" y="2583455"/>
                  <a:pt x="281354" y="2567354"/>
                </a:cubicBezTo>
                <a:cubicBezTo>
                  <a:pt x="274100" y="2364246"/>
                  <a:pt x="280700" y="2160690"/>
                  <a:pt x="269631" y="1957754"/>
                </a:cubicBezTo>
                <a:cubicBezTo>
                  <a:pt x="268864" y="1943686"/>
                  <a:pt x="254987" y="1933587"/>
                  <a:pt x="246185" y="1922585"/>
                </a:cubicBezTo>
                <a:cubicBezTo>
                  <a:pt x="239280" y="1913954"/>
                  <a:pt x="232216" y="1904825"/>
                  <a:pt x="222738" y="1899138"/>
                </a:cubicBezTo>
                <a:cubicBezTo>
                  <a:pt x="209962" y="1891472"/>
                  <a:pt x="150431" y="1878479"/>
                  <a:pt x="140677" y="1875692"/>
                </a:cubicBezTo>
                <a:cubicBezTo>
                  <a:pt x="22961" y="1842059"/>
                  <a:pt x="205197" y="1888891"/>
                  <a:pt x="58615" y="1852246"/>
                </a:cubicBezTo>
                <a:cubicBezTo>
                  <a:pt x="46892" y="1840523"/>
                  <a:pt x="31497" y="1831570"/>
                  <a:pt x="23446" y="1817077"/>
                </a:cubicBezTo>
                <a:cubicBezTo>
                  <a:pt x="11444" y="1795473"/>
                  <a:pt x="0" y="1746738"/>
                  <a:pt x="0" y="1746738"/>
                </a:cubicBezTo>
                <a:cubicBezTo>
                  <a:pt x="3908" y="1695938"/>
                  <a:pt x="2334" y="1644415"/>
                  <a:pt x="11723" y="1594338"/>
                </a:cubicBezTo>
                <a:cubicBezTo>
                  <a:pt x="14319" y="1580490"/>
                  <a:pt x="28868" y="1571771"/>
                  <a:pt x="35169" y="1559169"/>
                </a:cubicBezTo>
                <a:cubicBezTo>
                  <a:pt x="92526" y="1444454"/>
                  <a:pt x="27741" y="1546865"/>
                  <a:pt x="82061" y="1465385"/>
                </a:cubicBezTo>
                <a:cubicBezTo>
                  <a:pt x="105929" y="1322186"/>
                  <a:pt x="76339" y="1457200"/>
                  <a:pt x="117231" y="1348154"/>
                </a:cubicBezTo>
                <a:cubicBezTo>
                  <a:pt x="143158" y="1279015"/>
                  <a:pt x="109656" y="1320560"/>
                  <a:pt x="152400" y="1277815"/>
                </a:cubicBezTo>
                <a:cubicBezTo>
                  <a:pt x="156308" y="1258277"/>
                  <a:pt x="154237" y="1236500"/>
                  <a:pt x="164123" y="1219200"/>
                </a:cubicBezTo>
                <a:cubicBezTo>
                  <a:pt x="171113" y="1206967"/>
                  <a:pt x="190272" y="1206578"/>
                  <a:pt x="199292" y="1195754"/>
                </a:cubicBezTo>
                <a:cubicBezTo>
                  <a:pt x="210480" y="1182329"/>
                  <a:pt x="214923" y="1164493"/>
                  <a:pt x="222738" y="1148862"/>
                </a:cubicBezTo>
                <a:cubicBezTo>
                  <a:pt x="226646" y="1133231"/>
                  <a:pt x="229831" y="1117402"/>
                  <a:pt x="234461" y="1101969"/>
                </a:cubicBezTo>
                <a:cubicBezTo>
                  <a:pt x="241563" y="1078297"/>
                  <a:pt x="250092" y="1055077"/>
                  <a:pt x="257908" y="1031631"/>
                </a:cubicBezTo>
                <a:cubicBezTo>
                  <a:pt x="261816" y="1019908"/>
                  <a:pt x="266634" y="1008450"/>
                  <a:pt x="269631" y="996462"/>
                </a:cubicBezTo>
                <a:cubicBezTo>
                  <a:pt x="273539" y="980831"/>
                  <a:pt x="276928" y="965061"/>
                  <a:pt x="281354" y="949569"/>
                </a:cubicBezTo>
                <a:cubicBezTo>
                  <a:pt x="284749" y="937687"/>
                  <a:pt x="290396" y="926463"/>
                  <a:pt x="293077" y="914400"/>
                </a:cubicBezTo>
                <a:cubicBezTo>
                  <a:pt x="298233" y="891197"/>
                  <a:pt x="300892" y="867508"/>
                  <a:pt x="304800" y="844062"/>
                </a:cubicBezTo>
                <a:cubicBezTo>
                  <a:pt x="308708" y="715108"/>
                  <a:pt x="309367" y="586015"/>
                  <a:pt x="316523" y="457200"/>
                </a:cubicBezTo>
                <a:cubicBezTo>
                  <a:pt x="317208" y="444862"/>
                  <a:pt x="325823" y="434148"/>
                  <a:pt x="328246" y="422031"/>
                </a:cubicBezTo>
                <a:cubicBezTo>
                  <a:pt x="348292" y="321801"/>
                  <a:pt x="313750" y="357448"/>
                  <a:pt x="375138" y="316523"/>
                </a:cubicBezTo>
                <a:cubicBezTo>
                  <a:pt x="393146" y="262498"/>
                  <a:pt x="374735" y="290100"/>
                  <a:pt x="433754" y="257908"/>
                </a:cubicBezTo>
                <a:cubicBezTo>
                  <a:pt x="461412" y="242822"/>
                  <a:pt x="488157" y="226101"/>
                  <a:pt x="515815" y="211015"/>
                </a:cubicBezTo>
                <a:cubicBezTo>
                  <a:pt x="531157" y="202647"/>
                  <a:pt x="547535" y="196239"/>
                  <a:pt x="562708" y="187569"/>
                </a:cubicBezTo>
                <a:cubicBezTo>
                  <a:pt x="574941" y="180579"/>
                  <a:pt x="584685" y="169070"/>
                  <a:pt x="597877" y="164123"/>
                </a:cubicBezTo>
                <a:cubicBezTo>
                  <a:pt x="616534" y="157127"/>
                  <a:pt x="636954" y="156308"/>
                  <a:pt x="656492" y="152400"/>
                </a:cubicBezTo>
                <a:cubicBezTo>
                  <a:pt x="676031" y="140677"/>
                  <a:pt x="694728" y="127421"/>
                  <a:pt x="715108" y="117231"/>
                </a:cubicBezTo>
                <a:cubicBezTo>
                  <a:pt x="726161" y="111705"/>
                  <a:pt x="738289" y="108505"/>
                  <a:pt x="750277" y="105508"/>
                </a:cubicBezTo>
                <a:cubicBezTo>
                  <a:pt x="867481" y="76207"/>
                  <a:pt x="848976" y="82743"/>
                  <a:pt x="973015" y="70338"/>
                </a:cubicBezTo>
                <a:cubicBezTo>
                  <a:pt x="992554" y="62523"/>
                  <a:pt x="1012809" y="56303"/>
                  <a:pt x="1031631" y="46892"/>
                </a:cubicBezTo>
                <a:cubicBezTo>
                  <a:pt x="1044233" y="40591"/>
                  <a:pt x="1053850" y="28996"/>
                  <a:pt x="1066800" y="23446"/>
                </a:cubicBezTo>
                <a:cubicBezTo>
                  <a:pt x="1102334" y="8217"/>
                  <a:pt x="1198020" y="2353"/>
                  <a:pt x="1219200" y="0"/>
                </a:cubicBezTo>
                <a:cubicBezTo>
                  <a:pt x="1289538" y="3908"/>
                  <a:pt x="1360312" y="2985"/>
                  <a:pt x="1430215" y="11723"/>
                </a:cubicBezTo>
                <a:cubicBezTo>
                  <a:pt x="1454739" y="14788"/>
                  <a:pt x="1477108" y="27354"/>
                  <a:pt x="1500554" y="35169"/>
                </a:cubicBezTo>
                <a:lnTo>
                  <a:pt x="1535723" y="46892"/>
                </a:lnTo>
                <a:cubicBezTo>
                  <a:pt x="1602389" y="113560"/>
                  <a:pt x="1538200" y="59855"/>
                  <a:pt x="1606061" y="93785"/>
                </a:cubicBezTo>
                <a:cubicBezTo>
                  <a:pt x="1618663" y="100086"/>
                  <a:pt x="1628356" y="111509"/>
                  <a:pt x="1641231" y="117231"/>
                </a:cubicBezTo>
                <a:cubicBezTo>
                  <a:pt x="1663815" y="127268"/>
                  <a:pt x="1691005" y="126968"/>
                  <a:pt x="1711569" y="140677"/>
                </a:cubicBezTo>
                <a:cubicBezTo>
                  <a:pt x="1795314" y="196506"/>
                  <a:pt x="1754570" y="180735"/>
                  <a:pt x="1828800" y="199292"/>
                </a:cubicBezTo>
                <a:cubicBezTo>
                  <a:pt x="1860062" y="222738"/>
                  <a:pt x="1890071" y="247955"/>
                  <a:pt x="1922585" y="269631"/>
                </a:cubicBezTo>
                <a:cubicBezTo>
                  <a:pt x="1934308" y="277446"/>
                  <a:pt x="1944804" y="287527"/>
                  <a:pt x="1957754" y="293077"/>
                </a:cubicBezTo>
                <a:cubicBezTo>
                  <a:pt x="1972563" y="299424"/>
                  <a:pt x="1989154" y="300374"/>
                  <a:pt x="2004646" y="304800"/>
                </a:cubicBezTo>
                <a:cubicBezTo>
                  <a:pt x="2016528" y="308195"/>
                  <a:pt x="2028092" y="312615"/>
                  <a:pt x="2039815" y="316523"/>
                </a:cubicBezTo>
                <a:cubicBezTo>
                  <a:pt x="2043723" y="332154"/>
                  <a:pt x="2047112" y="347923"/>
                  <a:pt x="2051538" y="363415"/>
                </a:cubicBezTo>
                <a:cubicBezTo>
                  <a:pt x="2054933" y="375297"/>
                  <a:pt x="2060837" y="386468"/>
                  <a:pt x="2063261" y="398585"/>
                </a:cubicBezTo>
                <a:cubicBezTo>
                  <a:pt x="2090203" y="533289"/>
                  <a:pt x="2060223" y="436361"/>
                  <a:pt x="2086708" y="515815"/>
                </a:cubicBezTo>
                <a:cubicBezTo>
                  <a:pt x="2094523" y="570523"/>
                  <a:pt x="2101956" y="625286"/>
                  <a:pt x="2110154" y="679938"/>
                </a:cubicBezTo>
                <a:cubicBezTo>
                  <a:pt x="2114013" y="705667"/>
                  <a:pt x="2119505" y="757255"/>
                  <a:pt x="2133600" y="785446"/>
                </a:cubicBezTo>
                <a:cubicBezTo>
                  <a:pt x="2157653" y="833552"/>
                  <a:pt x="2151417" y="807718"/>
                  <a:pt x="2180492" y="844062"/>
                </a:cubicBezTo>
                <a:cubicBezTo>
                  <a:pt x="2245768" y="925658"/>
                  <a:pt x="2155575" y="830870"/>
                  <a:pt x="2239108" y="914400"/>
                </a:cubicBezTo>
                <a:cubicBezTo>
                  <a:pt x="2318359" y="1152152"/>
                  <a:pt x="2251844" y="931286"/>
                  <a:pt x="2286000" y="1500554"/>
                </a:cubicBezTo>
                <a:cubicBezTo>
                  <a:pt x="2287424" y="1524281"/>
                  <a:pt x="2294362" y="1547361"/>
                  <a:pt x="2297723" y="1570892"/>
                </a:cubicBezTo>
                <a:cubicBezTo>
                  <a:pt x="2302178" y="1602080"/>
                  <a:pt x="2304267" y="1633601"/>
                  <a:pt x="2309446" y="1664677"/>
                </a:cubicBezTo>
                <a:cubicBezTo>
                  <a:pt x="2314353" y="1694117"/>
                  <a:pt x="2323601" y="1718864"/>
                  <a:pt x="2332892" y="1746738"/>
                </a:cubicBezTo>
                <a:cubicBezTo>
                  <a:pt x="2336800" y="1774092"/>
                  <a:pt x="2338402" y="1801876"/>
                  <a:pt x="2344615" y="1828800"/>
                </a:cubicBezTo>
                <a:cubicBezTo>
                  <a:pt x="2350172" y="1852881"/>
                  <a:pt x="2360959" y="1875466"/>
                  <a:pt x="2368061" y="1899138"/>
                </a:cubicBezTo>
                <a:cubicBezTo>
                  <a:pt x="2412222" y="2046339"/>
                  <a:pt x="2352111" y="1863009"/>
                  <a:pt x="2391508" y="1981200"/>
                </a:cubicBezTo>
                <a:cubicBezTo>
                  <a:pt x="2387600" y="2102338"/>
                  <a:pt x="2386327" y="2223590"/>
                  <a:pt x="2379785" y="2344615"/>
                </a:cubicBezTo>
                <a:cubicBezTo>
                  <a:pt x="2376730" y="2401137"/>
                  <a:pt x="2362340" y="2432117"/>
                  <a:pt x="2344615" y="2485292"/>
                </a:cubicBezTo>
                <a:lnTo>
                  <a:pt x="2332892" y="2520462"/>
                </a:lnTo>
                <a:lnTo>
                  <a:pt x="2321169" y="2555631"/>
                </a:lnTo>
                <a:cubicBezTo>
                  <a:pt x="2317261" y="2586892"/>
                  <a:pt x="2315082" y="2618419"/>
                  <a:pt x="2309446" y="2649415"/>
                </a:cubicBezTo>
                <a:cubicBezTo>
                  <a:pt x="2307235" y="2661573"/>
                  <a:pt x="2301118" y="2672703"/>
                  <a:pt x="2297723" y="2684585"/>
                </a:cubicBezTo>
                <a:cubicBezTo>
                  <a:pt x="2293297" y="2700077"/>
                  <a:pt x="2288882" y="2715625"/>
                  <a:pt x="2286000" y="2731477"/>
                </a:cubicBezTo>
                <a:cubicBezTo>
                  <a:pt x="2281057" y="2758663"/>
                  <a:pt x="2279220" y="2786352"/>
                  <a:pt x="2274277" y="2813538"/>
                </a:cubicBezTo>
                <a:cubicBezTo>
                  <a:pt x="2270735" y="2833018"/>
                  <a:pt x="2245906" y="2923971"/>
                  <a:pt x="2239108" y="2930769"/>
                </a:cubicBezTo>
                <a:cubicBezTo>
                  <a:pt x="2231292" y="2938584"/>
                  <a:pt x="2226248" y="2951039"/>
                  <a:pt x="2215661" y="2954215"/>
                </a:cubicBezTo>
                <a:cubicBezTo>
                  <a:pt x="2117999" y="2983513"/>
                  <a:pt x="2284046" y="2973754"/>
                  <a:pt x="2168769" y="297766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-285784" y="0"/>
            <a:ext cx="8715436" cy="2643206"/>
          </a:xfrm>
          <a:prstGeom prst="cloudCallout">
            <a:avLst>
              <a:gd name="adj1" fmla="val 22492"/>
              <a:gd name="adj2" fmla="val 10751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71472" y="428604"/>
            <a:ext cx="7715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12 апреля 1961 года планету потрясла неожиданная весть: «Человек в космосе! Русский, советский!»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Многовековая мечта людей о полете к звездам сбылась. Солнечным утром мощная ракета вывела на орбиту космический корабль «Восток» с первым космонавтом Земли —                            Юрием Гагариным на борту.</a:t>
            </a:r>
          </a:p>
        </p:txBody>
      </p:sp>
      <p:pic>
        <p:nvPicPr>
          <p:cNvPr id="7" name="Picture 6" descr="Картинка 42 из 89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000240"/>
            <a:ext cx="2643187" cy="36433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4" descr="Картинка 29 из 89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2571744"/>
            <a:ext cx="3028950" cy="36433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2" descr="Картинка 17 из 89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000372"/>
            <a:ext cx="2871507" cy="35718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randomBar dir="vert"/>
    <p:sndAc>
      <p:stSnd loop="1"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214282" y="0"/>
            <a:ext cx="5786478" cy="2714620"/>
          </a:xfrm>
          <a:prstGeom prst="cloudCallout">
            <a:avLst>
              <a:gd name="adj1" fmla="val 21833"/>
              <a:gd name="adj2" fmla="val 15370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14348" y="439616"/>
            <a:ext cx="464347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Юрий Гагарин занял место в кабине, прозвучала команда «Пуск!»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«Поехали!» — раздался в радиорупорах голос первого космонавта. Взревели двигатели, ракета оторвалась     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Земли и пошла в небо.</a:t>
            </a:r>
          </a:p>
        </p:txBody>
      </p:sp>
      <p:pic>
        <p:nvPicPr>
          <p:cNvPr id="54276" name="Picture 4" descr="Картинка 72 из 796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0"/>
            <a:ext cx="3286148" cy="3495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286248" y="2195185"/>
            <a:ext cx="664373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Такого чуда не было вовек —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В холодный Космос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Мчится человек!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Имя Гагарин,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Юрий Гагарин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В память людей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Вошло навсегда.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Подвиг его легендарен!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Мир смельчаку благодарен,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Родина им горда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!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      О. 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Высотская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8" name="Picture 3" descr="Картинка 45 из 89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775829"/>
            <a:ext cx="3071834" cy="4082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142844" y="714356"/>
            <a:ext cx="5072098" cy="1928826"/>
          </a:xfrm>
          <a:prstGeom prst="cloudCallout">
            <a:avLst>
              <a:gd name="adj1" fmla="val -19570"/>
              <a:gd name="adj2" fmla="val 17163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42938" y="1000125"/>
            <a:ext cx="42148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Гагарин испытал в корабле?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он увидел в иллюминаторы? Послушайте отрывок из его воспоминаний.</a:t>
            </a:r>
          </a:p>
        </p:txBody>
      </p:sp>
      <p:pic>
        <p:nvPicPr>
          <p:cNvPr id="64514" name="Picture 2" descr="Картинка 75 из 796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0"/>
            <a:ext cx="3257486" cy="2319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572000" y="2714620"/>
            <a:ext cx="4572000" cy="38318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Franklin Gothic Medium Cond" pitchFamily="34" charset="0"/>
              </a:rPr>
              <a:t>«Когда корабль вышел на орбиту, появилась невесомость. Я оторвался от кресла и повис между потолком и полом кабины. Все вокруг стало легче. «Земля» спросила, что я вижу, и я рассказал, что отчетливо видны горные хребты, крупные реки, большие леса, пятна островов, береговая кромка морей».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 descr="Картинка 33 из 293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857496"/>
            <a:ext cx="3214710" cy="3738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1073</TotalTime>
  <Words>532</Words>
  <Application>Microsoft Office PowerPoint</Application>
  <PresentationFormat>Экран (4:3)</PresentationFormat>
  <Paragraphs>91</Paragraphs>
  <Slides>22</Slides>
  <Notes>21</Notes>
  <HiddenSlides>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Поток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ОПЫТ КОСМИЧЕСКИХ ПОЛЕТОВ: первый космический полет выполнил с 8 апреля по 24 октября 2008 г. в качестве бортинженера корабля «Союз ТМА-12» и бортинженера МКС продолжительностью 199 суток. Выполнил два выхода в открытый космос общей продолжительностью 12 часов 15 минут.   НАГРАДЫ: в 2009 году присвоено звание Героя Российской Федерации с вручением медали «Золотая Звезда» и почетного знака «Летчик-космонавт РФ»; ведомственные награды Роскосмоса знаки Королёва и Гагарина; орден Туркменистана, медали NASA. 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Инна</dc:creator>
  <cp:lastModifiedBy>Инна</cp:lastModifiedBy>
  <cp:revision>230</cp:revision>
  <dcterms:modified xsi:type="dcterms:W3CDTF">2013-08-31T02:17:15Z</dcterms:modified>
</cp:coreProperties>
</file>