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79" r:id="rId3"/>
    <p:sldId id="278" r:id="rId4"/>
    <p:sldId id="265" r:id="rId5"/>
    <p:sldId id="257" r:id="rId6"/>
    <p:sldId id="267" r:id="rId7"/>
    <p:sldId id="268" r:id="rId8"/>
    <p:sldId id="269" r:id="rId9"/>
    <p:sldId id="270" r:id="rId10"/>
    <p:sldId id="276" r:id="rId11"/>
    <p:sldId id="259" r:id="rId12"/>
    <p:sldId id="272" r:id="rId13"/>
    <p:sldId id="273" r:id="rId14"/>
    <p:sldId id="274" r:id="rId15"/>
    <p:sldId id="275" r:id="rId16"/>
    <p:sldId id="260" r:id="rId17"/>
  </p:sldIdLst>
  <p:sldSz cx="9144000" cy="6858000" type="screen4x3"/>
  <p:notesSz cx="6856413" cy="9750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12" cy="487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714" y="0"/>
            <a:ext cx="2971112" cy="487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056C1-90E1-47BA-8A3F-FB100C6E1531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31838"/>
            <a:ext cx="4872037" cy="365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642" y="4631452"/>
            <a:ext cx="5485130" cy="438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1212"/>
            <a:ext cx="2971112" cy="487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714" y="9261212"/>
            <a:ext cx="2971112" cy="487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FC36B-1AD5-4D49-8DFB-E6726E3ABE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FD2E54-7FB1-4F71-A704-806BDC30BD05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B13DD0-CC6D-4DC3-818D-D75723D09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57_1257863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885" y="836712"/>
            <a:ext cx="6041533" cy="565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07154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«НАПИШИ ПИСЬМО животному»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772816"/>
            <a:ext cx="8496944" cy="4608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143000"/>
          </a:xfrm>
        </p:spPr>
        <p:txBody>
          <a:bodyPr/>
          <a:lstStyle/>
          <a:p>
            <a:pPr algn="ctr"/>
            <a:r>
              <a:rPr lang="ru-RU" b="1" dirty="0" smtClean="0"/>
              <a:t>НА КОВЕРТЕ МЫ  НАПИШЕМ ТАК:</a:t>
            </a:r>
            <a:endParaRPr lang="ru-RU" b="1" dirty="0"/>
          </a:p>
        </p:txBody>
      </p:sp>
      <p:pic>
        <p:nvPicPr>
          <p:cNvPr id="3" name="Рисунок 2" descr="71782404_Nalyjpestryjdyatelic1979_5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916832"/>
            <a:ext cx="1282822" cy="1762518"/>
          </a:xfrm>
          <a:prstGeom prst="rect">
            <a:avLst/>
          </a:prstGeom>
        </p:spPr>
      </p:pic>
      <p:pic>
        <p:nvPicPr>
          <p:cNvPr id="4" name="Рисунок 3" descr="606884_9pmdg1czqps00sw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29000"/>
            <a:ext cx="2986545" cy="261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3861048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Куда: </a:t>
            </a:r>
            <a:r>
              <a:rPr lang="ru-RU" sz="2000" i="1" u="sng" dirty="0" smtClean="0"/>
              <a:t>ЛЕСНАЯ СТРАНА, БЕРЁЗОВО-СОСНОВЫЙ ЛЕС, ДУПЛО В БОЛЬШОЙ СТАРОЙ СОСНЕ</a:t>
            </a:r>
          </a:p>
          <a:p>
            <a:r>
              <a:rPr lang="ru-RU" sz="2000" b="1" i="1" dirty="0" smtClean="0"/>
              <a:t>Кому: </a:t>
            </a:r>
            <a:r>
              <a:rPr lang="ru-RU" sz="2000" i="1" u="sng" dirty="0" smtClean="0"/>
              <a:t>БЕЛКЕ ОБЫКНОВЕННОЙ  РЫЖЕЙ  </a:t>
            </a:r>
            <a:endParaRPr lang="ru-RU" sz="20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132856"/>
            <a:ext cx="3042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От кого</a:t>
            </a:r>
            <a:r>
              <a:rPr lang="ru-RU" sz="2000" i="1" u="sng" dirty="0" smtClean="0"/>
              <a:t>: ГРУППА №6</a:t>
            </a:r>
          </a:p>
          <a:p>
            <a:r>
              <a:rPr lang="ru-RU" sz="2000" i="1" u="sng" dirty="0" smtClean="0"/>
              <a:t>ДЕТСКИЙ САД №3</a:t>
            </a:r>
            <a:endParaRPr lang="ru-RU" sz="2000" i="1" u="sng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148064" y="1196752"/>
            <a:ext cx="1656184" cy="2520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_1313758315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43834" y="5214950"/>
            <a:ext cx="1278893" cy="13982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484784"/>
          <a:ext cx="7858180" cy="4919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961"/>
                <a:gridCol w="6139219"/>
              </a:tblGrid>
              <a:tr h="7059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Пункты анкеты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Содержание понятий</a:t>
                      </a:r>
                      <a:endParaRPr lang="ru-RU" sz="1600" dirty="0"/>
                    </a:p>
                  </a:txBody>
                  <a:tcPr/>
                </a:tc>
              </a:tr>
              <a:tr h="7059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Профессия животного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Частичное представление</a:t>
                      </a:r>
                      <a:r>
                        <a:rPr lang="ru-RU" sz="1600" baseline="0" dirty="0" smtClean="0"/>
                        <a:t> об экологической «профессии» животного, его роли в природе (хищник, травоядное)</a:t>
                      </a:r>
                      <a:endParaRPr lang="ru-RU" sz="1600" dirty="0"/>
                    </a:p>
                  </a:txBody>
                  <a:tcPr/>
                </a:tc>
              </a:tr>
              <a:tr h="137413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Особые приметы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Эти сведения формируют у ребёнка представление о том, что у каждого животного есть свои приспособления к окружающей среде, и об</a:t>
                      </a:r>
                      <a:r>
                        <a:rPr lang="ru-RU" sz="1600" baseline="0" dirty="0" smtClean="0"/>
                        <a:t> их отличительных признаках (рысь – острые втяжные когти, ходит бесшумно, умеет лазить по деревьям, имеет кисточки на ушах)</a:t>
                      </a:r>
                      <a:endParaRPr lang="ru-RU" sz="1600" dirty="0"/>
                    </a:p>
                  </a:txBody>
                  <a:tcPr/>
                </a:tc>
              </a:tr>
              <a:tr h="11306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Одежда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Описывается характер кожного</a:t>
                      </a:r>
                      <a:r>
                        <a:rPr lang="ru-RU" sz="1600" baseline="0" dirty="0" smtClean="0"/>
                        <a:t> (перьевого, волосяного и т.п.) покрова как один из приспособительных признаков животных для безопасной жизни в своей окружающей среде (одежда зайца – белый(серый) мех – зависит от сезона года</a:t>
                      </a:r>
                      <a:endParaRPr lang="ru-RU" sz="1600" dirty="0"/>
                    </a:p>
                  </a:txBody>
                  <a:tcPr/>
                </a:tc>
              </a:tr>
              <a:tr h="10032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Враги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Взаимоотношения живых организмов, в том числе типа «хищник – жертва»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(враги зайца – волк, лиса, бродячие собаки, человек)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1800" b="1" i="1" dirty="0" smtClean="0">
                <a:solidFill>
                  <a:srgbClr val="FF0000"/>
                </a:solidFill>
              </a:rPr>
              <a:t>дополнительные задания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b="1" dirty="0" smtClean="0"/>
              <a:t>Анкета животного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(формирует у ребёнка представления  о том, или ином экологическом понятии)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i="1" dirty="0" smtClean="0">
                <a:solidFill>
                  <a:srgbClr val="FF0000"/>
                </a:solidFill>
              </a:rPr>
              <a:t>дополнительные задания </a:t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b="1" dirty="0" smtClean="0"/>
              <a:t>Как составить меню?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1369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Предложить детям составить для животного на отдельном листочке (или на конверте) меню его обеда (написать, нарисовать).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8496944" cy="4608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20486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От кого</a:t>
            </a:r>
            <a:r>
              <a:rPr lang="ru-RU" i="1" u="sng" dirty="0" smtClean="0"/>
              <a:t>: ГРУППА №6</a:t>
            </a:r>
          </a:p>
          <a:p>
            <a:r>
              <a:rPr lang="ru-RU" i="1" u="sng" dirty="0" smtClean="0"/>
              <a:t>ДЕТСКИЙ САД №3</a:t>
            </a:r>
          </a:p>
        </p:txBody>
      </p:sp>
      <p:pic>
        <p:nvPicPr>
          <p:cNvPr id="7" name="Рисунок 6" descr="71782404_Nalyjpestryjdyatelic1979_5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2132856"/>
            <a:ext cx="994790" cy="1366780"/>
          </a:xfrm>
          <a:prstGeom prst="rect">
            <a:avLst/>
          </a:prstGeom>
        </p:spPr>
      </p:pic>
      <p:pic>
        <p:nvPicPr>
          <p:cNvPr id="8" name="Рисунок 7" descr="606884_9pmdg1czqps00sw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2986545" cy="26159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1880" y="3501008"/>
            <a:ext cx="51845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Куда: </a:t>
            </a:r>
            <a:r>
              <a:rPr lang="ru-RU" sz="1600" i="1" u="sng" dirty="0" smtClean="0"/>
              <a:t>ЛЕСНАЯ СТРАНА, БЕРЁЗОВО-СОСНОВЫЙ ЛЕС, ДУПЛО В БОЛЬШОЙ СТАРОЙ СОСНЕ</a:t>
            </a:r>
          </a:p>
          <a:p>
            <a:r>
              <a:rPr lang="ru-RU" sz="1600" b="1" i="1" dirty="0" smtClean="0"/>
              <a:t>Кому: </a:t>
            </a:r>
            <a:r>
              <a:rPr lang="ru-RU" sz="1600" i="1" u="sng" dirty="0" smtClean="0"/>
              <a:t>БЕЛКЕ ОБЫКНОВЕННОЙ  РЫЖЕЙ  </a:t>
            </a:r>
          </a:p>
          <a:p>
            <a:r>
              <a:rPr lang="ru-RU" sz="1600" b="1" i="1" dirty="0" smtClean="0"/>
              <a:t>Профессия: </a:t>
            </a:r>
            <a:r>
              <a:rPr lang="ru-RU" sz="1600" i="1" u="sng" dirty="0" smtClean="0"/>
              <a:t>травоядная</a:t>
            </a:r>
          </a:p>
          <a:p>
            <a:r>
              <a:rPr lang="ru-RU" sz="1600" b="1" i="1" dirty="0" smtClean="0"/>
              <a:t>Особые приметы: </a:t>
            </a:r>
            <a:r>
              <a:rPr lang="ru-RU" sz="1600" i="1" u="sng" dirty="0" smtClean="0"/>
              <a:t>маленькая, рыжая, длинный, пушистый хвост, кисточки на ушах</a:t>
            </a:r>
          </a:p>
          <a:p>
            <a:r>
              <a:rPr lang="ru-RU" sz="1600" b="1" i="1" dirty="0" smtClean="0"/>
              <a:t>Одежда: </a:t>
            </a:r>
            <a:r>
              <a:rPr lang="ru-RU" sz="1600" i="1" u="sng" dirty="0" smtClean="0"/>
              <a:t>рыжая, чтобы было незаметно: у сосен кора жёлтая, и белку не видно</a:t>
            </a:r>
          </a:p>
          <a:p>
            <a:r>
              <a:rPr lang="ru-RU" sz="1600" b="1" i="1" dirty="0" smtClean="0"/>
              <a:t>Меню: </a:t>
            </a:r>
            <a:r>
              <a:rPr lang="ru-RU" sz="1600" i="1" u="sng" dirty="0" smtClean="0"/>
              <a:t>орехи, грибы, шишки</a:t>
            </a:r>
          </a:p>
          <a:p>
            <a:r>
              <a:rPr lang="ru-RU" sz="1600" b="1" i="1" dirty="0" smtClean="0"/>
              <a:t>Враги: </a:t>
            </a:r>
            <a:r>
              <a:rPr lang="ru-RU" sz="1600" i="1" u="sng" dirty="0" smtClean="0"/>
              <a:t>лиса, охотники</a:t>
            </a:r>
            <a:endParaRPr lang="ru-RU" sz="1600" b="1" i="1" dirty="0" smtClean="0"/>
          </a:p>
          <a:p>
            <a:endParaRPr lang="ru-RU" b="1" i="1" dirty="0" smtClean="0"/>
          </a:p>
        </p:txBody>
      </p:sp>
      <p:sp>
        <p:nvSpPr>
          <p:cNvPr id="10" name="Стрелка вниз 9"/>
          <p:cNvSpPr/>
          <p:nvPr/>
        </p:nvSpPr>
        <p:spPr>
          <a:xfrm>
            <a:off x="5004048" y="1772816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b_1313758315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001024" y="5643578"/>
            <a:ext cx="921703" cy="1007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251520" y="980728"/>
            <a:ext cx="3960440" cy="561662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 составить текст письма?</a:t>
            </a:r>
            <a:br>
              <a:rPr lang="ru-RU" b="1" dirty="0" smtClean="0"/>
            </a:br>
            <a:r>
              <a:rPr lang="ru-RU" b="1" i="1" dirty="0" smtClean="0"/>
              <a:t> </a:t>
            </a:r>
            <a:r>
              <a:rPr lang="ru-RU" sz="2000" i="1" dirty="0" smtClean="0"/>
              <a:t>Образцы написания писем: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700808"/>
            <a:ext cx="32403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600" b="1" i="1" u="sng" dirty="0" smtClean="0"/>
              <a:t>ПИСЬМО-ПРИГЛАШЕНИЕ</a:t>
            </a:r>
            <a:endParaRPr lang="ru-RU" sz="1600" dirty="0" smtClean="0"/>
          </a:p>
          <a:p>
            <a:r>
              <a:rPr lang="ru-RU" sz="1600" b="1" i="1" dirty="0" smtClean="0"/>
              <a:t> </a:t>
            </a:r>
            <a:endParaRPr lang="ru-RU" sz="1600" dirty="0" smtClean="0"/>
          </a:p>
          <a:p>
            <a:r>
              <a:rPr lang="ru-RU" sz="1600" i="1" dirty="0" smtClean="0"/>
              <a:t>Дорогая Белочка!</a:t>
            </a:r>
          </a:p>
          <a:p>
            <a:r>
              <a:rPr lang="ru-RU" sz="1600" i="1" dirty="0" smtClean="0"/>
              <a:t>Мы хотим  пригласить тебя в гости в наш детский сад. Грибов у нас нет, но есть орехи. Мы сделаем для тебя маленькое дупло для сна из корзины и утеплим ватой. Ты привыкла жить на  высоте, и поэтому положим корзину-дупло на шкаф.</a:t>
            </a:r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499992" y="908720"/>
            <a:ext cx="4139952" cy="5688632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148064" y="1993777"/>
            <a:ext cx="33123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ПИСЬМО-ВЕЖЛИВЫЙ ОТКАЗ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Дорогая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Белочка!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baseline="0" dirty="0" smtClean="0">
                <a:latin typeface="Times New Roman" pitchFamily="18" charset="0"/>
                <a:cs typeface="Times New Roman" pitchFamily="18" charset="0"/>
              </a:rPr>
              <a:t>Очень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хочется пригласить Вас к нам в гости, но, к нашему сожалению, не можем. У нас в городе много народу – не будет Вам покоя. Деревьев у нас осталось немного, да и шишек совсем мало. Только ступить вам на землю, за Вами сразу будет погоня.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сожалеем, что не можем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Вас пригласить! До свидания! Всего доброго!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28604"/>
            <a:ext cx="608068" cy="958938"/>
          </a:xfrm>
          <a:prstGeom prst="rect">
            <a:avLst/>
          </a:prstGeom>
        </p:spPr>
      </p:pic>
      <p:pic>
        <p:nvPicPr>
          <p:cNvPr id="10" name="Рисунок 9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643042" y="428604"/>
            <a:ext cx="642942" cy="101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8676456" cy="1143000"/>
          </a:xfrm>
        </p:spPr>
        <p:txBody>
          <a:bodyPr/>
          <a:lstStyle/>
          <a:p>
            <a:pPr algn="ctr"/>
            <a:r>
              <a:rPr lang="ru-RU" b="1" dirty="0" smtClean="0"/>
              <a:t>Как составить ответы от животных: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8208912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При составлении ответов необходимо придерживаться следующих положений: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 В письме должна содержаться информация, дополняющая детские тексты</a:t>
            </a:r>
          </a:p>
          <a:p>
            <a:pPr lvl="0"/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 Письмо-ответ составляется на основе научных данных.</a:t>
            </a:r>
          </a:p>
          <a:p>
            <a:pPr lvl="0"/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 Письмо пишется в литературной, научно-художественной форме. Текст должен быть не только познавательным, но и весёлым, вызывать у ребят улыбку.</a:t>
            </a:r>
          </a:p>
          <a:p>
            <a:pPr lvl="0"/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 Животное «обращает внимание» на ошибки ребёнка. Сделать это нужно в ненавязчивой форме.</a:t>
            </a:r>
          </a:p>
          <a:p>
            <a:pPr lvl="0"/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 Письмо должно быть составлено таким образом, чтобы ребёнок почувствовал, что не только он писал животному как равному, но и животное ему – как собрату по природе</a:t>
            </a:r>
          </a:p>
          <a:p>
            <a:endParaRPr lang="ru-RU" dirty="0"/>
          </a:p>
        </p:txBody>
      </p:sp>
      <p:pic>
        <p:nvPicPr>
          <p:cNvPr id="4" name="Рисунок 3" descr="b_1313758548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572395" y="5606073"/>
            <a:ext cx="1213498" cy="1251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51520" y="332656"/>
            <a:ext cx="8568952" cy="626469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980728"/>
            <a:ext cx="67687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</a:t>
            </a:r>
            <a:endParaRPr lang="ru-RU" sz="1600" dirty="0" smtClean="0"/>
          </a:p>
          <a:p>
            <a:pPr algn="ctr"/>
            <a:r>
              <a:rPr lang="ru-RU" sz="1600" i="1" dirty="0" smtClean="0"/>
              <a:t>ЗДРАВСТВУЙТЕ , ДОРОГИЕ ДРУЗЬЯ!</a:t>
            </a:r>
          </a:p>
          <a:p>
            <a:r>
              <a:rPr lang="ru-RU" sz="1600" i="1" dirty="0" smtClean="0"/>
              <a:t>Очень обрадовалась, получив от вас письмо в таком красивом конверте. Я его спрячу в кладовой, где у меня собраны самые главные запасы: сухие грибы, шишки, орехи и прочие вкусные и питательные продукты. А когда мне станет грустно, достану ваше письмо и прочту его ещё раз.</a:t>
            </a:r>
          </a:p>
          <a:p>
            <a:r>
              <a:rPr lang="ru-RU" sz="1600" i="1" dirty="0" smtClean="0"/>
              <a:t>Своё гнездо я устроила в дупле большого дерева, обнаружить его не просто. А моя сестра соорудила другой дом – гнездо из веток деревьев, оно похоже на шар и называется </a:t>
            </a:r>
            <a:r>
              <a:rPr lang="ru-RU" sz="1600" i="1" dirty="0" err="1" smtClean="0"/>
              <a:t>гайно</a:t>
            </a:r>
            <a:r>
              <a:rPr lang="ru-RU" sz="1600" i="1" dirty="0" smtClean="0"/>
              <a:t>. Кому что нравится. Вы наверное знаете, что я отлично лазаю по деревьям и прыгаю с ветки на ветку. Помогает мне в этом мой замечательный, пушистый хвост, который не хуже парашюта. Жаль, что у вас такого нет.</a:t>
            </a:r>
          </a:p>
          <a:p>
            <a:r>
              <a:rPr lang="ru-RU" sz="1600" i="1" dirty="0" smtClean="0"/>
              <a:t>Приглашаю вас в гости в наш лес. Приходите,  понаблюдайте за нами, животными. Если вести себя тихо и незаметно, можно увидеть много интересного.</a:t>
            </a:r>
          </a:p>
          <a:p>
            <a:r>
              <a:rPr lang="ru-RU" sz="1600" i="1" dirty="0" smtClean="0"/>
              <a:t>Меню, которое вы предлагаете, мне понравилось. Я всё это очень люблю. Если придёте ко мне в гости, накормлю вас точно таким же обедом.</a:t>
            </a:r>
          </a:p>
          <a:p>
            <a:pPr algn="r"/>
            <a:r>
              <a:rPr lang="ru-RU" sz="1600" i="1" dirty="0" smtClean="0"/>
              <a:t>До свидания.</a:t>
            </a:r>
          </a:p>
          <a:p>
            <a:pPr algn="r"/>
            <a:r>
              <a:rPr lang="ru-RU" sz="1600" i="1" dirty="0" smtClean="0"/>
              <a:t>Обыкновенная Рыжая Белка.</a:t>
            </a:r>
          </a:p>
        </p:txBody>
      </p:sp>
      <p:pic>
        <p:nvPicPr>
          <p:cNvPr id="5" name="Рисунок 4" descr="e377fece04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589240"/>
            <a:ext cx="1475052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эмбле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679506" cy="1071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1825638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14282" y="214290"/>
            <a:ext cx="842722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«Как мы переписывались с животными»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img-40940.jpg"/>
          <p:cNvPicPr>
            <a:picLocks noChangeAspect="1"/>
          </p:cNvPicPr>
          <p:nvPr/>
        </p:nvPicPr>
        <p:blipFill>
          <a:blip r:embed="rId3" cstate="print"/>
          <a:srcRect t="5558" b="3661"/>
          <a:stretch>
            <a:fillRect/>
          </a:stretch>
        </p:blipFill>
        <p:spPr>
          <a:xfrm>
            <a:off x="7072330" y="1428736"/>
            <a:ext cx="1506655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lipart_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3340" y="0"/>
            <a:ext cx="1590660" cy="1217342"/>
          </a:xfrm>
          <a:prstGeom prst="rect">
            <a:avLst/>
          </a:prstGeom>
        </p:spPr>
      </p:pic>
      <p:pic>
        <p:nvPicPr>
          <p:cNvPr id="8" name="Рисунок 7" descr="1345571801_lol54_ru_008.jpg"/>
          <p:cNvPicPr>
            <a:picLocks noChangeAspect="1"/>
          </p:cNvPicPr>
          <p:nvPr/>
        </p:nvPicPr>
        <p:blipFill>
          <a:blip r:embed="rId5" cstate="print"/>
          <a:srcRect r="34884"/>
          <a:stretch>
            <a:fillRect/>
          </a:stretch>
        </p:blipFill>
        <p:spPr>
          <a:xfrm>
            <a:off x="5715008" y="2643182"/>
            <a:ext cx="1571636" cy="1606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85984" y="857232"/>
            <a:ext cx="457203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i="1" dirty="0" smtClean="0"/>
              <a:t>Данная работа подтвердила высокую </a:t>
            </a:r>
          </a:p>
          <a:p>
            <a:r>
              <a:rPr lang="ru-RU" sz="1400" i="1" dirty="0" smtClean="0"/>
              <a:t>эффективность данной технологии. Все задания дети выполняли с большим интересом. С  нетерпением  ждали ответов от животных. Многие просили продолжить переписку и стремились написать животным новые письма.</a:t>
            </a:r>
            <a:endParaRPr lang="ru-RU" sz="1400" i="1" dirty="0"/>
          </a:p>
        </p:txBody>
      </p:sp>
      <p:pic>
        <p:nvPicPr>
          <p:cNvPr id="10" name="Рисунок 9" descr="35216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2643182"/>
            <a:ext cx="2093367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1235498470_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714884"/>
            <a:ext cx="1701957" cy="1793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00034" y="4857760"/>
            <a:ext cx="4929222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i="1" dirty="0" smtClean="0"/>
              <a:t>В ходе работы менялось отношение детей ко многим</a:t>
            </a:r>
          </a:p>
          <a:p>
            <a:r>
              <a:rPr lang="ru-RU" sz="1400" i="1" dirty="0" smtClean="0"/>
              <a:t>животным, они по-другому стали относиться к дождевому червю, жабе и другим не очень популярным представителям фауны. Животные вызывали у них сочувствия, желание помочь. В то же время к детям пришло осознание того, что, помогая природе, мы должны учитывать её законы!  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2052229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5720" y="1142984"/>
            <a:ext cx="407196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i="1" dirty="0" smtClean="0"/>
              <a:t>Во многих книгах по экологии место обитания животного сравнивается с его «адресом», а экологическая ниша – с «профессией». Если есть адрес, то почему бы не предложить детям написать письма животным. Сочиняя адреса зверей и птиц, ребята усваивали массу разнообразной информации: где обитают животные, с какими и как связаны.</a:t>
            </a:r>
            <a:endParaRPr lang="ru-RU" sz="1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u="sng" dirty="0" smtClean="0"/>
              <a:t>Детей дошкольного возраста  в игровой форме можно знакомить с довольно серьёзными природными закономерностями.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7620" y="3714752"/>
            <a:ext cx="4857784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i="1" dirty="0" smtClean="0"/>
              <a:t>Дети изготавливали конверты, рисовали </a:t>
            </a:r>
          </a:p>
          <a:p>
            <a:r>
              <a:rPr lang="ru-RU" sz="1400" i="1" dirty="0" smtClean="0"/>
              <a:t>портреты любимых животных, составляли для них меню. Заодно выясняли, кто чем питается, и осознавали, что животных нельзя кормить «человеческой» пищей, определяли «профессию»  (роль в природе). А затем уже сочиняли тексты писем. Написание писем помогает осознавать роль в природе и право на существование любого живого организма. Ребёнок начинает осознавать, что всё живое связано невидимыми ниточками природы, которые человек должен сохранить.</a:t>
            </a:r>
            <a:endParaRPr lang="ru-RU" sz="1400" i="1" dirty="0"/>
          </a:p>
        </p:txBody>
      </p:sp>
      <p:pic>
        <p:nvPicPr>
          <p:cNvPr id="7" name="Рисунок 6" descr="DSC03046.JPG"/>
          <p:cNvPicPr>
            <a:picLocks noChangeAspect="1"/>
          </p:cNvPicPr>
          <p:nvPr/>
        </p:nvPicPr>
        <p:blipFill>
          <a:blip r:embed="rId3" cstate="print"/>
          <a:srcRect l="13889"/>
          <a:stretch>
            <a:fillRect/>
          </a:stretch>
        </p:blipFill>
        <p:spPr>
          <a:xfrm>
            <a:off x="7164288" y="1268760"/>
            <a:ext cx="1289264" cy="1996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0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356993"/>
            <a:ext cx="2016223" cy="1344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348f67d6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547664" y="5085184"/>
            <a:ext cx="2229901" cy="148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0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661755"/>
            <a:ext cx="1224136" cy="1836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23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980728"/>
            <a:ext cx="1981456" cy="1320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86511" y="4908780"/>
            <a:ext cx="1714512" cy="118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4572008"/>
            <a:ext cx="1322404" cy="1882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F6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32240" y="836712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_13137585483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72462" y="5643578"/>
            <a:ext cx="830920" cy="857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21429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u="sng" dirty="0" smtClean="0"/>
              <a:t>Работа в рамках «Напиши письмо животному» строится</a:t>
            </a:r>
          </a:p>
          <a:p>
            <a:pPr algn="ctr"/>
            <a:r>
              <a:rPr lang="ru-RU" i="1" u="sng" dirty="0" smtClean="0"/>
              <a:t> на основе интегрированного подхода.</a:t>
            </a:r>
            <a:endParaRPr lang="ru-RU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071546"/>
            <a:ext cx="400052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i="1" dirty="0" smtClean="0"/>
              <a:t>На занятиях по физкультуре дети могут изображать повадки животных</a:t>
            </a:r>
            <a:endParaRPr lang="ru-RU" sz="1400" i="1" dirty="0"/>
          </a:p>
        </p:txBody>
      </p:sp>
      <p:sp>
        <p:nvSpPr>
          <p:cNvPr id="9" name="Нашивка 8"/>
          <p:cNvSpPr/>
          <p:nvPr/>
        </p:nvSpPr>
        <p:spPr>
          <a:xfrm>
            <a:off x="4857752" y="1071546"/>
            <a:ext cx="500066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3143248"/>
            <a:ext cx="3714776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i="1" dirty="0" smtClean="0"/>
              <a:t>По изобразительной деятельности – рисовать или выполнять в технике оригами, аппликации их портреты и «дома», лепить фигурки животных и целые ландшафты</a:t>
            </a:r>
            <a:endParaRPr lang="ru-RU" sz="1400" i="1" dirty="0"/>
          </a:p>
        </p:txBody>
      </p:sp>
      <p:sp>
        <p:nvSpPr>
          <p:cNvPr id="11" name="Нашивка 10"/>
          <p:cNvSpPr/>
          <p:nvPr/>
        </p:nvSpPr>
        <p:spPr>
          <a:xfrm flipH="1">
            <a:off x="4286248" y="3714752"/>
            <a:ext cx="428628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DSC07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928802"/>
            <a:ext cx="1500197" cy="1125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p4095088-qp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928926" y="2643182"/>
            <a:ext cx="1428751" cy="107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sofya_sarapkina_rys.jpg"/>
          <p:cNvPicPr>
            <a:picLocks noChangeAspect="1"/>
          </p:cNvPicPr>
          <p:nvPr/>
        </p:nvPicPr>
        <p:blipFill>
          <a:blip r:embed="rId8" cstate="print"/>
          <a:srcRect l="3906" t="11956" r="4687" b="14130"/>
          <a:stretch>
            <a:fillRect/>
          </a:stretch>
        </p:blipFill>
        <p:spPr>
          <a:xfrm flipH="1">
            <a:off x="2285984" y="4143380"/>
            <a:ext cx="1966639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42910" y="5500702"/>
            <a:ext cx="328614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i="1" dirty="0" smtClean="0"/>
              <a:t>На музыкальных занятиях дети </a:t>
            </a:r>
          </a:p>
          <a:p>
            <a:r>
              <a:rPr lang="ru-RU" sz="1400" i="1" dirty="0" smtClean="0"/>
              <a:t>могут воссоздать музыкальные образы животных.</a:t>
            </a:r>
            <a:endParaRPr lang="ru-RU" sz="1400" i="1" dirty="0"/>
          </a:p>
        </p:txBody>
      </p:sp>
      <p:sp>
        <p:nvSpPr>
          <p:cNvPr id="18" name="Нашивка 17"/>
          <p:cNvSpPr/>
          <p:nvPr/>
        </p:nvSpPr>
        <p:spPr>
          <a:xfrm>
            <a:off x="4143372" y="5572140"/>
            <a:ext cx="428628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DSC065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14480" y="1785926"/>
            <a:ext cx="1524011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DSCF46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3214686"/>
            <a:ext cx="2214578" cy="166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DSCF6237.JPG"/>
          <p:cNvPicPr>
            <a:picLocks noChangeAspect="1"/>
          </p:cNvPicPr>
          <p:nvPr/>
        </p:nvPicPr>
        <p:blipFill>
          <a:blip r:embed="rId11" cstate="print"/>
          <a:srcRect r="19200" b="16400"/>
          <a:stretch>
            <a:fillRect/>
          </a:stretch>
        </p:blipFill>
        <p:spPr>
          <a:xfrm>
            <a:off x="5508104" y="1412776"/>
            <a:ext cx="1152127" cy="1589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МАСТЕР-КЛАСС ОФОРМЛЕНИЯ ПИСЕМ ЖИВОТНЫМ</a:t>
            </a:r>
            <a:endParaRPr lang="ru-RU" b="1" dirty="0"/>
          </a:p>
        </p:txBody>
      </p:sp>
      <p:pic>
        <p:nvPicPr>
          <p:cNvPr id="4" name="Рисунок 3" descr="1253803678_0916a6f32676021d51c0c6476efb31d0.jpg"/>
          <p:cNvPicPr>
            <a:picLocks noChangeAspect="1"/>
          </p:cNvPicPr>
          <p:nvPr/>
        </p:nvPicPr>
        <p:blipFill>
          <a:blip r:embed="rId2" cstate="print"/>
          <a:srcRect l="11631" r="12770" b="6388"/>
          <a:stretch>
            <a:fillRect/>
          </a:stretch>
        </p:blipFill>
        <p:spPr>
          <a:xfrm>
            <a:off x="539552" y="2132856"/>
            <a:ext cx="368768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79914089_cont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2711939" cy="1800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36219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717032"/>
            <a:ext cx="2808312" cy="2809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1" y="214291"/>
            <a:ext cx="561724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Классификация писем по целям использования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743052"/>
          <a:ext cx="8429684" cy="590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5857916"/>
              </a:tblGrid>
              <a:tr h="5735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Экологический компонент содержания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Группа  животных</a:t>
                      </a:r>
                      <a:endParaRPr lang="ru-RU" sz="1400" dirty="0"/>
                    </a:p>
                  </a:txBody>
                  <a:tcPr/>
                </a:tc>
              </a:tr>
              <a:tr h="555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Изучение сезонных явлений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Животные с хорошо выраженными приспособлениями к сезонным</a:t>
                      </a:r>
                      <a:r>
                        <a:rPr lang="ru-RU" sz="1400" baseline="0" dirty="0" smtClean="0"/>
                        <a:t> изменениям в природе</a:t>
                      </a:r>
                      <a:endParaRPr lang="ru-RU" sz="1400" dirty="0"/>
                    </a:p>
                  </a:txBody>
                  <a:tcPr/>
                </a:tc>
              </a:tr>
              <a:tr h="3640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Охрана животных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Животные, нуждающиеся в охране, занесённые в Красную книгу РФ, международную Красную книгу, охраняемые животные региона, вымершие виды</a:t>
                      </a:r>
                      <a:endParaRPr lang="ru-RU" sz="1400" dirty="0"/>
                    </a:p>
                  </a:txBody>
                  <a:tcPr/>
                </a:tc>
              </a:tr>
              <a:tr h="5683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Изучение природных сообществ (экосистем)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Животные, характерные для данной экосистемы с хорошо выраженными</a:t>
                      </a:r>
                      <a:r>
                        <a:rPr lang="ru-RU" sz="1400" baseline="0" dirty="0" smtClean="0"/>
                        <a:t> признаками приспособления к ней</a:t>
                      </a:r>
                      <a:endParaRPr lang="ru-RU" sz="1400" dirty="0"/>
                    </a:p>
                  </a:txBody>
                  <a:tcPr/>
                </a:tc>
              </a:tr>
              <a:tr h="555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Разнообразие животных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Животные разных систематических групп (звери, птицы, насекомые, пауки, раки, черви, пресмыкающиеся, земноводные)</a:t>
                      </a:r>
                      <a:endParaRPr lang="ru-RU" sz="1400" dirty="0"/>
                    </a:p>
                  </a:txBody>
                  <a:tcPr/>
                </a:tc>
              </a:tr>
              <a:tr h="555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Изучение групп питания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Животные – представители хищников, насекомоядных, растительноядных</a:t>
                      </a:r>
                      <a:endParaRPr lang="ru-RU" sz="1400" dirty="0"/>
                    </a:p>
                  </a:txBody>
                  <a:tcPr/>
                </a:tc>
              </a:tr>
              <a:tr h="555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Изучение животных в городе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Животные разных систематических групп, приспособленные к обитанию в условиях города</a:t>
                      </a:r>
                      <a:endParaRPr lang="ru-RU" sz="1400" dirty="0"/>
                    </a:p>
                  </a:txBody>
                  <a:tcPr/>
                </a:tc>
              </a:tr>
              <a:tr h="555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Изучение природы всего края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Животные разных систематических групп, обитающие в вашей местности, охраняемые животные региона</a:t>
                      </a:r>
                      <a:endParaRPr lang="ru-RU" sz="1400" dirty="0"/>
                    </a:p>
                  </a:txBody>
                  <a:tcPr/>
                </a:tc>
              </a:tr>
              <a:tr h="4925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Изучение географических зон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Животные, характерные для данной географической зоны</a:t>
                      </a:r>
                      <a:endParaRPr lang="ru-RU" sz="1400" dirty="0"/>
                    </a:p>
                  </a:txBody>
                  <a:tcPr/>
                </a:tc>
              </a:tr>
              <a:tr h="6887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Изучение приспособлений к условиям среды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Животные с хорошо выраженными приспособлениями к обитанию в определённых условиях среды (в воде, при недостатке</a:t>
                      </a:r>
                      <a:r>
                        <a:rPr lang="ru-RU" sz="1400" baseline="0" dirty="0" smtClean="0"/>
                        <a:t> света и т.п.)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klipart_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0"/>
            <a:ext cx="1590660" cy="1217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772816"/>
            <a:ext cx="8496944" cy="4608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Как оформить конверт</a:t>
            </a:r>
            <a:endParaRPr lang="ru-RU" b="1" dirty="0"/>
          </a:p>
        </p:txBody>
      </p:sp>
      <p:pic>
        <p:nvPicPr>
          <p:cNvPr id="3" name="Рисунок 2" descr="71782404_Nalyjpestryjdyatelic1979_5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8108" y="1916832"/>
            <a:ext cx="1153018" cy="1584176"/>
          </a:xfrm>
          <a:prstGeom prst="rect">
            <a:avLst/>
          </a:prstGeom>
        </p:spPr>
      </p:pic>
      <p:pic>
        <p:nvPicPr>
          <p:cNvPr id="4" name="Рисунок 3" descr="606884_9pmdg1czqps00sw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29000"/>
            <a:ext cx="2986545" cy="261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3861048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Куда: ______________________</a:t>
            </a:r>
          </a:p>
          <a:p>
            <a:r>
              <a:rPr lang="ru-RU" sz="2000" b="1" i="1" dirty="0" smtClean="0"/>
              <a:t>____________________________</a:t>
            </a:r>
          </a:p>
          <a:p>
            <a:r>
              <a:rPr lang="ru-RU" sz="2000" b="1" i="1" dirty="0" smtClean="0"/>
              <a:t>____________________________</a:t>
            </a:r>
          </a:p>
          <a:p>
            <a:r>
              <a:rPr lang="ru-RU" sz="2000" b="1" i="1" dirty="0" smtClean="0"/>
              <a:t>____________________________</a:t>
            </a:r>
            <a:endParaRPr lang="ru-RU" sz="2000" i="1" dirty="0" smtClean="0"/>
          </a:p>
          <a:p>
            <a:r>
              <a:rPr lang="ru-RU" sz="2000" b="1" i="1" dirty="0" smtClean="0"/>
              <a:t>Кому: _____________________</a:t>
            </a:r>
          </a:p>
          <a:p>
            <a:r>
              <a:rPr lang="ru-RU" sz="2000" b="1" i="1" dirty="0" smtClean="0"/>
              <a:t>____________________________</a:t>
            </a:r>
          </a:p>
          <a:p>
            <a:r>
              <a:rPr lang="ru-RU" sz="2000" b="1" i="1" dirty="0" smtClean="0"/>
              <a:t>____________________________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132856"/>
            <a:ext cx="3741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От кого</a:t>
            </a:r>
            <a:r>
              <a:rPr lang="ru-RU" sz="2000" i="1" dirty="0" smtClean="0"/>
              <a:t>: __________________</a:t>
            </a:r>
          </a:p>
          <a:p>
            <a:r>
              <a:rPr lang="ru-RU" sz="2000" i="1" dirty="0" smtClean="0"/>
              <a:t>____________________________</a:t>
            </a:r>
            <a:endParaRPr lang="ru-RU" sz="2000" i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740352" y="836712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267744" y="1268760"/>
            <a:ext cx="1080120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b_1313758315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86710" y="5429264"/>
            <a:ext cx="1136016" cy="124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pPr algn="ctr"/>
            <a:r>
              <a:rPr lang="ru-RU" b="1" dirty="0" smtClean="0"/>
              <a:t>Как составить адрес </a:t>
            </a:r>
            <a:r>
              <a:rPr lang="ru-RU" i="1" dirty="0" smtClean="0"/>
              <a:t>(письмо белке)</a:t>
            </a:r>
            <a:endParaRPr lang="ru-RU" b="1" dirty="0"/>
          </a:p>
        </p:txBody>
      </p:sp>
      <p:pic>
        <p:nvPicPr>
          <p:cNvPr id="3" name="Рисунок 2" descr="f_29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836712"/>
            <a:ext cx="3305944" cy="2351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268760"/>
            <a:ext cx="30243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Среда обитания : белки живут в лесу.</a:t>
            </a:r>
          </a:p>
          <a:p>
            <a:r>
              <a:rPr lang="ru-RU" dirty="0" smtClean="0"/>
              <a:t>Предположим , что это ЛЕСНАЯ СТРАНА.</a:t>
            </a:r>
            <a:endParaRPr lang="ru-RU" dirty="0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3491880" y="1556792"/>
            <a:ext cx="1440160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3573016"/>
            <a:ext cx="25442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Леса бывают разные: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221088"/>
            <a:ext cx="1440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сосновые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4221088"/>
            <a:ext cx="1440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еловые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88024" y="4221088"/>
            <a:ext cx="21602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берёзовые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4221088"/>
            <a:ext cx="7633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и т.д.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flipH="1">
            <a:off x="1403648" y="3757682"/>
            <a:ext cx="1584176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419872" y="3933056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148064" y="393305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3"/>
          </p:cNvCxnSpPr>
          <p:nvPr/>
        </p:nvCxnSpPr>
        <p:spPr>
          <a:xfrm>
            <a:off x="5532110" y="3757682"/>
            <a:ext cx="2424266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822fb21542f21a6d9d3229390a20dd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4862394"/>
            <a:ext cx="2664296" cy="1707573"/>
          </a:xfrm>
          <a:prstGeom prst="rect">
            <a:avLst/>
          </a:prstGeom>
        </p:spPr>
      </p:pic>
      <p:pic>
        <p:nvPicPr>
          <p:cNvPr id="27" name="Рисунок 26" descr="5931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797152"/>
            <a:ext cx="2304256" cy="1728192"/>
          </a:xfrm>
          <a:prstGeom prst="rect">
            <a:avLst/>
          </a:prstGeom>
        </p:spPr>
      </p:pic>
      <p:pic>
        <p:nvPicPr>
          <p:cNvPr id="28" name="Рисунок 27" descr="pic_2007-04-27_100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797152"/>
            <a:ext cx="2286757" cy="1715068"/>
          </a:xfrm>
          <a:prstGeom prst="rect">
            <a:avLst/>
          </a:prstGeom>
        </p:spPr>
      </p:pic>
      <p:cxnSp>
        <p:nvCxnSpPr>
          <p:cNvPr id="36" name="Shape 35"/>
          <p:cNvCxnSpPr>
            <a:stCxn id="8" idx="3"/>
          </p:cNvCxnSpPr>
          <p:nvPr/>
        </p:nvCxnSpPr>
        <p:spPr>
          <a:xfrm>
            <a:off x="1907704" y="4405754"/>
            <a:ext cx="288032" cy="46340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>
            <a:stCxn id="9" idx="3"/>
            <a:endCxn id="27" idx="0"/>
          </p:cNvCxnSpPr>
          <p:nvPr/>
        </p:nvCxnSpPr>
        <p:spPr>
          <a:xfrm>
            <a:off x="4067944" y="4405754"/>
            <a:ext cx="432048" cy="3913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stCxn id="10" idx="3"/>
          </p:cNvCxnSpPr>
          <p:nvPr/>
        </p:nvCxnSpPr>
        <p:spPr>
          <a:xfrm>
            <a:off x="6948264" y="4405754"/>
            <a:ext cx="360040" cy="39139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378982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Уточняем какой лес: </a:t>
            </a:r>
          </a:p>
          <a:p>
            <a:r>
              <a:rPr lang="ru-RU" dirty="0" smtClean="0"/>
              <a:t>письмо отправляется в</a:t>
            </a:r>
          </a:p>
          <a:p>
            <a:r>
              <a:rPr lang="ru-RU" dirty="0" smtClean="0"/>
              <a:t> СОСНОВО-БЕРЁЗОВЫЙ ЛЕС </a:t>
            </a:r>
            <a:endParaRPr lang="ru-RU" dirty="0"/>
          </a:p>
        </p:txBody>
      </p:sp>
      <p:pic>
        <p:nvPicPr>
          <p:cNvPr id="3" name="Рисунок 2" descr="P5171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1539" y="332656"/>
            <a:ext cx="3456384" cy="2592288"/>
          </a:xfrm>
          <a:prstGeom prst="rect">
            <a:avLst/>
          </a:prstGeom>
        </p:spPr>
      </p:pic>
      <p:sp>
        <p:nvSpPr>
          <p:cNvPr id="4" name="Штриховая стрелка вправо 3"/>
          <p:cNvSpPr/>
          <p:nvPr/>
        </p:nvSpPr>
        <p:spPr>
          <a:xfrm>
            <a:off x="4283968" y="1268760"/>
            <a:ext cx="720080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789040"/>
            <a:ext cx="39604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Для строительства дома-дупла белка чаще всего выбирает старую берёзу или сосну. Предположим, что наш адресат обустроил своё жилище на сосне. Так и напишем в адресе: «ДУПЛО В БОЛЬШОЙ СТАРОЙ СОСНЕ»». </a:t>
            </a:r>
          </a:p>
        </p:txBody>
      </p:sp>
      <p:pic>
        <p:nvPicPr>
          <p:cNvPr id="8" name="Рисунок 7" descr="p0087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140968"/>
            <a:ext cx="2457739" cy="3289590"/>
          </a:xfrm>
          <a:prstGeom prst="rect">
            <a:avLst/>
          </a:prstGeom>
        </p:spPr>
      </p:pic>
      <p:sp>
        <p:nvSpPr>
          <p:cNvPr id="10" name="Штриховая стрелка вправо 9"/>
          <p:cNvSpPr/>
          <p:nvPr/>
        </p:nvSpPr>
        <p:spPr>
          <a:xfrm>
            <a:off x="4427984" y="4509120"/>
            <a:ext cx="1080120" cy="5760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4860032" y="3356992"/>
            <a:ext cx="3024336" cy="31683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332656"/>
            <a:ext cx="835292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Остаётся только выяснить, какой именно белке мы пишем. Есть ли у неё имя и фамилия, и какого он рода? Так в семействе БЕЛКОВЫХ есть животные  с разными именами. Например:</a:t>
            </a:r>
          </a:p>
        </p:txBody>
      </p:sp>
      <p:pic>
        <p:nvPicPr>
          <p:cNvPr id="4" name="Рисунок 3" descr="большой пёстр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77072"/>
            <a:ext cx="2520280" cy="1797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16216" y="5445224"/>
            <a:ext cx="183896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Обыкновенная</a:t>
            </a:r>
          </a:p>
          <a:p>
            <a:r>
              <a:rPr lang="ru-RU" dirty="0" smtClean="0"/>
              <a:t> рыжая</a:t>
            </a:r>
          </a:p>
        </p:txBody>
      </p:sp>
      <p:pic>
        <p:nvPicPr>
          <p:cNvPr id="13" name="Рисунок 12" descr="зелё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2559668" cy="17072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сед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45024"/>
            <a:ext cx="2448272" cy="1429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трёхпал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412776"/>
            <a:ext cx="2160240" cy="1570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95736" y="2780928"/>
            <a:ext cx="18722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Обыкновенная чёрная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2492896"/>
            <a:ext cx="19030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Обыкновенная </a:t>
            </a:r>
          </a:p>
          <a:p>
            <a:r>
              <a:rPr lang="ru-RU" dirty="0" smtClean="0"/>
              <a:t>серая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4869160"/>
            <a:ext cx="147668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Кавказская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907704" y="5949280"/>
            <a:ext cx="15121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Кому:</a:t>
            </a:r>
            <a:endParaRPr lang="ru-RU" sz="2800" dirty="0"/>
          </a:p>
        </p:txBody>
      </p:sp>
      <p:sp>
        <p:nvSpPr>
          <p:cNvPr id="20" name="Штриховая стрелка вправо 19"/>
          <p:cNvSpPr/>
          <p:nvPr/>
        </p:nvSpPr>
        <p:spPr>
          <a:xfrm rot="20831082">
            <a:off x="3324947" y="5712028"/>
            <a:ext cx="1829197" cy="64807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686</TotalTime>
  <Words>1275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«НАПИШИ ПИСЬМО животному» </vt:lpstr>
      <vt:lpstr>Слайд 2</vt:lpstr>
      <vt:lpstr>Слайд 3</vt:lpstr>
      <vt:lpstr>МАСТЕР-КЛАСС ОФОРМЛЕНИЯ ПИСЕМ ЖИВОТНЫМ</vt:lpstr>
      <vt:lpstr>Слайд 5</vt:lpstr>
      <vt:lpstr>Как оформить конверт</vt:lpstr>
      <vt:lpstr>Как составить адрес (письмо белке)</vt:lpstr>
      <vt:lpstr>Слайд 8</vt:lpstr>
      <vt:lpstr>Слайд 9</vt:lpstr>
      <vt:lpstr>НА КОВЕРТЕ МЫ  НАПИШЕМ ТАК:</vt:lpstr>
      <vt:lpstr>       дополнительные задания  Анкета животного (формирует у ребёнка представления  о том, или ином экологическом понятии)</vt:lpstr>
      <vt:lpstr>         дополнительные задания  Как составить меню?  </vt:lpstr>
      <vt:lpstr>  Как составить текст письма?  Образцы написания писем:  </vt:lpstr>
      <vt:lpstr>Как составить ответы от животных: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«НАПИШИ ПИСЬМО» </dc:title>
  <dc:creator>r2d2</dc:creator>
  <cp:lastModifiedBy>Леньча</cp:lastModifiedBy>
  <cp:revision>93</cp:revision>
  <dcterms:created xsi:type="dcterms:W3CDTF">2010-04-06T12:45:35Z</dcterms:created>
  <dcterms:modified xsi:type="dcterms:W3CDTF">2015-02-18T17:57:42Z</dcterms:modified>
</cp:coreProperties>
</file>