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16"/>
  </p:notesMasterIdLst>
  <p:sldIdLst>
    <p:sldId id="256" r:id="rId2"/>
    <p:sldId id="266" r:id="rId3"/>
    <p:sldId id="264" r:id="rId4"/>
    <p:sldId id="258" r:id="rId5"/>
    <p:sldId id="259" r:id="rId6"/>
    <p:sldId id="260" r:id="rId7"/>
    <p:sldId id="261" r:id="rId8"/>
    <p:sldId id="268" r:id="rId9"/>
    <p:sldId id="267" r:id="rId10"/>
    <p:sldId id="263" r:id="rId11"/>
    <p:sldId id="269" r:id="rId12"/>
    <p:sldId id="270" r:id="rId13"/>
    <p:sldId id="271" r:id="rId14"/>
    <p:sldId id="26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2975" autoAdjust="0"/>
  </p:normalViewPr>
  <p:slideViewPr>
    <p:cSldViewPr>
      <p:cViewPr varScale="1">
        <p:scale>
          <a:sx n="58" d="100"/>
          <a:sy n="58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4367C9A-B6F1-433E-A4B7-CC067F1992D8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8F58B61-45D6-4752-928D-C9434A0A2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B984B83-74B2-44FF-B132-FF6C3D2B5C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6FBF37-BB37-411D-9F64-DFF7371FD2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B7C668-CCE9-409B-BFD4-076FFC771F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D72F3D-1EBE-4E4B-B022-C1ECA21F8F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758BB66-EA6D-4E91-836F-2EEA2EF672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D5165C77-7BDD-44EA-91F1-BBCA8EE6F8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1A5F131B-DFF8-4B5E-83A7-B0902695FB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48802D-BDE4-4296-A154-489B59D2A5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876CF2-0683-478B-B285-CEFC4238D2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917AA33-8B16-42E6-84E9-1EB1366CB0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0E10429-2451-45D4-B5DE-C1C5A393C4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A6FDA6C-15B1-4D94-B35E-5167BA4EB2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0"/>
            <a:ext cx="7848600" cy="24209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0" dirty="0" smtClean="0">
                <a:latin typeface="+mn-lt"/>
              </a:rPr>
              <a:t>ВАРИАТИВНАЯ  </a:t>
            </a:r>
            <a:r>
              <a:rPr lang="ru-RU" sz="3200" b="0" smtClean="0">
                <a:latin typeface="+mn-lt"/>
              </a:rPr>
              <a:t>ОБРАЗОВАТЕЛЬНАЯ ПРОГРАММА  РАЗВИТИЯ </a:t>
            </a:r>
            <a:r>
              <a:rPr lang="ru-RU" sz="3200" b="0" dirty="0" smtClean="0">
                <a:latin typeface="+mn-lt"/>
              </a:rPr>
              <a:t/>
            </a:r>
            <a:br>
              <a:rPr lang="ru-RU" sz="3200" b="0" dirty="0" smtClean="0">
                <a:latin typeface="+mn-lt"/>
              </a:rPr>
            </a:br>
            <a:r>
              <a:rPr lang="ru-RU" sz="3200" b="0" dirty="0" smtClean="0">
                <a:latin typeface="+mn-lt"/>
              </a:rPr>
              <a:t>ИССЛЕДОВАТЕЛЬСКОЙ ДЕЯТЕЛЬНОСТИ ДОШКОЛЬНИКОВ</a:t>
            </a:r>
          </a:p>
        </p:txBody>
      </p:sp>
      <p:pic>
        <p:nvPicPr>
          <p:cNvPr id="3077" name="Picture 5" descr="F:\Картинки\83491.jpg"/>
          <p:cNvPicPr>
            <a:picLocks noChangeAspect="1" noChangeArrowheads="1"/>
          </p:cNvPicPr>
          <p:nvPr/>
        </p:nvPicPr>
        <p:blipFill>
          <a:blip r:embed="rId2" cstate="print"/>
          <a:srcRect r="3125"/>
          <a:stretch>
            <a:fillRect/>
          </a:stretch>
        </p:blipFill>
        <p:spPr bwMode="auto">
          <a:xfrm>
            <a:off x="2285984" y="2774549"/>
            <a:ext cx="6786610" cy="39405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06" y="4429132"/>
            <a:ext cx="5286380" cy="1643074"/>
          </a:xfrm>
          <a:prstGeom prst="rect">
            <a:avLst/>
          </a:prstGeom>
          <a:noFill/>
        </p:spPr>
        <p:txBody>
          <a:bodyPr vert="horz" wrap="square" lIns="91440" tIns="45720" rIns="91440" bIns="45720">
            <a:prstTxWarp prst="textFadeDown">
              <a:avLst>
                <a:gd name="adj" fmla="val 17049"/>
              </a:avLst>
            </a:prstTxWarp>
            <a:spAutoFit/>
          </a:bodyPr>
          <a:lstStyle/>
          <a:p>
            <a:r>
              <a:rPr lang="ru-RU" sz="2000" b="0" cap="none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ЮНЫЕ</a:t>
            </a:r>
          </a:p>
          <a:p>
            <a:r>
              <a:rPr lang="ru-RU" sz="2000" b="0" cap="none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ИССЛЕДОВАТЕЛИ</a:t>
            </a:r>
            <a:endParaRPr lang="ru-RU" sz="2000" b="0" cap="none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ОЖИДАЕМЫЙ РЕЗУЛЬТАТ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41484"/>
            <a:ext cx="8229600" cy="495935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400" dirty="0" smtClean="0"/>
              <a:t>У детей сформируются: предпосылки поисковой деятельности, интеллектуальной инициативы; умение определять возможные методы решения проблемы; умение применять исследовательские методы, способствующие решению поставленной задачи, с использованием различных вариантов; </a:t>
            </a:r>
          </a:p>
          <a:p>
            <a:pPr lvl="0"/>
            <a:r>
              <a:rPr lang="ru-RU" sz="2400" dirty="0" smtClean="0"/>
              <a:t>Повысится: желание самостоятельно делать выводы и выдвигать гипотезы; уровень развития коммуникативных умений, волевой сферы, </a:t>
            </a:r>
            <a:r>
              <a:rPr lang="ru-RU" sz="2400" dirty="0" err="1" smtClean="0"/>
              <a:t>саморегуляции</a:t>
            </a:r>
            <a:r>
              <a:rPr lang="ru-RU" sz="2400" dirty="0" smtClean="0"/>
              <a:t>, необходимой для успешного обучения в школе, уровень развития в  интеллектуальной  сфере – мыслительные умения и разные виды мышления, уровень развития познавательных и психических процессов – восприятие, память, воображение, внимание. </a:t>
            </a:r>
          </a:p>
          <a:p>
            <a:pPr lvl="0"/>
            <a:r>
              <a:rPr lang="ru-RU" sz="2400" dirty="0" smtClean="0"/>
              <a:t>Разовьются личностные интегративные качества: любознательность, активность.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Исследовательская деятельность детей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Тема «СНЕГ»</a:t>
            </a:r>
            <a:endParaRPr lang="ru-RU" dirty="0"/>
          </a:p>
        </p:txBody>
      </p:sp>
      <p:pic>
        <p:nvPicPr>
          <p:cNvPr id="38914" name="Рисунок 10" descr="P10003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86058"/>
            <a:ext cx="3643338" cy="272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Рисунок 7" descr="P1000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357298"/>
            <a:ext cx="3190879" cy="239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65645740_4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1229831"/>
            <a:ext cx="1723145" cy="2627797"/>
          </a:xfrm>
          <a:prstGeom prst="rect">
            <a:avLst/>
          </a:prstGeom>
        </p:spPr>
      </p:pic>
      <p:pic>
        <p:nvPicPr>
          <p:cNvPr id="38916" name="Рисунок 14" descr="P10003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3929066"/>
            <a:ext cx="3582379" cy="268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Исследовательская деятельность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Тема «Мыльные пузыри»</a:t>
            </a:r>
            <a:endParaRPr lang="ru-RU" dirty="0"/>
          </a:p>
        </p:txBody>
      </p:sp>
      <p:pic>
        <p:nvPicPr>
          <p:cNvPr id="39938" name="Рисунок 0" descr="P1000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321832"/>
            <a:ext cx="3861854" cy="289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Рисунок 4" descr="P10004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86124"/>
            <a:ext cx="3814759" cy="288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lip_image00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1142984"/>
            <a:ext cx="1367522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Исследовательская деятельность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Тема «Извержение вулкана»</a:t>
            </a:r>
            <a:endParaRPr lang="ru-RU" dirty="0"/>
          </a:p>
        </p:txBody>
      </p:sp>
      <p:pic>
        <p:nvPicPr>
          <p:cNvPr id="40962" name="Picture 2" descr="SDC157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17864"/>
            <a:ext cx="3643338" cy="274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 descr="SDC157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6899" y="4143379"/>
            <a:ext cx="2853698" cy="214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F:\Фото\FILE0232.jpg"/>
          <p:cNvPicPr>
            <a:picLocks noChangeAspect="1" noChangeArrowheads="1"/>
          </p:cNvPicPr>
          <p:nvPr/>
        </p:nvPicPr>
        <p:blipFill>
          <a:blip r:embed="rId5" cstate="print"/>
          <a:srcRect l="12051" r="12215" b="25569"/>
          <a:stretch>
            <a:fillRect/>
          </a:stretch>
        </p:blipFill>
        <p:spPr bwMode="auto">
          <a:xfrm>
            <a:off x="5909765" y="1643050"/>
            <a:ext cx="2519887" cy="1857388"/>
          </a:xfrm>
          <a:prstGeom prst="rect">
            <a:avLst/>
          </a:prstGeom>
          <a:noFill/>
        </p:spPr>
      </p:pic>
      <p:pic>
        <p:nvPicPr>
          <p:cNvPr id="7" name="Рисунок 6" descr="9028478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0496" y="4281502"/>
            <a:ext cx="1678042" cy="2147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 descr="0_7fe6f_749ecae6_X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-142900"/>
            <a:ext cx="8501122" cy="6715172"/>
          </a:xfrm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15082"/>
            <a:ext cx="9501254" cy="42862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F:\Рецензия\IMG.jpg"/>
          <p:cNvPicPr>
            <a:picLocks noChangeAspect="1" noChangeArrowheads="1"/>
          </p:cNvPicPr>
          <p:nvPr/>
        </p:nvPicPr>
        <p:blipFill>
          <a:blip r:embed="rId2" cstate="print"/>
          <a:srcRect l="10151" t="22650" r="4992"/>
          <a:stretch>
            <a:fillRect/>
          </a:stretch>
        </p:blipFill>
        <p:spPr bwMode="auto">
          <a:xfrm>
            <a:off x="2857488" y="1785926"/>
            <a:ext cx="3643338" cy="4714908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14290"/>
            <a:ext cx="8229600" cy="1143000"/>
          </a:xfrm>
          <a:prstGeom prst="rect">
            <a:avLst/>
          </a:prstGeom>
        </p:spPr>
        <p:txBody>
          <a:bodyPr/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РЕЦЕНЗИЯ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aseline="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на</a:t>
            </a:r>
            <a:r>
              <a:rPr lang="ru-RU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образовательную программу</a:t>
            </a:r>
          </a:p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«ЮНЫЕ ИССЛЕДОВАТЕЛИ»</a:t>
            </a:r>
          </a:p>
        </p:txBody>
      </p:sp>
      <p:pic>
        <p:nvPicPr>
          <p:cNvPr id="8" name="Рисунок 4" descr="с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900" y="3475881"/>
            <a:ext cx="3071818" cy="31678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ПРОБЛЕМА ДОШКОЛЬНОГО</a:t>
            </a:r>
            <a:br>
              <a:rPr lang="ru-RU" sz="3200" dirty="0" smtClean="0"/>
            </a:br>
            <a:r>
              <a:rPr lang="ru-RU" sz="3200" dirty="0" smtClean="0"/>
              <a:t>ОБРАЗОВАНИЯ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Стремясь сделать благое дело – научить, мы часто не обращаем внимания на природную исследовательскую потребность ребенка, фактически сами препятствуем развитию детской любознательности. 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                              А.И.Савенков</a:t>
            </a:r>
          </a:p>
        </p:txBody>
      </p:sp>
      <p:pic>
        <p:nvPicPr>
          <p:cNvPr id="4" name="Рисунок 3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1339" y="4714884"/>
            <a:ext cx="2222561" cy="18292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08963" cy="13684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 АКТУАЛЬНОСТЬ ПРОГРАММЫ</a:t>
            </a:r>
          </a:p>
        </p:txBody>
      </p:sp>
      <p:sp>
        <p:nvSpPr>
          <p:cNvPr id="5123" name="Rectangle 7"/>
          <p:cNvSpPr>
            <a:spLocks noGrp="1" noChangeArrowheads="1"/>
          </p:cNvSpPr>
          <p:nvPr>
            <p:ph idx="1"/>
          </p:nvPr>
        </p:nvSpPr>
        <p:spPr>
          <a:xfrm>
            <a:off x="611188" y="1484313"/>
            <a:ext cx="8229600" cy="4456112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Несмотря на достаточно полное теоретическое и методическое изучение проблемы исследовательской активности детей в процессе экспериментирования, использование данного направления работы педагогами на практике встречается крайне редко.</a:t>
            </a:r>
          </a:p>
          <a:p>
            <a:pPr eaLnBrk="1" hangingPunct="1"/>
            <a:r>
              <a:rPr lang="ru-RU" sz="2400" dirty="0" smtClean="0"/>
              <a:t>Создание организационно-педагогических условий в дошкольном образовательном учреждении с целью развития у воспитанников мотивации к познанию и творчеству, формирования предпосылок исследовательской деятельности, умений и навыков организации опытно-экспериментальной работы.</a:t>
            </a:r>
          </a:p>
          <a:p>
            <a:pPr eaLnBrk="1" hangingPunct="1"/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/>
              <a:t>ПРИНЦИПЫ ПРОГРАММЫ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Принцип ориентации на познавательные интересы ребенка</a:t>
            </a:r>
          </a:p>
          <a:p>
            <a:pPr eaLnBrk="1" hangingPunct="1"/>
            <a:r>
              <a:rPr lang="ru-RU" sz="2800" dirty="0" smtClean="0"/>
              <a:t>Принцип опоры на развития умений самостоятельного поиска информации</a:t>
            </a:r>
          </a:p>
          <a:p>
            <a:pPr eaLnBrk="1" hangingPunct="1"/>
            <a:r>
              <a:rPr lang="ru-RU" sz="2800" dirty="0" smtClean="0"/>
              <a:t>Принцип сочетание продуктивных и репродуктивных методов обучения</a:t>
            </a:r>
          </a:p>
          <a:p>
            <a:r>
              <a:rPr lang="ru-RU" sz="2800" dirty="0" smtClean="0"/>
              <a:t>Принцип формирования представления об исследовании как о стиле жизни</a:t>
            </a:r>
          </a:p>
          <a:p>
            <a:pPr eaLnBrk="1" hangingPunct="1"/>
            <a:r>
              <a:rPr lang="ru-RU" sz="2800" dirty="0" smtClean="0"/>
              <a:t>Принцип динамичности знаний</a:t>
            </a:r>
          </a:p>
          <a:p>
            <a:pPr eaLnBrk="1" hangingPunct="1"/>
            <a:r>
              <a:rPr lang="ru-RU" sz="2800" dirty="0" smtClean="0"/>
              <a:t>Принцип свободы выбора и ответственности за собственное обучение</a:t>
            </a:r>
          </a:p>
          <a:p>
            <a:pPr eaLnBrk="1" hangingPunct="1"/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ЦЕЛЬ ПРОГРАММЫ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686568" cy="4456113"/>
          </a:xfrm>
        </p:spPr>
        <p:txBody>
          <a:bodyPr>
            <a:normAutofit/>
          </a:bodyPr>
          <a:lstStyle/>
          <a:p>
            <a:r>
              <a:rPr lang="ru-RU" dirty="0" smtClean="0"/>
              <a:t>Развитие познавательной активности, любознательности, свободной творческой личности ребенка, стремления к самостоятельному познанию  в исследовательской и опытно-экспериментальной деятельности.</a:t>
            </a:r>
          </a:p>
        </p:txBody>
      </p:sp>
      <p:pic>
        <p:nvPicPr>
          <p:cNvPr id="5" name="Рисунок 4" descr="5cdc323114b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3497509"/>
            <a:ext cx="1857388" cy="2931887"/>
          </a:xfrm>
          <a:prstGeom prst="rect">
            <a:avLst/>
          </a:prstGeom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0223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ЗАДАЧИ ПРОГРАММЫ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1612"/>
            <a:ext cx="8229600" cy="4714875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sz="1900" b="1" dirty="0" smtClean="0"/>
              <a:t>Образовательные</a:t>
            </a:r>
            <a:endParaRPr lang="ru-RU" sz="1900" dirty="0" smtClean="0"/>
          </a:p>
          <a:p>
            <a:pPr lvl="0"/>
            <a:r>
              <a:rPr lang="ru-RU" sz="1900" dirty="0" smtClean="0"/>
              <a:t>Формирование навыков опытно-экспериментальной деятельности;</a:t>
            </a:r>
          </a:p>
          <a:p>
            <a:pPr lvl="0"/>
            <a:r>
              <a:rPr lang="ru-RU" sz="1900" dirty="0" smtClean="0"/>
              <a:t>Расширение кругозора детей;</a:t>
            </a:r>
          </a:p>
          <a:p>
            <a:pPr lvl="0"/>
            <a:r>
              <a:rPr lang="ru-RU" sz="1900" dirty="0" smtClean="0"/>
              <a:t>Максимальное использование разнообразных видов деятельности; их интеграции в целях повышения эффективности образовательного процесса;</a:t>
            </a:r>
          </a:p>
          <a:p>
            <a:pPr lvl="0"/>
            <a:r>
              <a:rPr lang="ru-RU" sz="1900" dirty="0" smtClean="0"/>
              <a:t>Соблюдение преемственности в работе детского сада и начальной школы в содержании образования дошкольников.</a:t>
            </a:r>
          </a:p>
          <a:p>
            <a:pPr>
              <a:buFontTx/>
              <a:buNone/>
            </a:pPr>
            <a:r>
              <a:rPr lang="ru-RU" sz="1900" b="1" dirty="0" smtClean="0"/>
              <a:t>Развивающие</a:t>
            </a:r>
            <a:endParaRPr lang="ru-RU" sz="1900" dirty="0" smtClean="0"/>
          </a:p>
          <a:p>
            <a:pPr lvl="0"/>
            <a:r>
              <a:rPr lang="ru-RU" sz="1900" dirty="0" smtClean="0"/>
              <a:t>Развитие познавательных способностей; </a:t>
            </a:r>
          </a:p>
          <a:p>
            <a:pPr lvl="0"/>
            <a:r>
              <a:rPr lang="ru-RU" sz="1900" dirty="0" smtClean="0"/>
              <a:t>Развитие творческого мышления, воображения; </a:t>
            </a:r>
          </a:p>
          <a:p>
            <a:pPr lvl="0"/>
            <a:r>
              <a:rPr lang="ru-RU" sz="1900" dirty="0" smtClean="0"/>
              <a:t>Развитие коммуникативных навыков. </a:t>
            </a:r>
          </a:p>
          <a:p>
            <a:pPr>
              <a:buFontTx/>
              <a:buNone/>
            </a:pPr>
            <a:r>
              <a:rPr lang="ru-RU" sz="1900" b="1" dirty="0" smtClean="0"/>
              <a:t>Воспитательные</a:t>
            </a:r>
            <a:endParaRPr lang="ru-RU" sz="1900" dirty="0" smtClean="0"/>
          </a:p>
          <a:p>
            <a:pPr lvl="0"/>
            <a:r>
              <a:rPr lang="ru-RU" sz="1900" dirty="0" smtClean="0"/>
              <a:t>Воспитание умения взаимодействовать со взрослыми и сверстниками.</a:t>
            </a:r>
          </a:p>
          <a:p>
            <a:pPr lvl="0"/>
            <a:r>
              <a:rPr lang="ru-RU" sz="1900" dirty="0" smtClean="0"/>
              <a:t>Воспитание трудолюбия, аккуратности, усидчивости.</a:t>
            </a:r>
          </a:p>
          <a:p>
            <a:r>
              <a:rPr lang="ru-RU" sz="1900" dirty="0" smtClean="0"/>
              <a:t>Координация подходов к воспитанию детей в условиях ДОУ и семьи.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 РЕАЛИЗАЦИИ ПРОГРАММЫ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7200" b="1" i="1" dirty="0" smtClean="0"/>
              <a:t>Педагогические условия:</a:t>
            </a:r>
            <a:endParaRPr lang="ru-RU" sz="7200" b="1" dirty="0" smtClean="0"/>
          </a:p>
          <a:p>
            <a:r>
              <a:rPr lang="ru-RU" sz="7200" dirty="0" smtClean="0"/>
              <a:t>- компетентность воспитателя в образовательной области «Познание»;</a:t>
            </a:r>
          </a:p>
          <a:p>
            <a:r>
              <a:rPr lang="ru-RU" sz="7200" dirty="0" smtClean="0"/>
              <a:t>- знание воспитателем интеллектуальных  особенностей детей  на разных возрастных этапах;   </a:t>
            </a:r>
          </a:p>
          <a:p>
            <a:r>
              <a:rPr lang="ru-RU" sz="7200" dirty="0" smtClean="0"/>
              <a:t>-  владение воспитателем диагностическим инструментарием.</a:t>
            </a:r>
          </a:p>
          <a:p>
            <a:endParaRPr lang="ru-RU" sz="7200" dirty="0" smtClean="0"/>
          </a:p>
          <a:p>
            <a:pPr>
              <a:buNone/>
            </a:pPr>
            <a:r>
              <a:rPr lang="ru-RU" sz="7200" b="1" i="1" dirty="0" smtClean="0"/>
              <a:t>Материально-технические условия</a:t>
            </a:r>
            <a:r>
              <a:rPr lang="ru-RU" sz="7200" i="1" dirty="0" smtClean="0"/>
              <a:t>:</a:t>
            </a:r>
            <a:endParaRPr lang="ru-RU" sz="7200" dirty="0" smtClean="0"/>
          </a:p>
          <a:p>
            <a:r>
              <a:rPr lang="ru-RU" sz="7200" dirty="0" smtClean="0"/>
              <a:t> - исследовательский уголок (прозрачные и непрозрачные емкости, лупы. магниты,  коллекции тканей, камней, бумаги разной фактуры и т. д.)</a:t>
            </a:r>
          </a:p>
          <a:p>
            <a:r>
              <a:rPr lang="ru-RU" sz="7200" dirty="0" smtClean="0"/>
              <a:t>- картотека познавательно -  занимательных опытов;</a:t>
            </a:r>
          </a:p>
          <a:p>
            <a:r>
              <a:rPr lang="ru-RU" sz="7200" dirty="0" smtClean="0"/>
              <a:t>- методическая литература по развитию исследовательской деятельности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ОБРАЗОВАТЕЛЬНОЙ ЧАСТИ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Программа «Юные исследователи» включает в себя три относительно самостоятельные подпрограммы:</a:t>
            </a:r>
          </a:p>
          <a:p>
            <a:r>
              <a:rPr lang="ru-RU" dirty="0" smtClean="0"/>
              <a:t>  Подпрограмма «Тренинг» - занятия по приобретению детьми знаний и развитию у них специальных умений и навыков исследовательского поиска.</a:t>
            </a:r>
          </a:p>
          <a:p>
            <a:r>
              <a:rPr lang="ru-RU" dirty="0" smtClean="0"/>
              <a:t>   Подпрограмма «Детская исследовательская практика» - проведение самостоятельных исследований и выполнение творческих проектов.</a:t>
            </a:r>
          </a:p>
          <a:p>
            <a:r>
              <a:rPr lang="ru-RU" dirty="0" smtClean="0"/>
              <a:t>   Подпрограмма «Мониторинг» - содержание и организация мероприятий, необходимых для управления процессом решения задач исследовательского обучения: защита исследовательских работ и творческих проектов детей, фестивали детских работ и др.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598</TotalTime>
  <Words>543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ВАРИАТИВНАЯ  ОБРАЗОВАТЕЛЬНАЯ ПРОГРАММА  РАЗВИТИЯ  ИССЛЕДОВАТЕЛЬСКОЙ ДЕЯТЕЛЬНОСТИ ДОШКОЛЬНИКОВ</vt:lpstr>
      <vt:lpstr>Слайд 2</vt:lpstr>
      <vt:lpstr>ПРОБЛЕМА ДОШКОЛЬНОГО ОБРАЗОВАНИЯ</vt:lpstr>
      <vt:lpstr> АКТУАЛЬНОСТЬ ПРОГРАММЫ</vt:lpstr>
      <vt:lpstr>ПРИНЦИПЫ ПРОГРАММЫ</vt:lpstr>
      <vt:lpstr>ЦЕЛЬ ПРОГРАММЫ</vt:lpstr>
      <vt:lpstr>ЗАДАЧИ ПРОГРАММЫ</vt:lpstr>
      <vt:lpstr>УСЛОВИЯ РЕАЛИЗАЦИИ ПРОГРАММЫ </vt:lpstr>
      <vt:lpstr>СТРУКТУРА ОБРАЗОВАТЕЛЬНОЙ ЧАСТИ ПРОГРАММЫ</vt:lpstr>
      <vt:lpstr>ОЖИДАЕМЫЙ РЕЗУЛЬТАТ</vt:lpstr>
      <vt:lpstr>Исследовательская деятельность детей</vt:lpstr>
      <vt:lpstr>Исследовательская деятельность детей</vt:lpstr>
      <vt:lpstr>Исследовательская деятельность детей</vt:lpstr>
      <vt:lpstr>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ВАРИАТИВНАЯ – ОБРАЗОВАТЕЛЬНАЯ ПРОГРАММА старшая группа (5-6 лет)</dc:title>
  <dc:creator>Loner-XP</dc:creator>
  <cp:lastModifiedBy>User</cp:lastModifiedBy>
  <cp:revision>62</cp:revision>
  <dcterms:created xsi:type="dcterms:W3CDTF">2003-04-05T23:04:09Z</dcterms:created>
  <dcterms:modified xsi:type="dcterms:W3CDTF">2015-02-19T18:50:17Z</dcterms:modified>
</cp:coreProperties>
</file>