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9" r:id="rId2"/>
    <p:sldId id="260" r:id="rId3"/>
    <p:sldId id="269" r:id="rId4"/>
    <p:sldId id="271" r:id="rId5"/>
    <p:sldId id="262" r:id="rId6"/>
    <p:sldId id="256" r:id="rId7"/>
    <p:sldId id="263" r:id="rId8"/>
    <p:sldId id="264" r:id="rId9"/>
    <p:sldId id="265" r:id="rId10"/>
    <p:sldId id="266" r:id="rId11"/>
    <p:sldId id="267" r:id="rId12"/>
    <p:sldId id="268" r:id="rId13"/>
    <p:sldId id="274" r:id="rId14"/>
    <p:sldId id="272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FF33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6" d="100"/>
          <a:sy n="86" d="100"/>
        </p:scale>
        <p:origin x="-906" y="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9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2A778F-CB46-4529-8E18-246A63A71636}" type="datetimeFigureOut">
              <a:rPr lang="ru-RU" smtClean="0"/>
              <a:pPr/>
              <a:t>13.02.2015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32090B-52A4-4D06-A454-922117682CF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32090B-52A4-4D06-A454-922117682CF7}" type="slidenum">
              <a:rPr lang="ru-RU" smtClean="0"/>
              <a:pPr/>
              <a:t>7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8C4FF4-6EE1-4A76-9B8F-B2F594D6C874}" type="datetimeFigureOut">
              <a:rPr lang="ru-RU"/>
              <a:pPr>
                <a:defRPr/>
              </a:pPr>
              <a:t>13.02.2015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F7A747-1B53-4B3F-B8D2-D8AB0E12814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4BD201-5F9C-4593-BEFD-74C971F0B552}" type="datetimeFigureOut">
              <a:rPr lang="ru-RU"/>
              <a:pPr>
                <a:defRPr/>
              </a:pPr>
              <a:t>13.02.2015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22E6F0-797A-404D-B2F0-96032D2C16E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7A3035-02C7-4538-A480-C6887B19F5A6}" type="datetimeFigureOut">
              <a:rPr lang="ru-RU"/>
              <a:pPr>
                <a:defRPr/>
              </a:pPr>
              <a:t>13.02.2015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18664C-3B03-4311-A452-8E87A1DF2E3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52DDE1-E9F2-4B50-AB95-1A36B28481DE}" type="datetimeFigureOut">
              <a:rPr lang="ru-RU"/>
              <a:pPr>
                <a:defRPr/>
              </a:pPr>
              <a:t>13.02.2015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87BA6C-DE82-4922-A007-5CB817EE4E2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011FA9-72D4-4D0D-AA04-5200C8F96D1C}" type="datetimeFigureOut">
              <a:rPr lang="ru-RU"/>
              <a:pPr>
                <a:defRPr/>
              </a:pPr>
              <a:t>13.02.2015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CBFCBB-F7D8-4AD9-B5F9-93687358CA6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8AA105-3B9A-485F-A7BD-B3B1C1BFF994}" type="datetimeFigureOut">
              <a:rPr lang="ru-RU"/>
              <a:pPr>
                <a:defRPr/>
              </a:pPr>
              <a:t>13.02.2015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217202-91A5-4841-8837-12B3422A9C1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03E727-7E97-4B76-A273-97C117DFD6DE}" type="datetimeFigureOut">
              <a:rPr lang="ru-RU"/>
              <a:pPr>
                <a:defRPr/>
              </a:pPr>
              <a:t>13.02.2015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F140D1-42AB-456C-B3EB-2E58162D29C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2FDA9A-A9AF-4522-BA4E-959710ABA8F2}" type="datetimeFigureOut">
              <a:rPr lang="ru-RU"/>
              <a:pPr>
                <a:defRPr/>
              </a:pPr>
              <a:t>13.02.2015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C4C3DF-49FF-4AA4-A1AB-8615103FAEC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1C31E6-6AC6-4E62-806B-D0CB1E8C6262}" type="datetimeFigureOut">
              <a:rPr lang="ru-RU"/>
              <a:pPr>
                <a:defRPr/>
              </a:pPr>
              <a:t>13.02.2015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B0E188-B191-46AC-99B7-5113417AE6A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E59BE0-226E-4980-AAF5-F1A9DF7C7AE8}" type="datetimeFigureOut">
              <a:rPr lang="ru-RU"/>
              <a:pPr>
                <a:defRPr/>
              </a:pPr>
              <a:t>13.02.2015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D8319C-EFFD-43A6-A723-9E31BBA50F6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94FB44-2B3A-4EA5-B708-4FEB9F41BBF1}" type="datetimeFigureOut">
              <a:rPr lang="ru-RU"/>
              <a:pPr>
                <a:defRPr/>
              </a:pPr>
              <a:t>13.02.2015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C51498-F984-481A-8E8C-4DDFA9BC918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2014-07-26 17-35-01 Яндекс.Фотки - Google Chrome.png"/>
          <p:cNvPicPr>
            <a:picLocks noChangeAspect="1"/>
          </p:cNvPicPr>
          <p:nvPr userDrawn="1"/>
        </p:nvPicPr>
        <p:blipFill>
          <a:blip r:embed="rId13" cstate="email"/>
          <a:srcRect/>
          <a:stretch>
            <a:fillRect/>
          </a:stretch>
        </p:blipFill>
        <p:spPr>
          <a:xfrm>
            <a:off x="142844" y="142852"/>
            <a:ext cx="1571636" cy="6572296"/>
          </a:xfrm>
          <a:prstGeom prst="rect">
            <a:avLst/>
          </a:prstGeom>
        </p:spPr>
      </p:pic>
      <p:sp>
        <p:nvSpPr>
          <p:cNvPr id="10" name="Прямоугольник 9"/>
          <p:cNvSpPr/>
          <p:nvPr userDrawn="1"/>
        </p:nvSpPr>
        <p:spPr>
          <a:xfrm>
            <a:off x="142844" y="6500834"/>
            <a:ext cx="119936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http://linda6035.ucoz.ru/</a:t>
            </a:r>
            <a:endParaRPr lang="ru-RU" sz="800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142844" y="142852"/>
            <a:ext cx="8858312" cy="6572296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1714480" y="142852"/>
            <a:ext cx="7286676" cy="657229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5364" name="Picture 4" descr="http://img-fotki.yandex.ru/get/6504/16969765.37/0_68691_2deb58b6_M.png"/>
          <p:cNvPicPr>
            <a:picLocks noChangeAspect="1" noChangeArrowheads="1"/>
          </p:cNvPicPr>
          <p:nvPr userDrawn="1"/>
        </p:nvPicPr>
        <p:blipFill>
          <a:blip r:embed="rId14" cstate="email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714480" y="214290"/>
            <a:ext cx="7286676" cy="642942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63688" y="1700808"/>
            <a:ext cx="7052320" cy="1470025"/>
          </a:xfrm>
        </p:spPr>
        <p:txBody>
          <a:bodyPr/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ПОД НОГАМИ СНЕГ СКРИПИТ,</a:t>
            </a:r>
            <a:r>
              <a:rPr lang="ru-RU" sz="4000" dirty="0" smtClean="0">
                <a:solidFill>
                  <a:srgbClr val="C00000"/>
                </a:solidFill>
              </a:rPr>
              <a:t/>
            </a:r>
            <a:br>
              <a:rPr lang="ru-RU" sz="4000" dirty="0" smtClean="0">
                <a:solidFill>
                  <a:srgbClr val="C00000"/>
                </a:solidFill>
              </a:rPr>
            </a:br>
            <a:r>
              <a:rPr lang="ru-RU" sz="4000" b="1" dirty="0" smtClean="0">
                <a:solidFill>
                  <a:srgbClr val="C00000"/>
                </a:solidFill>
              </a:rPr>
              <a:t>СНЕГ НАМ ЧТО-ТО ГОВОРИТ….</a:t>
            </a:r>
            <a:r>
              <a:rPr lang="ru-RU" sz="3200" dirty="0" smtClean="0">
                <a:solidFill>
                  <a:srgbClr val="C00000"/>
                </a:solidFill>
              </a:rPr>
              <a:t/>
            </a:r>
            <a:br>
              <a:rPr lang="ru-RU" sz="3200" dirty="0" smtClean="0">
                <a:solidFill>
                  <a:srgbClr val="C00000"/>
                </a:solidFill>
              </a:rPr>
            </a:b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23728" y="3140968"/>
            <a:ext cx="5904656" cy="571504"/>
          </a:xfrm>
        </p:spPr>
        <p:txBody>
          <a:bodyPr/>
          <a:lstStyle/>
          <a:p>
            <a:pPr algn="l"/>
            <a:r>
              <a:rPr lang="ru-RU" sz="2000" b="1" dirty="0" smtClean="0"/>
              <a:t>(исследовательский проект  для детей 6-7 лет)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763688" y="260648"/>
            <a:ext cx="717857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dirty="0" smtClean="0">
                <a:solidFill>
                  <a:srgbClr val="000099"/>
                </a:solidFill>
              </a:rPr>
              <a:t>Муниципальное бюджетное дошкольное </a:t>
            </a:r>
          </a:p>
          <a:p>
            <a:pPr lvl="0" algn="ctr"/>
            <a:r>
              <a:rPr lang="ru-RU" dirty="0" smtClean="0">
                <a:solidFill>
                  <a:srgbClr val="000099"/>
                </a:solidFill>
              </a:rPr>
              <a:t>образовательное учреждение</a:t>
            </a:r>
          </a:p>
          <a:p>
            <a:pPr lvl="0" algn="ctr"/>
            <a:r>
              <a:rPr lang="ru-RU" dirty="0" smtClean="0">
                <a:solidFill>
                  <a:srgbClr val="000099"/>
                </a:solidFill>
              </a:rPr>
              <a:t>«Центр развития ребенка детский сад №8 «Огонек»</a:t>
            </a:r>
            <a:endParaRPr lang="ru-RU" dirty="0">
              <a:solidFill>
                <a:srgbClr val="000099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572000" y="4214818"/>
            <a:ext cx="41433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000099"/>
                </a:solidFill>
              </a:rPr>
              <a:t>Выполнила: Кочемазова Полина,  6 лет </a:t>
            </a:r>
          </a:p>
          <a:p>
            <a:r>
              <a:rPr lang="ru-RU" sz="1600" dirty="0" smtClean="0">
                <a:solidFill>
                  <a:srgbClr val="000099"/>
                </a:solidFill>
              </a:rPr>
              <a:t>воспитанница подготовительной группы </a:t>
            </a:r>
          </a:p>
          <a:p>
            <a:r>
              <a:rPr lang="ru-RU" sz="1600" dirty="0" smtClean="0">
                <a:solidFill>
                  <a:srgbClr val="000099"/>
                </a:solidFill>
              </a:rPr>
              <a:t>Руководитель: Малова Галина Владимировна</a:t>
            </a:r>
          </a:p>
          <a:p>
            <a:r>
              <a:rPr lang="ru-RU" sz="1600" dirty="0" smtClean="0">
                <a:solidFill>
                  <a:srgbClr val="000099"/>
                </a:solidFill>
              </a:rPr>
              <a:t>воспитатель 1 квалификационной категории</a:t>
            </a:r>
            <a:endParaRPr lang="ru-RU" sz="1600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07704" y="404664"/>
            <a:ext cx="6491064" cy="4497363"/>
          </a:xfrm>
        </p:spPr>
        <p:txBody>
          <a:bodyPr/>
          <a:lstStyle/>
          <a:p>
            <a:pPr>
              <a:buNone/>
            </a:pPr>
            <a:r>
              <a:rPr lang="ru-RU" sz="2400" b="1" dirty="0" smtClean="0">
                <a:solidFill>
                  <a:srgbClr val="C00000"/>
                </a:solidFill>
              </a:rPr>
              <a:t>Опыт 6.</a:t>
            </a:r>
            <a:r>
              <a:rPr lang="ru-RU" sz="2400" dirty="0" smtClean="0">
                <a:solidFill>
                  <a:srgbClr val="C00000"/>
                </a:solidFill>
              </a:rPr>
              <a:t> </a:t>
            </a:r>
            <a:r>
              <a:rPr lang="ru-RU" sz="2400" dirty="0" smtClean="0">
                <a:solidFill>
                  <a:srgbClr val="000099"/>
                </a:solidFill>
              </a:rPr>
              <a:t>Посмотрела на подтаявший снег в микроскоп. Точно. Среди кристаллов – жидкость. </a:t>
            </a:r>
          </a:p>
          <a:p>
            <a:pPr>
              <a:buNone/>
            </a:pPr>
            <a:r>
              <a:rPr lang="ru-RU" sz="2400" dirty="0" smtClean="0"/>
              <a:t> </a:t>
            </a:r>
            <a:r>
              <a:rPr lang="ru-RU" sz="2400" u="sng" dirty="0" smtClean="0">
                <a:solidFill>
                  <a:srgbClr val="C00000"/>
                </a:solidFill>
              </a:rPr>
              <a:t>Вывод</a:t>
            </a:r>
            <a:r>
              <a:rPr lang="ru-RU" sz="2400" dirty="0" smtClean="0">
                <a:solidFill>
                  <a:srgbClr val="C00000"/>
                </a:solidFill>
              </a:rPr>
              <a:t>: В подтаявшем снеге жидкость,  поэтому он не скрипит. </a:t>
            </a:r>
          </a:p>
          <a:p>
            <a:endParaRPr lang="ru-RU" sz="2400" dirty="0"/>
          </a:p>
        </p:txBody>
      </p:sp>
      <p:pic>
        <p:nvPicPr>
          <p:cNvPr id="24580" name="Picture 4" descr="C:\Users\Администратор\Downloads\снежинка 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2828127"/>
            <a:ext cx="2698998" cy="2404149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</p:pic>
      <p:pic>
        <p:nvPicPr>
          <p:cNvPr id="7" name="Рисунок 6"/>
          <p:cNvPicPr/>
          <p:nvPr/>
        </p:nvPicPr>
        <p:blipFill>
          <a:blip r:embed="rId3" cstate="print"/>
          <a:srcRect b="22571"/>
          <a:stretch>
            <a:fillRect/>
          </a:stretch>
        </p:blipFill>
        <p:spPr bwMode="auto">
          <a:xfrm>
            <a:off x="5436096" y="2852936"/>
            <a:ext cx="3024336" cy="2376264"/>
          </a:xfrm>
          <a:prstGeom prst="rect">
            <a:avLst/>
          </a:prstGeom>
          <a:noFill/>
          <a:ln w="19050">
            <a:solidFill>
              <a:srgbClr val="0070C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35696" y="332656"/>
            <a:ext cx="6851104" cy="5793507"/>
          </a:xfrm>
        </p:spPr>
        <p:txBody>
          <a:bodyPr/>
          <a:lstStyle/>
          <a:p>
            <a:pPr>
              <a:buNone/>
            </a:pPr>
            <a:r>
              <a:rPr lang="ru-RU" sz="2400" b="1" dirty="0" smtClean="0">
                <a:solidFill>
                  <a:srgbClr val="C00000"/>
                </a:solidFill>
              </a:rPr>
              <a:t>По результатам проведённого исследования сделала вывод:</a:t>
            </a:r>
            <a:endParaRPr lang="ru-RU" sz="2400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ru-RU" sz="2400" b="1" u="sng" dirty="0" smtClean="0">
                <a:solidFill>
                  <a:srgbClr val="C00000"/>
                </a:solidFill>
              </a:rPr>
              <a:t>Снег «говорит»</a:t>
            </a:r>
            <a:r>
              <a:rPr lang="ru-RU" sz="2400" b="1" dirty="0" smtClean="0">
                <a:solidFill>
                  <a:srgbClr val="C00000"/>
                </a:solidFill>
              </a:rPr>
              <a:t> </a:t>
            </a:r>
            <a:r>
              <a:rPr lang="ru-RU" sz="2400" dirty="0" smtClean="0">
                <a:solidFill>
                  <a:srgbClr val="C00000"/>
                </a:solidFill>
              </a:rPr>
              <a:t>только в холодную погоду, потому, что </a:t>
            </a:r>
            <a:r>
              <a:rPr lang="ru-RU" sz="2400" b="1" dirty="0" smtClean="0">
                <a:solidFill>
                  <a:srgbClr val="C00000"/>
                </a:solidFill>
              </a:rPr>
              <a:t>температура воздуха низкая</a:t>
            </a:r>
            <a:r>
              <a:rPr lang="ru-RU" sz="2400" dirty="0" smtClean="0">
                <a:solidFill>
                  <a:srgbClr val="C00000"/>
                </a:solidFill>
              </a:rPr>
              <a:t>. Если у вас нет термометра,  можно узнать о погоде по хрусту снега.  </a:t>
            </a:r>
            <a:r>
              <a:rPr lang="ru-RU" sz="2400" b="1" dirty="0" smtClean="0">
                <a:solidFill>
                  <a:srgbClr val="C00000"/>
                </a:solidFill>
              </a:rPr>
              <a:t>Хрустит – морозно. 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C00000"/>
                </a:solidFill>
              </a:rPr>
              <a:t>1.Мороз -  опасно для человека</a:t>
            </a:r>
            <a:r>
              <a:rPr lang="ru-RU" sz="2400" dirty="0" smtClean="0">
                <a:solidFill>
                  <a:srgbClr val="C00000"/>
                </a:solidFill>
              </a:rPr>
              <a:t>: можно замерзнуть. 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C00000"/>
                </a:solidFill>
              </a:rPr>
              <a:t>2.Нужно одеваться теплее.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C00000"/>
                </a:solidFill>
              </a:rPr>
              <a:t>3</a:t>
            </a:r>
            <a:r>
              <a:rPr lang="ru-RU" sz="2400" dirty="0" smtClean="0">
                <a:solidFill>
                  <a:srgbClr val="C00000"/>
                </a:solidFill>
              </a:rPr>
              <a:t>. </a:t>
            </a:r>
            <a:r>
              <a:rPr lang="ru-RU" sz="2400" b="1" dirty="0" smtClean="0">
                <a:solidFill>
                  <a:srgbClr val="C00000"/>
                </a:solidFill>
              </a:rPr>
              <a:t>В мороз </a:t>
            </a:r>
            <a:r>
              <a:rPr lang="ru-RU" sz="2400" dirty="0" smtClean="0">
                <a:solidFill>
                  <a:srgbClr val="C00000"/>
                </a:solidFill>
              </a:rPr>
              <a:t>не будет лепиться снеговик, поэтому </a:t>
            </a:r>
            <a:r>
              <a:rPr lang="ru-RU" sz="2400" b="1" dirty="0" smtClean="0">
                <a:solidFill>
                  <a:srgbClr val="C00000"/>
                </a:solidFill>
              </a:rPr>
              <a:t>игры нужно брать другие</a:t>
            </a:r>
            <a:r>
              <a:rPr lang="ru-RU" sz="2400" dirty="0" smtClean="0">
                <a:solidFill>
                  <a:srgbClr val="C00000"/>
                </a:solidFill>
              </a:rPr>
              <a:t>, например, катание на лыжах.	</a:t>
            </a:r>
          </a:p>
          <a:p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63688" y="332656"/>
            <a:ext cx="7149480" cy="6336704"/>
          </a:xfrm>
        </p:spPr>
        <p:txBody>
          <a:bodyPr/>
          <a:lstStyle/>
          <a:p>
            <a:pPr>
              <a:buNone/>
            </a:pPr>
            <a:r>
              <a:rPr lang="ru-RU" sz="2400" dirty="0" smtClean="0">
                <a:solidFill>
                  <a:srgbClr val="000099"/>
                </a:solidFill>
                <a:latin typeface="+mj-lt"/>
              </a:rPr>
              <a:t>Теперь я  поняла, что </a:t>
            </a:r>
            <a:r>
              <a:rPr lang="ru-RU" sz="2400" b="1" dirty="0" smtClean="0">
                <a:solidFill>
                  <a:srgbClr val="000099"/>
                </a:solidFill>
                <a:latin typeface="+mj-lt"/>
              </a:rPr>
              <a:t>«говорит» </a:t>
            </a:r>
            <a:r>
              <a:rPr lang="ru-RU" sz="2400" dirty="0" smtClean="0">
                <a:solidFill>
                  <a:srgbClr val="000099"/>
                </a:solidFill>
                <a:latin typeface="+mj-lt"/>
              </a:rPr>
              <a:t>снег: </a:t>
            </a:r>
          </a:p>
          <a:p>
            <a:pPr>
              <a:buNone/>
            </a:pPr>
            <a:r>
              <a:rPr lang="ru-RU" sz="2400" dirty="0" smtClean="0">
                <a:solidFill>
                  <a:srgbClr val="000099"/>
                </a:solidFill>
                <a:latin typeface="+mj-lt"/>
              </a:rPr>
              <a:t> </a:t>
            </a:r>
            <a:r>
              <a:rPr lang="ru-RU" sz="2800" b="1" u="sng" dirty="0" smtClean="0">
                <a:solidFill>
                  <a:srgbClr val="C00000"/>
                </a:solidFill>
                <a:latin typeface="+mj-lt"/>
              </a:rPr>
              <a:t>в морозную погоду надо соблюдать правила поведения   и безопасности,  потому, что холодно.  А это опасно для человека! </a:t>
            </a:r>
            <a:endParaRPr lang="ru-RU" sz="2800" b="1" dirty="0" smtClean="0">
              <a:solidFill>
                <a:srgbClr val="C00000"/>
              </a:solidFill>
              <a:latin typeface="+mj-lt"/>
            </a:endParaRPr>
          </a:p>
          <a:p>
            <a:pPr>
              <a:buNone/>
            </a:pPr>
            <a:r>
              <a:rPr lang="ru-RU" sz="2400" dirty="0" smtClean="0">
                <a:latin typeface="+mj-lt"/>
              </a:rPr>
              <a:t> </a:t>
            </a:r>
            <a:r>
              <a:rPr lang="ru-RU" sz="2400" dirty="0" smtClean="0">
                <a:solidFill>
                  <a:srgbClr val="000099"/>
                </a:solidFill>
                <a:latin typeface="+mj-lt"/>
              </a:rPr>
              <a:t>Чтобы рассказать об этом </a:t>
            </a:r>
          </a:p>
          <a:p>
            <a:pPr>
              <a:buNone/>
            </a:pPr>
            <a:r>
              <a:rPr lang="ru-RU" sz="2400" dirty="0" smtClean="0">
                <a:solidFill>
                  <a:srgbClr val="000099"/>
                </a:solidFill>
                <a:latin typeface="+mj-lt"/>
              </a:rPr>
              <a:t>ребятам вместе  мамой </a:t>
            </a:r>
          </a:p>
          <a:p>
            <a:pPr>
              <a:buNone/>
            </a:pPr>
            <a:r>
              <a:rPr lang="ru-RU" sz="2400" dirty="0" smtClean="0">
                <a:solidFill>
                  <a:srgbClr val="000099"/>
                </a:solidFill>
                <a:latin typeface="+mj-lt"/>
              </a:rPr>
              <a:t>мы решили </a:t>
            </a:r>
          </a:p>
          <a:p>
            <a:pPr>
              <a:buNone/>
            </a:pPr>
            <a:r>
              <a:rPr lang="ru-RU" sz="2400" dirty="0" smtClean="0">
                <a:solidFill>
                  <a:srgbClr val="000099"/>
                </a:solidFill>
                <a:latin typeface="+mj-lt"/>
              </a:rPr>
              <a:t>  нарисовать  плакат</a:t>
            </a:r>
            <a:r>
              <a:rPr lang="ru-RU" sz="2400" dirty="0" smtClean="0">
                <a:latin typeface="+mj-lt"/>
              </a:rPr>
              <a:t> 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C00000"/>
                </a:solidFill>
                <a:latin typeface="+mj-lt"/>
              </a:rPr>
              <a:t>«Что говорит снег?».</a:t>
            </a:r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 smtClean="0"/>
          </a:p>
          <a:p>
            <a:endParaRPr lang="ru-RU" sz="2400" dirty="0"/>
          </a:p>
        </p:txBody>
      </p:sp>
      <p:pic>
        <p:nvPicPr>
          <p:cNvPr id="1026" name="Picture 2" descr="G:\DCIM\101MSDCF\DSC02961.JPG"/>
          <p:cNvPicPr>
            <a:picLocks noChangeAspect="1" noChangeArrowheads="1"/>
          </p:cNvPicPr>
          <p:nvPr/>
        </p:nvPicPr>
        <p:blipFill>
          <a:blip r:embed="rId2" cstate="print"/>
          <a:srcRect l="10938" r="25000"/>
          <a:stretch>
            <a:fillRect/>
          </a:stretch>
        </p:blipFill>
        <p:spPr bwMode="auto">
          <a:xfrm>
            <a:off x="5652120" y="2276872"/>
            <a:ext cx="2952328" cy="3456384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DCIM\101MSDCF\DSC02967.JPG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 b="4494"/>
          <a:stretch>
            <a:fillRect/>
          </a:stretch>
        </p:blipFill>
        <p:spPr bwMode="auto">
          <a:xfrm rot="5400000">
            <a:off x="1979712" y="188640"/>
            <a:ext cx="6336704" cy="6624736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63688" y="332656"/>
            <a:ext cx="7149480" cy="6336704"/>
          </a:xfrm>
        </p:spPr>
        <p:txBody>
          <a:bodyPr/>
          <a:lstStyle/>
          <a:p>
            <a:pPr>
              <a:buNone/>
            </a:pPr>
            <a:r>
              <a:rPr lang="ru-RU" sz="2000" dirty="0" smtClean="0">
                <a:solidFill>
                  <a:srgbClr val="000099"/>
                </a:solidFill>
              </a:rPr>
              <a:t> </a:t>
            </a:r>
            <a:endParaRPr lang="ru-RU" sz="2000" b="1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ru-RU" sz="2000" b="1" u="sng" dirty="0" smtClean="0">
                <a:solidFill>
                  <a:srgbClr val="000099"/>
                </a:solidFill>
              </a:rPr>
              <a:t>Таким образом</a:t>
            </a:r>
            <a:r>
              <a:rPr lang="ru-RU" sz="2000" b="1" dirty="0" smtClean="0">
                <a:solidFill>
                  <a:srgbClr val="000099"/>
                </a:solidFill>
              </a:rPr>
              <a:t>, моя гипотеза подтвердилась</a:t>
            </a:r>
            <a:r>
              <a:rPr lang="ru-RU" sz="2000" b="1" dirty="0" smtClean="0">
                <a:solidFill>
                  <a:srgbClr val="C00000"/>
                </a:solidFill>
              </a:rPr>
              <a:t>:</a:t>
            </a:r>
            <a:r>
              <a:rPr lang="ru-RU" sz="2800" b="1" dirty="0" smtClean="0">
                <a:solidFill>
                  <a:srgbClr val="C00000"/>
                </a:solidFill>
              </a:rPr>
              <a:t> </a:t>
            </a:r>
          </a:p>
          <a:p>
            <a:pPr algn="ctr">
              <a:buNone/>
            </a:pPr>
            <a:r>
              <a:rPr lang="ru-RU" dirty="0" smtClean="0">
                <a:solidFill>
                  <a:srgbClr val="C00000"/>
                </a:solidFill>
              </a:rPr>
              <a:t>снег  своим </a:t>
            </a:r>
            <a:r>
              <a:rPr lang="ru-RU" b="1" dirty="0" smtClean="0">
                <a:solidFill>
                  <a:srgbClr val="C00000"/>
                </a:solidFill>
              </a:rPr>
              <a:t>хрустом предупреждает нас об опасности – низкой температуре. </a:t>
            </a:r>
            <a:endParaRPr lang="ru-RU" sz="2400" b="1" dirty="0" smtClean="0">
              <a:solidFill>
                <a:srgbClr val="C00000"/>
              </a:solidFill>
            </a:endParaRPr>
          </a:p>
          <a:p>
            <a:pPr algn="ctr">
              <a:buNone/>
            </a:pPr>
            <a:r>
              <a:rPr lang="ru-RU" sz="2000" dirty="0" smtClean="0">
                <a:solidFill>
                  <a:srgbClr val="000099"/>
                </a:solidFill>
              </a:rPr>
              <a:t>Для того, чтобы это проверить, </a:t>
            </a:r>
            <a:r>
              <a:rPr lang="ru-RU" sz="2000" dirty="0" smtClean="0">
                <a:solidFill>
                  <a:srgbClr val="C00000"/>
                </a:solidFill>
              </a:rPr>
              <a:t>мне понадобилось:</a:t>
            </a:r>
          </a:p>
          <a:p>
            <a:pPr>
              <a:buNone/>
            </a:pPr>
            <a:r>
              <a:rPr lang="ru-RU" sz="2000" dirty="0" smtClean="0">
                <a:solidFill>
                  <a:srgbClr val="000099"/>
                </a:solidFill>
              </a:rPr>
              <a:t>-снег, соль, вода, микроскоп, чашка, ложка, компьютер, волшебные человечки, лист ватмана, фломастеры, большая детская энциклопедия.</a:t>
            </a:r>
          </a:p>
          <a:p>
            <a:pPr>
              <a:buNone/>
            </a:pPr>
            <a:r>
              <a:rPr lang="ru-RU" sz="2000" dirty="0" smtClean="0"/>
              <a:t> </a:t>
            </a:r>
          </a:p>
          <a:p>
            <a:pPr algn="ctr">
              <a:buNone/>
            </a:pPr>
            <a:r>
              <a:rPr lang="ru-RU" sz="2000" dirty="0" smtClean="0"/>
              <a:t>	</a:t>
            </a:r>
            <a:r>
              <a:rPr lang="ru-RU" sz="2000" dirty="0" smtClean="0">
                <a:solidFill>
                  <a:srgbClr val="000099"/>
                </a:solidFill>
              </a:rPr>
              <a:t>В своей работе </a:t>
            </a:r>
            <a:r>
              <a:rPr lang="ru-RU" sz="2000" dirty="0" smtClean="0">
                <a:solidFill>
                  <a:srgbClr val="C00000"/>
                </a:solidFill>
              </a:rPr>
              <a:t>я использовала</a:t>
            </a:r>
            <a:r>
              <a:rPr lang="ru-RU" sz="2000" dirty="0" smtClean="0">
                <a:solidFill>
                  <a:srgbClr val="000099"/>
                </a:solidFill>
              </a:rPr>
              <a:t>:</a:t>
            </a:r>
          </a:p>
          <a:p>
            <a:pPr>
              <a:buNone/>
            </a:pPr>
            <a:r>
              <a:rPr lang="ru-RU" sz="2000" dirty="0" smtClean="0">
                <a:solidFill>
                  <a:srgbClr val="000099"/>
                </a:solidFill>
              </a:rPr>
              <a:t>-беседы со взрослыми,</a:t>
            </a:r>
          </a:p>
          <a:p>
            <a:pPr>
              <a:buNone/>
            </a:pPr>
            <a:r>
              <a:rPr lang="ru-RU" sz="2000" dirty="0" smtClean="0">
                <a:solidFill>
                  <a:srgbClr val="000099"/>
                </a:solidFill>
              </a:rPr>
              <a:t>-поиск информации в литературе, Интернете;</a:t>
            </a:r>
          </a:p>
          <a:p>
            <a:pPr>
              <a:buNone/>
            </a:pPr>
            <a:r>
              <a:rPr lang="ru-RU" sz="2000" dirty="0" smtClean="0">
                <a:solidFill>
                  <a:srgbClr val="000099"/>
                </a:solidFill>
              </a:rPr>
              <a:t>-наблюдение,</a:t>
            </a:r>
          </a:p>
          <a:p>
            <a:pPr>
              <a:buNone/>
            </a:pPr>
            <a:r>
              <a:rPr lang="ru-RU" sz="2000" dirty="0" smtClean="0">
                <a:solidFill>
                  <a:srgbClr val="000099"/>
                </a:solidFill>
              </a:rPr>
              <a:t>-конструирование,</a:t>
            </a:r>
          </a:p>
          <a:p>
            <a:pPr>
              <a:buNone/>
            </a:pPr>
            <a:r>
              <a:rPr lang="ru-RU" sz="2000" dirty="0" smtClean="0">
                <a:solidFill>
                  <a:srgbClr val="000099"/>
                </a:solidFill>
              </a:rPr>
              <a:t>-опыты с материалами.</a:t>
            </a:r>
          </a:p>
          <a:p>
            <a:pPr>
              <a:buNone/>
            </a:pPr>
            <a:endParaRPr lang="ru-RU" sz="2000" dirty="0" smtClean="0"/>
          </a:p>
          <a:p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р\Desktop\DSC02953.JPG"/>
          <p:cNvPicPr>
            <a:picLocks noChangeAspect="1" noChangeArrowheads="1"/>
          </p:cNvPicPr>
          <p:nvPr/>
        </p:nvPicPr>
        <p:blipFill>
          <a:blip r:embed="rId2" cstate="print"/>
          <a:srcRect l="23077" t="5128" r="12821"/>
          <a:stretch>
            <a:fillRect/>
          </a:stretch>
        </p:blipFill>
        <p:spPr bwMode="auto">
          <a:xfrm>
            <a:off x="1979712" y="692696"/>
            <a:ext cx="3600400" cy="3996444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764704"/>
            <a:ext cx="8229600" cy="4237931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 algn="r">
              <a:buNone/>
            </a:pPr>
            <a:r>
              <a:rPr lang="ru-RU" dirty="0" smtClean="0">
                <a:solidFill>
                  <a:srgbClr val="C00000"/>
                </a:solidFill>
              </a:rPr>
              <a:t>Здравствуйте! </a:t>
            </a:r>
          </a:p>
          <a:p>
            <a:pPr algn="r">
              <a:buNone/>
            </a:pPr>
            <a:r>
              <a:rPr lang="ru-RU" dirty="0" smtClean="0">
                <a:solidFill>
                  <a:srgbClr val="C00000"/>
                </a:solidFill>
              </a:rPr>
              <a:t>Я - Полина Кочемазова.</a:t>
            </a:r>
          </a:p>
          <a:p>
            <a:pPr algn="r">
              <a:buNone/>
            </a:pPr>
            <a:r>
              <a:rPr lang="ru-RU" dirty="0" smtClean="0">
                <a:solidFill>
                  <a:srgbClr val="C00000"/>
                </a:solidFill>
              </a:rPr>
              <a:t> Мне 6 лет. </a:t>
            </a:r>
          </a:p>
          <a:p>
            <a:pPr algn="r">
              <a:buNone/>
            </a:pPr>
            <a:r>
              <a:rPr lang="ru-RU" dirty="0" smtClean="0">
                <a:solidFill>
                  <a:srgbClr val="C00000"/>
                </a:solidFill>
              </a:rPr>
              <a:t>Я хожу в детский сад №8 «Огонек»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274638"/>
            <a:ext cx="6779096" cy="1143000"/>
          </a:xfrm>
        </p:spPr>
        <p:txBody>
          <a:bodyPr/>
          <a:lstStyle/>
          <a:p>
            <a:r>
              <a:rPr lang="ru-RU" sz="2400" dirty="0" smtClean="0">
                <a:solidFill>
                  <a:srgbClr val="000099"/>
                </a:solidFill>
              </a:rPr>
              <a:t/>
            </a:r>
            <a:br>
              <a:rPr lang="ru-RU" sz="2400" dirty="0" smtClean="0">
                <a:solidFill>
                  <a:srgbClr val="000099"/>
                </a:solidFill>
              </a:rPr>
            </a:br>
            <a:r>
              <a:rPr lang="ru-RU" sz="2800" dirty="0" smtClean="0">
                <a:solidFill>
                  <a:srgbClr val="000099"/>
                </a:solidFill>
              </a:rPr>
              <a:t>Однажды на прогулке мы с ребятами играли в игру «Слушаем зиму» и  услышали, как под ногами прохожих хрустит снег.  Возникло желание  узнать:</a:t>
            </a:r>
            <a:br>
              <a:rPr lang="ru-RU" sz="2800" dirty="0" smtClean="0">
                <a:solidFill>
                  <a:srgbClr val="000099"/>
                </a:solidFill>
              </a:rPr>
            </a:br>
            <a:r>
              <a:rPr lang="ru-RU" sz="2800" b="1" dirty="0" smtClean="0">
                <a:solidFill>
                  <a:srgbClr val="000099"/>
                </a:solidFill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</a:rPr>
              <a:t>ПОЧЕМУ СНЕГ ХРУСТИТ? ЧТО ЭТО ЗНАЧИТ?  </a:t>
            </a:r>
            <a:r>
              <a:rPr lang="ru-RU" sz="2000" b="1" dirty="0" smtClean="0">
                <a:solidFill>
                  <a:srgbClr val="000099"/>
                </a:solidFill>
              </a:rPr>
              <a:t/>
            </a:r>
            <a:br>
              <a:rPr lang="ru-RU" sz="2000" b="1" dirty="0" smtClean="0">
                <a:solidFill>
                  <a:srgbClr val="000099"/>
                </a:solidFill>
              </a:rPr>
            </a:br>
            <a:r>
              <a:rPr lang="ru-RU" sz="2000" b="1" dirty="0" smtClean="0">
                <a:solidFill>
                  <a:srgbClr val="000099"/>
                </a:solidFill>
              </a:rPr>
              <a:t/>
            </a:r>
            <a:br>
              <a:rPr lang="ru-RU" sz="2000" b="1" dirty="0" smtClean="0">
                <a:solidFill>
                  <a:srgbClr val="000099"/>
                </a:solidFill>
              </a:rPr>
            </a:br>
            <a:endParaRPr lang="ru-RU" sz="2000" b="1" dirty="0">
              <a:solidFill>
                <a:srgbClr val="000099"/>
              </a:solidFill>
            </a:endParaRPr>
          </a:p>
        </p:txBody>
      </p:sp>
      <p:pic>
        <p:nvPicPr>
          <p:cNvPr id="5" name="Рисунок 4" descr="DSC05905.JPG"/>
          <p:cNvPicPr>
            <a:picLocks noChangeAspect="1"/>
          </p:cNvPicPr>
          <p:nvPr/>
        </p:nvPicPr>
        <p:blipFill>
          <a:blip r:embed="rId2" cstate="print">
            <a:lum bright="10000"/>
          </a:blip>
          <a:stretch>
            <a:fillRect/>
          </a:stretch>
        </p:blipFill>
        <p:spPr>
          <a:xfrm>
            <a:off x="6768718" y="3214686"/>
            <a:ext cx="2018123" cy="2690831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pic>
        <p:nvPicPr>
          <p:cNvPr id="2050" name="Picture 2" descr="E:\IMG_0362.JPG"/>
          <p:cNvPicPr>
            <a:picLocks noChangeAspect="1" noChangeArrowheads="1"/>
          </p:cNvPicPr>
          <p:nvPr/>
        </p:nvPicPr>
        <p:blipFill>
          <a:blip r:embed="rId3" cstate="print"/>
          <a:srcRect l="25854" t="20312" r="23902" b="1563"/>
          <a:stretch>
            <a:fillRect/>
          </a:stretch>
        </p:blipFill>
        <p:spPr bwMode="auto">
          <a:xfrm>
            <a:off x="2051720" y="3286124"/>
            <a:ext cx="2016224" cy="2663156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</p:pic>
      <p:pic>
        <p:nvPicPr>
          <p:cNvPr id="2051" name="Picture 3" descr="E:\IMG_0379.JPG"/>
          <p:cNvPicPr>
            <a:picLocks noChangeAspect="1" noChangeArrowheads="1"/>
          </p:cNvPicPr>
          <p:nvPr/>
        </p:nvPicPr>
        <p:blipFill>
          <a:blip r:embed="rId4" cstate="print"/>
          <a:srcRect l="44313" r="2141" b="16297"/>
          <a:stretch>
            <a:fillRect/>
          </a:stretch>
        </p:blipFill>
        <p:spPr bwMode="auto">
          <a:xfrm>
            <a:off x="4355976" y="3284984"/>
            <a:ext cx="2088232" cy="2664296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23728" y="476672"/>
            <a:ext cx="6563072" cy="5649491"/>
          </a:xfrm>
        </p:spPr>
        <p:txBody>
          <a:bodyPr/>
          <a:lstStyle/>
          <a:p>
            <a:pPr algn="ctr">
              <a:buNone/>
            </a:pPr>
            <a:endParaRPr lang="ru-RU" sz="2000" dirty="0" smtClean="0">
              <a:solidFill>
                <a:srgbClr val="000099"/>
              </a:solidFill>
            </a:endParaRPr>
          </a:p>
          <a:p>
            <a:pPr algn="ctr">
              <a:buNone/>
            </a:pPr>
            <a:r>
              <a:rPr lang="ru-RU" sz="2800" dirty="0" smtClean="0">
                <a:solidFill>
                  <a:srgbClr val="000099"/>
                </a:solidFill>
              </a:rPr>
              <a:t>Гипотеза:  </a:t>
            </a:r>
          </a:p>
          <a:p>
            <a:pPr algn="ctr">
              <a:buNone/>
            </a:pPr>
            <a:r>
              <a:rPr lang="ru-RU" sz="2800" b="1" dirty="0" smtClean="0">
                <a:solidFill>
                  <a:srgbClr val="FF0000"/>
                </a:solidFill>
              </a:rPr>
              <a:t>«</a:t>
            </a:r>
            <a:r>
              <a:rPr lang="ru-RU" sz="2800" b="1" dirty="0" smtClean="0">
                <a:solidFill>
                  <a:srgbClr val="FF0000"/>
                </a:solidFill>
                <a:latin typeface="+mj-lt"/>
              </a:rPr>
              <a:t>Хруст</a:t>
            </a:r>
            <a:r>
              <a:rPr lang="ru-RU" sz="2800" b="1" dirty="0" smtClean="0">
                <a:solidFill>
                  <a:srgbClr val="FF0000"/>
                </a:solidFill>
              </a:rPr>
              <a:t>»- это снег что- то говорит. ЧТО?</a:t>
            </a:r>
          </a:p>
          <a:p>
            <a:pPr algn="ctr">
              <a:buNone/>
            </a:pPr>
            <a:endParaRPr lang="ru-RU" sz="2000" dirty="0" smtClean="0">
              <a:solidFill>
                <a:srgbClr val="000099"/>
              </a:solidFill>
            </a:endParaRPr>
          </a:p>
          <a:p>
            <a:pPr algn="ctr">
              <a:buNone/>
            </a:pPr>
            <a:r>
              <a:rPr lang="ru-RU" sz="2800" dirty="0" smtClean="0">
                <a:solidFill>
                  <a:srgbClr val="000099"/>
                </a:solidFill>
              </a:rPr>
              <a:t> Как узнать?</a:t>
            </a:r>
          </a:p>
          <a:p>
            <a:pPr>
              <a:buNone/>
            </a:pPr>
            <a:r>
              <a:rPr lang="ru-RU" sz="2800" dirty="0" smtClean="0">
                <a:solidFill>
                  <a:srgbClr val="000099"/>
                </a:solidFill>
              </a:rPr>
              <a:t>-вспомнить, что я знаю о снеге;</a:t>
            </a:r>
          </a:p>
          <a:p>
            <a:pPr>
              <a:buNone/>
            </a:pPr>
            <a:r>
              <a:rPr lang="ru-RU" sz="2800" dirty="0" smtClean="0">
                <a:solidFill>
                  <a:srgbClr val="000099"/>
                </a:solidFill>
              </a:rPr>
              <a:t>-спросить у воспитателя,  у мамы;</a:t>
            </a:r>
          </a:p>
          <a:p>
            <a:pPr>
              <a:buNone/>
            </a:pPr>
            <a:r>
              <a:rPr lang="ru-RU" sz="2800" dirty="0" smtClean="0">
                <a:solidFill>
                  <a:srgbClr val="000099"/>
                </a:solidFill>
              </a:rPr>
              <a:t>- посмотреть по интернету;</a:t>
            </a:r>
          </a:p>
          <a:p>
            <a:pPr>
              <a:buNone/>
            </a:pPr>
            <a:r>
              <a:rPr lang="ru-RU" sz="2800" dirty="0" smtClean="0">
                <a:solidFill>
                  <a:srgbClr val="000099"/>
                </a:solidFill>
              </a:rPr>
              <a:t>-почитать энциклопедию;</a:t>
            </a:r>
          </a:p>
          <a:p>
            <a:pPr>
              <a:buNone/>
            </a:pPr>
            <a:r>
              <a:rPr lang="ru-RU" sz="2800" dirty="0" smtClean="0">
                <a:solidFill>
                  <a:srgbClr val="000099"/>
                </a:solidFill>
              </a:rPr>
              <a:t>- проверить самостоятельно (опыты)</a:t>
            </a:r>
          </a:p>
          <a:p>
            <a:pPr>
              <a:buNone/>
            </a:pPr>
            <a:r>
              <a:rPr lang="ru-RU" sz="2800" dirty="0" smtClean="0">
                <a:solidFill>
                  <a:srgbClr val="000099"/>
                </a:solidFill>
              </a:rPr>
              <a:t> </a:t>
            </a:r>
            <a:endParaRPr lang="ru-RU" sz="2000" dirty="0" smtClean="0">
              <a:solidFill>
                <a:srgbClr val="000099"/>
              </a:solidFill>
            </a:endParaRPr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r>
              <a:rPr lang="ru-RU" sz="1600" dirty="0" smtClean="0"/>
              <a:t> 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274638"/>
            <a:ext cx="6923112" cy="1143000"/>
          </a:xfrm>
        </p:spPr>
        <p:txBody>
          <a:bodyPr/>
          <a:lstStyle/>
          <a:p>
            <a:pPr algn="l"/>
            <a:r>
              <a:rPr lang="ru-RU" sz="2400" b="1" dirty="0" smtClean="0">
                <a:solidFill>
                  <a:srgbClr val="C00000"/>
                </a:solidFill>
              </a:rPr>
              <a:t> Опыт 1.</a:t>
            </a:r>
            <a:r>
              <a:rPr lang="ru-RU" sz="2400" dirty="0" smtClean="0">
                <a:solidFill>
                  <a:srgbClr val="C00000"/>
                </a:solidFill>
              </a:rPr>
              <a:t>  </a:t>
            </a:r>
            <a:r>
              <a:rPr lang="ru-RU" sz="2400" dirty="0" smtClean="0">
                <a:solidFill>
                  <a:srgbClr val="000099"/>
                </a:solidFill>
              </a:rPr>
              <a:t>Снег – это много  снежинок. Какие они?</a:t>
            </a:r>
            <a:br>
              <a:rPr lang="ru-RU" sz="2400" dirty="0" smtClean="0">
                <a:solidFill>
                  <a:srgbClr val="000099"/>
                </a:solidFill>
              </a:rPr>
            </a:br>
            <a:r>
              <a:rPr lang="ru-RU" sz="2400" dirty="0" smtClean="0">
                <a:solidFill>
                  <a:srgbClr val="000099"/>
                </a:solidFill>
              </a:rPr>
              <a:t>1. Рассматривала снег на ладошке. Сравнивала. </a:t>
            </a:r>
            <a:br>
              <a:rPr lang="ru-RU" sz="2400" dirty="0" smtClean="0">
                <a:solidFill>
                  <a:srgbClr val="000099"/>
                </a:solidFill>
              </a:rPr>
            </a:br>
            <a:r>
              <a:rPr lang="ru-RU" sz="2400" dirty="0" smtClean="0">
                <a:solidFill>
                  <a:srgbClr val="000099"/>
                </a:solidFill>
              </a:rPr>
              <a:t>Хотела узнать, что такое снежинка</a:t>
            </a:r>
            <a:br>
              <a:rPr lang="ru-RU" sz="2400" dirty="0" smtClean="0">
                <a:solidFill>
                  <a:srgbClr val="000099"/>
                </a:solidFill>
              </a:rPr>
            </a:br>
            <a:r>
              <a:rPr lang="ru-RU" sz="2400" dirty="0" smtClean="0">
                <a:solidFill>
                  <a:srgbClr val="000099"/>
                </a:solidFill>
              </a:rPr>
              <a:t> и из чего она состоит.</a:t>
            </a:r>
            <a:br>
              <a:rPr lang="ru-RU" sz="2400" dirty="0" smtClean="0">
                <a:solidFill>
                  <a:srgbClr val="000099"/>
                </a:solidFill>
              </a:rPr>
            </a:br>
            <a:r>
              <a:rPr lang="ru-RU" sz="2400" dirty="0" smtClean="0">
                <a:solidFill>
                  <a:srgbClr val="000099"/>
                </a:solidFill>
              </a:rPr>
              <a:t>2. Рассмотрела снежинку в микроскоп.</a:t>
            </a:r>
            <a:r>
              <a:rPr lang="ru-RU" sz="2400" smtClean="0">
                <a:solidFill>
                  <a:srgbClr val="000099"/>
                </a:solidFill>
              </a:rPr>
              <a:t/>
            </a:r>
            <a:br>
              <a:rPr lang="ru-RU" sz="2400" smtClean="0">
                <a:solidFill>
                  <a:srgbClr val="000099"/>
                </a:solidFill>
              </a:rPr>
            </a:br>
            <a:r>
              <a:rPr lang="ru-RU" sz="2400" smtClean="0">
                <a:solidFill>
                  <a:srgbClr val="000099"/>
                </a:solidFill>
              </a:rPr>
              <a:t> </a:t>
            </a:r>
            <a:r>
              <a:rPr lang="ru-RU" sz="2400" dirty="0" smtClean="0">
                <a:solidFill>
                  <a:srgbClr val="000099"/>
                </a:solidFill>
              </a:rPr>
              <a:t>Она состоит из тонких льдинок – палочек- кристаллов.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  </a:t>
            </a:r>
            <a:r>
              <a:rPr lang="ru-RU" sz="2400" u="sng" dirty="0" smtClean="0">
                <a:solidFill>
                  <a:srgbClr val="C00000"/>
                </a:solidFill>
              </a:rPr>
              <a:t>Вывод:</a:t>
            </a:r>
            <a:r>
              <a:rPr lang="ru-RU" sz="2400" dirty="0" smtClean="0">
                <a:solidFill>
                  <a:srgbClr val="C00000"/>
                </a:solidFill>
              </a:rPr>
              <a:t> Снежинки бывают разной формы и состоят из ледяных кристаллов.  </a:t>
            </a:r>
            <a:endParaRPr lang="ru-RU" sz="2400" dirty="0">
              <a:solidFill>
                <a:srgbClr val="C00000"/>
              </a:solidFill>
            </a:endParaRPr>
          </a:p>
        </p:txBody>
      </p:sp>
      <p:pic>
        <p:nvPicPr>
          <p:cNvPr id="4" name="Содержимое 3" descr="снежинка 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23928" y="4797152"/>
            <a:ext cx="2302275" cy="1860238"/>
          </a:xfrm>
          <a:ln w="19050">
            <a:solidFill>
              <a:schemeClr val="accent1"/>
            </a:solidFill>
          </a:ln>
        </p:spPr>
      </p:pic>
      <p:pic>
        <p:nvPicPr>
          <p:cNvPr id="6" name="Рисунок 5"/>
          <p:cNvPicPr/>
          <p:nvPr/>
        </p:nvPicPr>
        <p:blipFill>
          <a:blip r:embed="rId3" cstate="print">
            <a:lum bright="10000"/>
          </a:blip>
          <a:srcRect l="10841" r="7068" b="13925"/>
          <a:stretch>
            <a:fillRect/>
          </a:stretch>
        </p:blipFill>
        <p:spPr bwMode="auto">
          <a:xfrm>
            <a:off x="6012160" y="3284984"/>
            <a:ext cx="2288296" cy="1644214"/>
          </a:xfrm>
          <a:prstGeom prst="rect">
            <a:avLst/>
          </a:prstGeom>
          <a:noFill/>
          <a:ln w="19050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4" cstate="print">
            <a:lum contrast="20000"/>
          </a:blip>
          <a:srcRect l="25046" t="9125" r="16148" b="15340"/>
          <a:stretch>
            <a:fillRect/>
          </a:stretch>
        </p:blipFill>
        <p:spPr bwMode="auto">
          <a:xfrm>
            <a:off x="7092280" y="5013176"/>
            <a:ext cx="1728192" cy="1584176"/>
          </a:xfrm>
          <a:prstGeom prst="rect">
            <a:avLst/>
          </a:prstGeom>
          <a:noFill/>
          <a:ln w="19050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8" name="Рисунок 7"/>
          <p:cNvPicPr/>
          <p:nvPr/>
        </p:nvPicPr>
        <p:blipFill>
          <a:blip r:embed="rId5" cstate="print"/>
          <a:srcRect b="22571"/>
          <a:stretch>
            <a:fillRect/>
          </a:stretch>
        </p:blipFill>
        <p:spPr bwMode="auto">
          <a:xfrm>
            <a:off x="1979712" y="3645024"/>
            <a:ext cx="2016224" cy="1872208"/>
          </a:xfrm>
          <a:prstGeom prst="rect">
            <a:avLst/>
          </a:prstGeom>
          <a:noFill/>
          <a:ln w="19050">
            <a:solidFill>
              <a:srgbClr val="0070C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Рисунок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1988840"/>
            <a:ext cx="2160240" cy="1665424"/>
          </a:xfrm>
          <a:prstGeom prst="rect">
            <a:avLst/>
          </a:prstGeom>
          <a:noFill/>
          <a:ln w="19050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6148" name="Рисунок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1988840"/>
            <a:ext cx="2232248" cy="1664353"/>
          </a:xfrm>
          <a:prstGeom prst="rect">
            <a:avLst/>
          </a:prstGeom>
          <a:noFill/>
          <a:ln w="19050">
            <a:solidFill>
              <a:srgbClr val="0070C0"/>
            </a:solidFill>
            <a:miter lim="800000"/>
            <a:headEnd/>
            <a:tailEnd/>
          </a:ln>
        </p:spPr>
      </p:pic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1907704" y="260648"/>
            <a:ext cx="6768752" cy="2215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Опыт 2.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 чем же можно провести эксперимент для определения хрустит – не хрустит? Соль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rgbClr val="000099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состоит из кристаллов.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Посмотрела  в микроскоп. Точно. Соль - кристаллики.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Вывод: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Можно провести с ней эксперимент вместо снега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52" name="Rectangle 8"/>
          <p:cNvSpPr>
            <a:spLocks noChangeArrowheads="1"/>
          </p:cNvSpPr>
          <p:nvPr/>
        </p:nvSpPr>
        <p:spPr bwMode="auto">
          <a:xfrm>
            <a:off x="0" y="1371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63" name="Rectangle 19"/>
          <p:cNvSpPr>
            <a:spLocks noChangeArrowheads="1"/>
          </p:cNvSpPr>
          <p:nvPr/>
        </p:nvSpPr>
        <p:spPr bwMode="auto">
          <a:xfrm>
            <a:off x="1979712" y="304582"/>
            <a:ext cx="69847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162" name="Рисунок 11"/>
          <p:cNvPicPr>
            <a:picLocks noChangeAspect="1" noChangeArrowheads="1"/>
          </p:cNvPicPr>
          <p:nvPr/>
        </p:nvPicPr>
        <p:blipFill>
          <a:blip r:embed="rId4" cstate="print"/>
          <a:srcRect l="13202" t="6586" r="15790" b="20062"/>
          <a:stretch>
            <a:fillRect/>
          </a:stretch>
        </p:blipFill>
        <p:spPr bwMode="auto">
          <a:xfrm>
            <a:off x="1763688" y="4149080"/>
            <a:ext cx="2410653" cy="2088232"/>
          </a:xfrm>
          <a:prstGeom prst="rect">
            <a:avLst/>
          </a:prstGeom>
          <a:noFill/>
          <a:ln w="19050">
            <a:solidFill>
              <a:srgbClr val="0070C0"/>
            </a:solidFill>
            <a:miter lim="800000"/>
            <a:headEnd/>
            <a:tailEnd/>
          </a:ln>
        </p:spPr>
      </p:pic>
      <p:sp>
        <p:nvSpPr>
          <p:cNvPr id="6164" name="Rectangle 20"/>
          <p:cNvSpPr>
            <a:spLocks noChangeArrowheads="1"/>
          </p:cNvSpPr>
          <p:nvPr/>
        </p:nvSpPr>
        <p:spPr bwMode="auto">
          <a:xfrm>
            <a:off x="4283968" y="4077072"/>
            <a:ext cx="464176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Опыт </a:t>
            </a:r>
            <a:r>
              <a:rPr lang="ru-RU" sz="2000" b="1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3.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Положила в тарелку много соли – нажала – хрустит.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Вывод: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Снег (соль) – кристаллы – При надавливании они трутся между собой и издают звук. Что они говорят? Пока не знаю.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1" descr="C:\Users\Администратор\Downloads\труд зимой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4005064"/>
            <a:ext cx="2828583" cy="2121437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</p:pic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2843808" y="620688"/>
            <a:ext cx="4752528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Опыт 4.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В выходной день мы пошли с мамой и сестренкой гулять. Было тепло. Ярко светило солнце. Я решила рассказать маме и сестренке о том, почему скрипит снег. Нажала. НЕ СКРИПИТ!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У НАС ВО ДВОРЕ СНЕГ ДРУГОЙ?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Вывод: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Снег бывает разный?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E:\ФОТОГРАФИИ и картинки\игры зимой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4005064"/>
            <a:ext cx="2952328" cy="207868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979712" y="260648"/>
            <a:ext cx="6840760" cy="5601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</a:p>
          <a:p>
            <a:r>
              <a:rPr lang="ru-RU" sz="2000" b="1" dirty="0" smtClean="0">
                <a:solidFill>
                  <a:srgbClr val="C00000"/>
                </a:solidFill>
              </a:rPr>
              <a:t>Опыт 5</a:t>
            </a:r>
            <a:r>
              <a:rPr lang="ru-RU" sz="2000" dirty="0" smtClean="0">
                <a:solidFill>
                  <a:srgbClr val="C00000"/>
                </a:solidFill>
              </a:rPr>
              <a:t>.</a:t>
            </a:r>
            <a:r>
              <a:rPr lang="ru-RU" sz="2000" dirty="0" smtClean="0"/>
              <a:t>  </a:t>
            </a:r>
            <a:r>
              <a:rPr lang="ru-RU" sz="2000" dirty="0" smtClean="0">
                <a:solidFill>
                  <a:srgbClr val="000099"/>
                </a:solidFill>
              </a:rPr>
              <a:t>Вспомнила: </a:t>
            </a:r>
          </a:p>
          <a:p>
            <a:r>
              <a:rPr lang="ru-RU" sz="2000" dirty="0" smtClean="0">
                <a:solidFill>
                  <a:srgbClr val="000099"/>
                </a:solidFill>
              </a:rPr>
              <a:t> Когда гуляли в детском саду - </a:t>
            </a:r>
            <a:r>
              <a:rPr lang="ru-RU" sz="2000" dirty="0" smtClean="0">
                <a:solidFill>
                  <a:srgbClr val="FF0000"/>
                </a:solidFill>
              </a:rPr>
              <a:t>было морозно</a:t>
            </a:r>
            <a:r>
              <a:rPr lang="ru-RU" sz="2000" dirty="0" smtClean="0">
                <a:solidFill>
                  <a:srgbClr val="000099"/>
                </a:solidFill>
              </a:rPr>
              <a:t>.</a:t>
            </a:r>
          </a:p>
          <a:p>
            <a:r>
              <a:rPr lang="ru-RU" sz="2000" dirty="0" smtClean="0">
                <a:solidFill>
                  <a:srgbClr val="000099"/>
                </a:solidFill>
              </a:rPr>
              <a:t> Когда гуляли с мамой - </a:t>
            </a:r>
            <a:r>
              <a:rPr lang="ru-RU" sz="2000" dirty="0" smtClean="0">
                <a:solidFill>
                  <a:srgbClr val="FF0000"/>
                </a:solidFill>
              </a:rPr>
              <a:t>было тепло.</a:t>
            </a:r>
          </a:p>
          <a:p>
            <a:r>
              <a:rPr lang="ru-RU" sz="2000" dirty="0" smtClean="0">
                <a:solidFill>
                  <a:srgbClr val="000099"/>
                </a:solidFill>
              </a:rPr>
              <a:t> В теплую погоду  снег тает. </a:t>
            </a:r>
          </a:p>
          <a:p>
            <a:r>
              <a:rPr lang="ru-RU" sz="2000" dirty="0" smtClean="0">
                <a:solidFill>
                  <a:srgbClr val="000099"/>
                </a:solidFill>
              </a:rPr>
              <a:t> Если тает - в нем появляется вода. </a:t>
            </a:r>
          </a:p>
          <a:p>
            <a:r>
              <a:rPr lang="ru-RU" sz="2000" dirty="0" smtClean="0">
                <a:solidFill>
                  <a:srgbClr val="000099"/>
                </a:solidFill>
              </a:rPr>
              <a:t> Выложила из волшебных человечков </a:t>
            </a:r>
          </a:p>
          <a:p>
            <a:r>
              <a:rPr lang="ru-RU" sz="2000" dirty="0" smtClean="0">
                <a:solidFill>
                  <a:srgbClr val="000099"/>
                </a:solidFill>
              </a:rPr>
              <a:t> Снег: в морозную погоду –</a:t>
            </a:r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r>
              <a:rPr lang="ru-RU" sz="2000" dirty="0" smtClean="0">
                <a:solidFill>
                  <a:srgbClr val="000099"/>
                </a:solidFill>
              </a:rPr>
              <a:t> Снег: в теплую погоду (подтаявший)</a:t>
            </a:r>
          </a:p>
          <a:p>
            <a:endParaRPr lang="ru-RU" sz="2000" u="sng" dirty="0" smtClean="0"/>
          </a:p>
          <a:p>
            <a:endParaRPr lang="ru-RU" sz="2000" u="sng" dirty="0" smtClean="0"/>
          </a:p>
          <a:p>
            <a:endParaRPr lang="ru-RU" sz="2000" u="sng" dirty="0" smtClean="0"/>
          </a:p>
          <a:p>
            <a:r>
              <a:rPr lang="ru-RU" sz="2000" u="sng" dirty="0" smtClean="0">
                <a:solidFill>
                  <a:srgbClr val="C00000"/>
                </a:solidFill>
              </a:rPr>
              <a:t>Вывод:</a:t>
            </a:r>
            <a:r>
              <a:rPr lang="ru-RU" sz="2000" dirty="0" smtClean="0">
                <a:solidFill>
                  <a:srgbClr val="C00000"/>
                </a:solidFill>
              </a:rPr>
              <a:t> В морозную и теплую погоду состав снега разный.</a:t>
            </a:r>
          </a:p>
        </p:txBody>
      </p:sp>
      <p:pic>
        <p:nvPicPr>
          <p:cNvPr id="5" name="Рисунок 4"/>
          <p:cNvPicPr/>
          <p:nvPr/>
        </p:nvPicPr>
        <p:blipFill>
          <a:blip r:embed="rId2" cstate="print">
            <a:lum contrast="20000"/>
          </a:blip>
          <a:srcRect l="25046" t="9125" r="16148" b="15340"/>
          <a:stretch>
            <a:fillRect/>
          </a:stretch>
        </p:blipFill>
        <p:spPr bwMode="auto">
          <a:xfrm>
            <a:off x="6588224" y="1340768"/>
            <a:ext cx="2088232" cy="1750494"/>
          </a:xfrm>
          <a:prstGeom prst="rect">
            <a:avLst/>
          </a:prstGeom>
          <a:noFill/>
          <a:ln w="19050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4" name="Рисунок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3212976"/>
            <a:ext cx="2088232" cy="1728192"/>
          </a:xfrm>
          <a:prstGeom prst="rect">
            <a:avLst/>
          </a:prstGeom>
          <a:noFill/>
          <a:ln w="19050">
            <a:solidFill>
              <a:srgbClr val="0070C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95736" y="3645024"/>
            <a:ext cx="5976664" cy="2149699"/>
          </a:xfrm>
        </p:spPr>
        <p:txBody>
          <a:bodyPr/>
          <a:lstStyle/>
          <a:p>
            <a:pPr>
              <a:buNone/>
            </a:pPr>
            <a:r>
              <a:rPr lang="ru-RU" sz="2400" b="1" dirty="0" smtClean="0">
                <a:solidFill>
                  <a:srgbClr val="FF0000"/>
                </a:solidFill>
                <a:latin typeface="+mj-lt"/>
              </a:rPr>
              <a:t>Опыт 5.</a:t>
            </a:r>
            <a:endParaRPr lang="ru-RU" sz="2400" dirty="0" smtClean="0">
              <a:solidFill>
                <a:srgbClr val="FF0000"/>
              </a:solidFill>
              <a:latin typeface="+mj-lt"/>
            </a:endParaRPr>
          </a:p>
          <a:p>
            <a:pPr>
              <a:buNone/>
            </a:pPr>
            <a:r>
              <a:rPr lang="ru-RU" sz="2400" dirty="0" smtClean="0">
                <a:solidFill>
                  <a:srgbClr val="000099"/>
                </a:solidFill>
                <a:latin typeface="+mj-lt"/>
              </a:rPr>
              <a:t>Проверила эксперимент на соли: налила чуть - чуть  воды. Надавила. НЕ ХРУСТИТ!.</a:t>
            </a:r>
          </a:p>
          <a:p>
            <a:pPr>
              <a:buNone/>
            </a:pPr>
            <a:r>
              <a:rPr lang="ru-RU" sz="2400" u="sng" dirty="0" smtClean="0">
                <a:solidFill>
                  <a:srgbClr val="FF0000"/>
                </a:solidFill>
                <a:latin typeface="+mj-lt"/>
              </a:rPr>
              <a:t>Вывод:</a:t>
            </a:r>
            <a:r>
              <a:rPr lang="ru-RU" sz="2400" dirty="0" smtClean="0">
                <a:solidFill>
                  <a:srgbClr val="FF0000"/>
                </a:solidFill>
                <a:latin typeface="+mj-lt"/>
              </a:rPr>
              <a:t> Если соль  влажная – не хрустит. </a:t>
            </a:r>
          </a:p>
          <a:p>
            <a:pPr>
              <a:buNone/>
            </a:pPr>
            <a:r>
              <a:rPr lang="ru-RU" sz="2400" dirty="0" smtClean="0">
                <a:solidFill>
                  <a:srgbClr val="FF0000"/>
                </a:solidFill>
                <a:latin typeface="+mj-lt"/>
              </a:rPr>
              <a:t>Значит, в подтаявшем  снегу была вода? </a:t>
            </a:r>
          </a:p>
          <a:p>
            <a:pPr>
              <a:buNone/>
            </a:pPr>
            <a:r>
              <a:rPr lang="ru-RU" sz="2400" b="1" dirty="0" smtClean="0"/>
              <a:t> </a:t>
            </a:r>
            <a:endParaRPr lang="ru-RU" sz="2400" dirty="0" smtClean="0"/>
          </a:p>
          <a:p>
            <a:endParaRPr lang="ru-RU" sz="2400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 l="23055" t="25761" r="42245" b="23438"/>
          <a:stretch>
            <a:fillRect/>
          </a:stretch>
        </p:blipFill>
        <p:spPr bwMode="auto">
          <a:xfrm>
            <a:off x="4283968" y="332656"/>
            <a:ext cx="2865500" cy="3600400"/>
          </a:xfrm>
          <a:prstGeom prst="rect">
            <a:avLst/>
          </a:prstGeom>
          <a:noFill/>
          <a:ln w="19050">
            <a:solidFill>
              <a:srgbClr val="0070C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8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1859B"/>
      </a:hlink>
      <a:folHlink>
        <a:srgbClr val="205867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734</TotalTime>
  <Words>566</Words>
  <Application>Microsoft Office PowerPoint</Application>
  <PresentationFormat>Экран (4:3)</PresentationFormat>
  <Paragraphs>90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ПОД НОГАМИ СНЕГ СКРИПИТ, СНЕГ НАМ ЧТО-ТО ГОВОРИТ…. </vt:lpstr>
      <vt:lpstr>Слайд 2</vt:lpstr>
      <vt:lpstr> Однажды на прогулке мы с ребятами играли в игру «Слушаем зиму» и  услышали, как под ногами прохожих хрустит снег.  Возникло желание  узнать:  ПОЧЕМУ СНЕГ ХРУСТИТ? ЧТО ЭТО ЗНАЧИТ?    </vt:lpstr>
      <vt:lpstr>Слайд 4</vt:lpstr>
      <vt:lpstr> Опыт 1.  Снег – это много  снежинок. Какие они? 1. Рассматривала снег на ладошке. Сравнивала.  Хотела узнать, что такое снежинка  и из чего она состоит. 2. Рассмотрела снежинку в микроскоп.  Она состоит из тонких льдинок – палочек- кристаллов.    Вывод: Снежинки бывают разной формы и состоят из ледяных кристаллов.  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XTreme.ws</cp:lastModifiedBy>
  <cp:revision>49</cp:revision>
  <dcterms:created xsi:type="dcterms:W3CDTF">2014-06-24T15:51:35Z</dcterms:created>
  <dcterms:modified xsi:type="dcterms:W3CDTF">2015-02-13T11:52:48Z</dcterms:modified>
</cp:coreProperties>
</file>