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65" r:id="rId2"/>
    <p:sldId id="269" r:id="rId3"/>
    <p:sldId id="270" r:id="rId4"/>
    <p:sldId id="264" r:id="rId5"/>
    <p:sldId id="272" r:id="rId6"/>
    <p:sldId id="273" r:id="rId7"/>
    <p:sldId id="271" r:id="rId8"/>
    <p:sldId id="274" r:id="rId9"/>
    <p:sldId id="267" r:id="rId10"/>
    <p:sldId id="275" r:id="rId11"/>
    <p:sldId id="288" r:id="rId12"/>
    <p:sldId id="289" r:id="rId13"/>
    <p:sldId id="276" r:id="rId14"/>
    <p:sldId id="278" r:id="rId15"/>
    <p:sldId id="290" r:id="rId16"/>
    <p:sldId id="279" r:id="rId17"/>
    <p:sldId id="295" r:id="rId18"/>
    <p:sldId id="268" r:id="rId19"/>
    <p:sldId id="293" r:id="rId20"/>
    <p:sldId id="280" r:id="rId21"/>
    <p:sldId id="296" r:id="rId22"/>
    <p:sldId id="26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E9B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08" autoAdjust="0"/>
    <p:restoredTop sz="94660"/>
  </p:normalViewPr>
  <p:slideViewPr>
    <p:cSldViewPr>
      <p:cViewPr varScale="1">
        <p:scale>
          <a:sx n="74" d="100"/>
          <a:sy n="7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FC29A0-C644-4465-8482-805142753E79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A4CF1A-8A4B-4027-82A0-9134B1A91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E7B6B-B620-4C07-A0DB-2C484BE4EA3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221E-F7CF-4B1C-877A-B859E315B321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7432-83E9-4D25-A0AF-BB0D2AC87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DEDA-D74E-4A87-A0C0-79728118E2F8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1BBE-CB32-43DF-9A08-3B9017E67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FAF-60CC-441C-AC0A-8830BC6B4670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BF4E-94DF-4728-8326-5A864F2EE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4FF3-1258-42BF-A503-16975C2A5EB6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38BC-57E6-4094-B75C-5EB550707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29E1-CBC8-4BA3-8A51-973667A9107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AA1A-ACAA-48A5-BC23-401BF62EB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02A3-62BB-43C6-91FB-D028B517BC73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0514-906E-49DE-8289-88A8CBB4D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8F70-D1CB-491D-AC07-C3EC3CC828F4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0DC1-B986-41AE-8B10-78E1331D9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4145-D6A0-4A2E-A334-6113EE395F02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5638-49FD-4F40-8698-D47DBC860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17A6-5E1D-4418-AA12-5BCF269E1C11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249D7-6F5E-4CA8-8275-CBD84E5C9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4E4E-73F4-49A9-8266-27F671E55E7E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DD35D-9928-423D-B5C9-B52057F5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8AC1-C4BF-47F8-8EF6-3FF6F7AFC151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3C67-63D0-41A5-8F5B-FC35DC55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388E7-BE62-4B2A-9A68-9F5A67F672DB}" type="datetimeFigureOut">
              <a:rPr lang="ru-RU"/>
              <a:pPr>
                <a:defRPr/>
              </a:pPr>
              <a:t>20.02.2015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C7339-24A2-4116-968F-52DE97567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3" r:id="rId1"/>
    <p:sldLayoutId id="2147484035" r:id="rId2"/>
    <p:sldLayoutId id="2147484044" r:id="rId3"/>
    <p:sldLayoutId id="2147484036" r:id="rId4"/>
    <p:sldLayoutId id="2147484037" r:id="rId5"/>
    <p:sldLayoutId id="2147484038" r:id="rId6"/>
    <p:sldLayoutId id="2147484039" r:id="rId7"/>
    <p:sldLayoutId id="2147484045" r:id="rId8"/>
    <p:sldLayoutId id="2147484040" r:id="rId9"/>
    <p:sldLayoutId id="2147484041" r:id="rId10"/>
    <p:sldLayoutId id="2147484042" r:id="rId11"/>
  </p:sldLayoutIdLst>
  <p:transition spd="slow">
    <p:pu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8.xml"/><Relationship Id="rId7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8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3000375"/>
            <a:ext cx="3786187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8" y="5286375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Воспитатель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Бельская Елена Сергеевна</a:t>
            </a:r>
            <a:endParaRPr lang="ru-RU" sz="24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5929315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 Antiqua" pitchFamily="18" charset="0"/>
              </a:rPr>
              <a:t>Рабочая программа для детей среднего дошкольного возраста </a:t>
            </a:r>
            <a:r>
              <a:rPr lang="ru-RU" sz="3600" b="1" dirty="0" err="1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 Antiqua" pitchFamily="18" charset="0"/>
              </a:rPr>
              <a:t>Спасо-Талицкого</a:t>
            </a:r>
            <a:r>
              <a:rPr lang="ru-RU" sz="3600" b="1" dirty="0">
                <a:ln w="50800"/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Book Antiqua" pitchFamily="18" charset="0"/>
              </a:rPr>
              <a:t> детского дома</a:t>
            </a:r>
            <a:endParaRPr lang="ru-RU" sz="3600" b="1" dirty="0">
              <a:ln w="50800"/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3" y="150813"/>
            <a:ext cx="707231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x-none" sz="2000" b="1">
                <a:solidFill>
                  <a:schemeClr val="bg1">
                    <a:lumMod val="50000"/>
                  </a:schemeClr>
                </a:solidFill>
              </a:rPr>
              <a:t>.1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Содержание психолого-педагогической работы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57250" y="785813"/>
            <a:ext cx="75723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b="1" dirty="0">
                <a:solidFill>
                  <a:srgbClr val="224043"/>
                </a:solidFill>
                <a:cs typeface="Times New Roman" pitchFamily="18" charset="0"/>
              </a:rPr>
              <a:t>Направления:</a:t>
            </a:r>
          </a:p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dirty="0">
                <a:solidFill>
                  <a:srgbClr val="224043"/>
                </a:solidFill>
                <a:cs typeface="Times New Roman" pitchFamily="18" charset="0"/>
              </a:rPr>
              <a:t>«Социально-коммуникативное развитие»</a:t>
            </a:r>
          </a:p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dirty="0">
                <a:solidFill>
                  <a:srgbClr val="224043"/>
                </a:solidFill>
                <a:cs typeface="Times New Roman" pitchFamily="18" charset="0"/>
              </a:rPr>
              <a:t>«Познавательное развитие»</a:t>
            </a:r>
          </a:p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dirty="0">
                <a:solidFill>
                  <a:srgbClr val="224043"/>
                </a:solidFill>
                <a:cs typeface="Times New Roman" pitchFamily="18" charset="0"/>
              </a:rPr>
              <a:t>«Речевое развитие»</a:t>
            </a:r>
          </a:p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dirty="0">
                <a:solidFill>
                  <a:srgbClr val="224043"/>
                </a:solidFill>
                <a:cs typeface="Times New Roman" pitchFamily="18" charset="0"/>
              </a:rPr>
              <a:t>«Художественно-эстетическое развитие»</a:t>
            </a:r>
          </a:p>
          <a:p>
            <a:pPr algn="just" eaLnBrk="0" hangingPunct="0">
              <a:lnSpc>
                <a:spcPct val="200000"/>
              </a:lnSpc>
              <a:tabLst>
                <a:tab pos="9245600" algn="r"/>
              </a:tabLst>
              <a:defRPr/>
            </a:pPr>
            <a:r>
              <a:rPr lang="ru-RU" sz="2000" dirty="0">
                <a:solidFill>
                  <a:srgbClr val="224043"/>
                </a:solidFill>
                <a:cs typeface="Times New Roman" pitchFamily="18" charset="0"/>
              </a:rPr>
              <a:t>«Физическое развитие»</a:t>
            </a:r>
            <a:r>
              <a:rPr lang="ru-RU" sz="2000" dirty="0"/>
              <a:t> </a:t>
            </a:r>
          </a:p>
          <a:p>
            <a:pPr algn="just" eaLnBrk="0" hangingPunct="0">
              <a:lnSpc>
                <a:spcPct val="150000"/>
              </a:lnSpc>
              <a:tabLst>
                <a:tab pos="9245600" algn="r"/>
              </a:tabLst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0" hangingPunct="0">
              <a:lnSpc>
                <a:spcPct val="150000"/>
              </a:lnSpc>
              <a:tabLst>
                <a:tab pos="9245600" algn="r"/>
              </a:tabLst>
              <a:defRPr/>
            </a:pPr>
            <a:endParaRPr lang="ru-RU" sz="1400" dirty="0">
              <a:solidFill>
                <a:srgbClr val="22404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142875"/>
            <a:ext cx="7143750" cy="496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2.2 Календарно - тематический план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928688"/>
          <a:ext cx="8786813" cy="5608636"/>
        </p:xfrm>
        <a:graphic>
          <a:graphicData uri="http://schemas.openxmlformats.org/drawingml/2006/table">
            <a:tbl>
              <a:tblPr/>
              <a:tblGrid>
                <a:gridCol w="928688"/>
                <a:gridCol w="1000125"/>
                <a:gridCol w="2214562"/>
                <a:gridCol w="1714500"/>
                <a:gridCol w="1357313"/>
                <a:gridCol w="1571625"/>
              </a:tblGrid>
              <a:tr h="975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недели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предметно-развивающей среды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руемые мероприятия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(литература)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Итоговое мероприятие, ответственный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22-30 сентября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и фрукты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Расширять знания об овощах и фруктах (местных, экзотических), представления о сельскохозяйственных сезонных работах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Выставка овощей и фруктов,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альбом «Сельско-хозяйственные работы осенью»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Выставка поделок из овощей. Ответственная: Бельская Е.С.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62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1-5 октября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Осень. Приметы осени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Закреплять конкретные представления о сезонных изменениях в природе Расширять представления детей об осени. Развивать умение устанавливать простейшие связи между явлениями живой и неживой природы.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Альбом «Осень»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Энциклопедии.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Муляжи овощей и фруктов.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Гербарий осенних листьев.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Праздник осени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Ответственная: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Кружеленкова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С.А.</a:t>
                      </a:r>
                    </a:p>
                  </a:txBody>
                  <a:tcPr marL="40142" marR="401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93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142875"/>
            <a:ext cx="6715125" cy="8715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2.3 Перспективное планирование по художественно-эстетическому развитию</a:t>
            </a:r>
          </a:p>
        </p:txBody>
      </p:sp>
      <p:pic>
        <p:nvPicPr>
          <p:cNvPr id="16387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071546"/>
          <a:ext cx="8715404" cy="4774898"/>
        </p:xfrm>
        <a:graphic>
          <a:graphicData uri="http://schemas.openxmlformats.org/drawingml/2006/table">
            <a:tbl>
              <a:tblPr/>
              <a:tblGrid>
                <a:gridCol w="357190"/>
                <a:gridCol w="500066"/>
                <a:gridCol w="428628"/>
                <a:gridCol w="1357290"/>
                <a:gridCol w="1500198"/>
                <a:gridCol w="3714776"/>
                <a:gridCol w="857256"/>
              </a:tblGrid>
              <a:tr h="57150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Неделя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занятия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занятия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занятия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Страница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9375" marR="889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Рисование декоративное по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филимоно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вской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росписи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90805" marR="8255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Филимоно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вская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лошадь»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учить детей расписывать силуэт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филимоновской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игрушки, чередуя прямые полосы двух цветов (зеленых и красных);</a:t>
                      </a:r>
                    </a:p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обогатить представление детей об народном декоративном искусстве;</a:t>
                      </a:r>
                    </a:p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воспитывать интерес к творчеству народных мастеров.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Д.Н.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Колдина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конспект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70"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«Домашние животные»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79375" marR="8890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marL="90805" marR="82550"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85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9375" marR="88900"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ние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805" marR="8255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«Загородки и заборы»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Упражнять детей в замыкании пространства способом </a:t>
                      </a: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обстраивания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плоскостных фигур; в различении и назывании четырех основных цветов (красный, синий, желтый, зеленый) и геометрических фигур (квадрат, треугольник, круг, прямоугольник);</a:t>
                      </a:r>
                    </a:p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закреплять представления об основных строительных деталях и деталях конструктора (куб, кирпич, брусок);</a:t>
                      </a:r>
                    </a:p>
                    <a:p>
                      <a:pPr marL="97155" marR="90170" indent="18732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учить понимать взрослого, думать, находить собственные решения.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Куцакова</a:t>
                      </a: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конспект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50813"/>
            <a:ext cx="6643687" cy="871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2.4 Календарно-тематический план воспитательно-образовательной работы с детьми</a:t>
            </a:r>
          </a:p>
        </p:txBody>
      </p:sp>
      <p:pic>
        <p:nvPicPr>
          <p:cNvPr id="17411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2875" y="1071563"/>
            <a:ext cx="7643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ru-RU" sz="2000" b="1"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Виды детской деятельности: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игровая;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двигательная;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коммуникативная;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трудовая;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познавательно-исследовательская;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продуктивная;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музыкально-художественная; </a:t>
            </a:r>
          </a:p>
          <a:p>
            <a:pPr algn="just" eaLnBrk="0" hangingPunct="0">
              <a:lnSpc>
                <a:spcPct val="200000"/>
              </a:lnSpc>
            </a:pPr>
            <a:r>
              <a:rPr lang="ru-RU" sz="1600" b="1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         чтение</a:t>
            </a:r>
            <a:endParaRPr lang="ru-RU" sz="1600" b="1">
              <a:solidFill>
                <a:srgbClr val="224043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" y="428625"/>
            <a:ext cx="664368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2.5 </a:t>
            </a: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Содержание коррекционной работы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435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571625"/>
          <a:ext cx="8215313" cy="3902075"/>
        </p:xfrm>
        <a:graphic>
          <a:graphicData uri="http://schemas.openxmlformats.org/drawingml/2006/table">
            <a:tbl>
              <a:tblPr/>
              <a:tblGrid>
                <a:gridCol w="2378075"/>
                <a:gridCol w="1979613"/>
                <a:gridCol w="1714500"/>
                <a:gridCol w="2143125"/>
              </a:tblGrid>
              <a:tr h="731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Ознакомление с окружающим миром и развитие речи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речи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Изобразительная деятельность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8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и обогащение лексики первоначальных представлений об окружающем мире. Развитие умений описывать предмет и явления окружающего мира. Формирование и развитие логического мышления</a:t>
                      </a: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навыков словообразования, словоизменения. Формирование диалогической речи. Развитие навыков коммуникативной стороны речи. Развитие фонематического слуха.</a:t>
                      </a: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моторики, внимания, памяти, мышления. Обогащение лексики. Формирование коммуникативной стороны речи</a:t>
                      </a: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моторики. Формирование и развитие зрительно-пространственного восприятия. Развитие внимания, мышления. Формирование и развитие сенсорного восприятия. Развитие умения отображать свои действия в речи</a:t>
                      </a:r>
                    </a:p>
                  </a:txBody>
                  <a:tcPr marL="66907" marR="669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" y="500063"/>
            <a:ext cx="7358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2.6 Мониторинг освоения образовательной программы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4313" y="1071563"/>
            <a:ext cx="73580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Критерии диагностики знаний и умений по ИЗО в средней группе: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знание основных цветов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правильно держать карандаш, кисть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рисовать по замыслу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рисовать по образцу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рисовать прямые линии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рисовать круг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лепить «палочку»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лепить «колечко»</a:t>
            </a:r>
          </a:p>
          <a:p>
            <a:pPr indent="358775" algn="just" eaLnBrk="0" hangingPunct="0">
              <a:lnSpc>
                <a:spcPct val="20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- Умение лепить «шарик»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14313"/>
            <a:ext cx="700087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2.7 Дополнительная образовательная деятельность</a:t>
            </a:r>
          </a:p>
        </p:txBody>
      </p:sp>
      <p:pic>
        <p:nvPicPr>
          <p:cNvPr id="20483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313" y="642938"/>
            <a:ext cx="8001000" cy="1893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Разработанная программа предусматривает в работе с детьми  дошкольного возраста постепенное овладение нетрадиционными техниками, опираясь на несколько циклов. Каждому циклу соответствует определенное содержание, которое составлено с учетом возраста, основано на личностно-ориентированном подходе.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2500313"/>
            <a:ext cx="3128962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1 цикл. Работа с пластилином.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2820988"/>
            <a:ext cx="383857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2 цикл. Работа с семенами и крупами.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00063" y="3143250"/>
            <a:ext cx="4286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3 цикл. Работа с природным материалом.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00063" y="3465513"/>
            <a:ext cx="2452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4 цикл. Работа с нитью.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00063" y="3786188"/>
            <a:ext cx="268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5 цикл. Работа с бисером.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00063" y="4108450"/>
            <a:ext cx="3432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6 цикл. Работа с соленым тестом.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00063" y="4429125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7 цикл. Работа с тканью и пуговицами.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500063" y="4751388"/>
            <a:ext cx="406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8 цикл. Работа с бросовым материалом.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500063" y="5072063"/>
            <a:ext cx="2635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itchFamily="34" charset="0"/>
                <a:cs typeface="Times New Roman" pitchFamily="18" charset="0"/>
              </a:rPr>
              <a:t>9 цикл. Работа с бумагой.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0"/>
            <a:ext cx="7143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2.8 Особенности традиционных событий, праздников, мероприятий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42875" y="857250"/>
            <a:ext cx="721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 algn="just" eaLnBrk="0" hangingPunct="0">
              <a:lnSpc>
                <a:spcPct val="150000"/>
              </a:lnSpc>
            </a:pPr>
            <a:endParaRPr lang="ru-RU">
              <a:solidFill>
                <a:srgbClr val="224043"/>
              </a:solidFill>
            </a:endParaRPr>
          </a:p>
        </p:txBody>
      </p:sp>
      <p:pic>
        <p:nvPicPr>
          <p:cNvPr id="21508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50" y="4071938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3" y="1071563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50" y="1071563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785794"/>
            <a:ext cx="2787301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Физкультурные развлечения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785794"/>
            <a:ext cx="1148648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Праздники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3786190"/>
            <a:ext cx="3074175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</a:rPr>
              <a:t>Мероприятие «Капустный день»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75"/>
            <a:ext cx="7786688" cy="6186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3. Организационный раздел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3.1  Режим дня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3.2 Организация образовательного процесса в средней группе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- Календарный график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- Учебный план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- Расписание НОД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- Модель воспитательно-образовательной работы на день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3.3  Материально-техническое обеспечение Программы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3.4  Оформление предметно-пространственной среды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ru-RU" sz="2000" b="1" u="sng" dirty="0">
                <a:solidFill>
                  <a:srgbClr val="002060"/>
                </a:solidFill>
                <a:hlinkClick r:id="rId4" action="ppaction://hlinksldjump"/>
              </a:rPr>
              <a:t>3.5 Программно-методическое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 обеспечение в средней группе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3580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3.3 Материально-техническое обеспечение Программы</a:t>
            </a:r>
            <a:endParaRPr lang="ru-RU" b="1" dirty="0">
              <a:solidFill>
                <a:schemeClr val="bg1">
                  <a:lumMod val="50000"/>
                </a:schemeClr>
              </a:solidFill>
              <a:hlinkClick r:id="rId2" action="ppaction://hlinksldjump"/>
            </a:endParaRPr>
          </a:p>
        </p:txBody>
      </p:sp>
      <p:pic>
        <p:nvPicPr>
          <p:cNvPr id="23555" name="Picture 12" descr="C:\Documents and Settings\Иятта\Рабочий стол\ЭТО СРОЧНО\Новая папка\DSC07710-conv-ok-sq-s-we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DSC00056"/>
          <p:cNvPicPr>
            <a:picLocks noChangeAspect="1" noChangeArrowheads="1"/>
          </p:cNvPicPr>
          <p:nvPr/>
        </p:nvPicPr>
        <p:blipFill>
          <a:blip r:embed="rId5" cstate="email">
            <a:lum contrast="12000"/>
          </a:blip>
          <a:srcRect/>
          <a:stretch>
            <a:fillRect/>
          </a:stretch>
        </p:blipFill>
        <p:spPr bwMode="auto">
          <a:xfrm>
            <a:off x="214313" y="2928938"/>
            <a:ext cx="2857500" cy="22193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0" y="571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571500"/>
            <a:ext cx="2833687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72188" y="5715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72188" y="29289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86125" y="2928938"/>
            <a:ext cx="2578100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467600" cy="631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Пояснительная записка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642938"/>
            <a:ext cx="7467600" cy="2714625"/>
          </a:xfrm>
        </p:spPr>
        <p:txBody>
          <a:bodyPr/>
          <a:lstStyle/>
          <a:p>
            <a:pPr marL="0" indent="-180000" algn="just" eaLnBrk="1" hangingPunct="1">
              <a:lnSpc>
                <a:spcPct val="150000"/>
              </a:lnSpc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Рабочая программа разработана в соответствии с основной общеобразовательной программой МОКУ для детей-сирот и детей, оставшихся без попечения родителей, Спасо-Талицкого детского дома для детей дошкольного возраста Оричевского района Кировской области.</a:t>
            </a:r>
          </a:p>
          <a:p>
            <a:pPr marL="0" indent="-180000" algn="just" eaLnBrk="1" hangingPunct="1">
              <a:lnSpc>
                <a:spcPct val="150000"/>
              </a:lnSpc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Рабочая программа предназначена для детей 4-5 лет (средняя группа) и рассчитана на 36 недель, что соответствует календарному графику детского дома.</a:t>
            </a:r>
          </a:p>
          <a:p>
            <a:pPr marL="0" indent="-180000" algn="just" eaLnBrk="1" hangingPunct="1">
              <a:lnSpc>
                <a:spcPct val="150000"/>
              </a:lnSpc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Рабочая программа является  «открытой» и предусматривает изменения и дополнения по мере профессиональной необходимости.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142875"/>
            <a:ext cx="714375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3.4 Оформление предметно-пространственной среды</a:t>
            </a:r>
          </a:p>
        </p:txBody>
      </p:sp>
      <p:pic>
        <p:nvPicPr>
          <p:cNvPr id="24579" name="Picture 12" descr="C:\Documents and Settings\Иятта\Рабочий стол\ЭТО СРОЧНО\Новая папка\DSC07710-conv-ok-sq-s-we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G:\DCIM\100OLYMP\P20303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711200"/>
            <a:ext cx="226695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G:\DCIM\100OLYMP\P203039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50" y="4643438"/>
            <a:ext cx="2693988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G:\DCIM\100OLYMP\P203039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50" y="2714625"/>
            <a:ext cx="265588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G:\DCIM\100OLYMP\P2030391.JPG"/>
          <p:cNvPicPr>
            <a:picLocks noChangeAspect="1" noChangeArrowheads="1"/>
          </p:cNvPicPr>
          <p:nvPr/>
        </p:nvPicPr>
        <p:blipFill>
          <a:blip r:embed="rId8" cstate="email"/>
          <a:srcRect l="-1232"/>
          <a:stretch>
            <a:fillRect/>
          </a:stretch>
        </p:blipFill>
        <p:spPr bwMode="auto">
          <a:xfrm>
            <a:off x="3143250" y="714375"/>
            <a:ext cx="2714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G:\DCIM\100OLYMP\P203039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4213" y="3789363"/>
            <a:ext cx="227330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63" y="188913"/>
            <a:ext cx="7215187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3.5 Программно-методическое обеспечение в средней группе</a:t>
            </a:r>
          </a:p>
        </p:txBody>
      </p:sp>
      <p:pic>
        <p:nvPicPr>
          <p:cNvPr id="25603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&amp;Mcy;&amp;acy;&amp;lcy;&amp;iecy;&amp;vcy;&amp;icy;&amp;chcy; &amp;icy; &amp;Mcy;&amp;acy;&amp;tcy;&amp;icy;&amp;scy;&amp;scy; &amp;acy;&amp;lcy;&amp;softcy;&amp;bcy;&amp;ocy;&amp;mcy;. &amp;CHcy;&amp;ucy;&amp;rcy;&amp;acy;&amp;kcy;&amp;ocy;&amp;vcy;&amp;acy; &amp;Ncy;.&amp;Acy; 78 &amp;pcy;&amp;gcy;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071563"/>
            <a:ext cx="23050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&amp;Kcy;&amp;ncy;&amp;icy;&amp;gcy;&amp;acy; &quot;&amp;Icy;&amp;zcy;&amp;ocy;&amp;bcy;&amp;rcy;&amp;acy;&amp;zcy;&amp;icy;&amp;tcy;&amp;iecy;&amp;lcy;&amp;softcy;&amp;ncy;&amp;acy;&amp;yacy; &amp;dcy;&amp;iecy;&amp;yacy;&amp;tcy;&amp;iecy;&amp;lcy;&amp;softcy;&amp;ncy;&amp;ocy;&amp;scy;&amp;tcy;&amp;softcy; &amp;vcy; &amp;dcy;&amp;iecy;&amp;tcy;&amp;scy;&amp;kcy;&amp;ocy;&amp;mcy; &amp;scy;&amp;acy;&amp;dcy;&amp;ucy;. &amp;Scy;&amp;rcy;&amp;iecy;&amp;dcy;&amp;ncy;&amp;yacy;&amp;yacy; &amp;gcy;&amp;rcy;&amp;ucy;&amp;pcy;&amp;pcy;&amp;acy;&quot; &amp;Lcy;&amp;ycy;&amp;kcy;&amp;ocy;&amp;vcy;&amp;acy; &amp;Icy;.&amp;Acy;. &amp;kcy;&amp;ucy;&amp;pcy;&amp;icy;&amp;tcy;&amp;softcy; &amp;vcy; &amp;icy;&amp;ncy;&amp;tcy;&amp;iecy;&amp;rcy;&amp;ncy;&amp;iecy;&amp;tcy;-&amp;mcy;&amp;acy;&amp;gcy;&amp;acy;&amp;zcy;&amp;icy;&amp;ncy;&amp;iecy; &quot;&amp;Ucy;&amp;mcy;&amp;ncy;&amp;acy;&amp;yacy; &amp;icy;&amp;gcy;&amp;rcy;&amp;ucy;&amp;shcy;&amp;kcy;&amp;acy;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2214563"/>
            <a:ext cx="2428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00108"/>
            <a:ext cx="2381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Иятта\Рабочий стол\ЭТО СРОЧНО\Новая папка\755ad610193c.pn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</a:blip>
          <a:srcRect/>
          <a:stretch>
            <a:fillRect/>
          </a:stretch>
        </p:blipFill>
        <p:spPr bwMode="auto">
          <a:xfrm>
            <a:off x="5357813" y="2700338"/>
            <a:ext cx="37861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357438"/>
            <a:ext cx="7775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88" y="0"/>
            <a:ext cx="714375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 Нормативно-правовые документы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357188"/>
            <a:ext cx="8643938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lnSpc>
                <a:spcPct val="150000"/>
              </a:lnSpc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Рабочая программа разработана на основе действующих нормативно - правовых документов, обязательных для выполнения в полном объеме, а именно: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 u="sng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 с международно-правовыми актами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Конвенцией о правах ребёнка (одобрена Генеральной Ассамблеей ООН 20.11.1989 г., вступила в силу для СССР 15.09.1990 г.);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 u="sng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с законами РФ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>
                <a:solidFill>
                  <a:srgbClr val="224043"/>
                </a:solidFill>
                <a:ea typeface="Calibri" pitchFamily="34" charset="0"/>
                <a:cs typeface="Calibri" pitchFamily="34" charset="0"/>
              </a:rPr>
              <a:t>Законом РФ от 29.12.2012 г. № 273 – Ф3 «Об образовании в РФ»;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 u="sng">
                <a:solidFill>
                  <a:srgbClr val="224043"/>
                </a:solidFill>
                <a:cs typeface="Times New Roman" pitchFamily="18" charset="0"/>
              </a:rPr>
              <a:t>с документами Министерств и ведомств РФ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Приказом Минобрнауки РФ от 17.10.2013г. «1155 «Об утверждении Федерального государственного образовательного стандарта дошкольного образования»;</a:t>
            </a: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Гигиеническими требованиями к устройству, содержанию, организации режима работы в детских домах и школах-интернатах.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</a:pPr>
            <a:r>
              <a:rPr lang="ru-RU" sz="1600" u="sng">
                <a:solidFill>
                  <a:srgbClr val="224043"/>
                </a:solidFill>
                <a:cs typeface="Times New Roman" pitchFamily="18" charset="0"/>
              </a:rPr>
              <a:t>с локальными документами</a:t>
            </a: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 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Уставом Спасо-Талицкого детского дома.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Годовым планом работы Спасо-Талицкого детского дома.</a:t>
            </a: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Календарным учебным графиком.</a:t>
            </a:r>
          </a:p>
          <a:p>
            <a:pPr indent="450850" algn="just" eaLnBrk="0" hangingPunct="0">
              <a:lnSpc>
                <a:spcPct val="150000"/>
              </a:lnSpc>
              <a:buFontTx/>
              <a:buChar char="-"/>
            </a:pPr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Учебным планом</a:t>
            </a:r>
            <a:endParaRPr lang="ru-RU" sz="1600">
              <a:solidFill>
                <a:srgbClr val="224043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3214688"/>
            <a:ext cx="7272338" cy="192405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1. Целевой раздел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x-none" sz="2400" b="1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1.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1</a:t>
            </a:r>
            <a:r>
              <a:rPr lang="x-none" sz="2400" b="1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 Цели и задачи  Программы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1.2. Принципы  формирования Программы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1.3.</a:t>
            </a:r>
            <a:r>
              <a:rPr lang="x-none" sz="2400" b="1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 </a:t>
            </a:r>
            <a:r>
              <a:rPr lang="x-none" sz="2400" b="1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Возрастные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и индивидуальные </a:t>
            </a:r>
            <a:r>
              <a:rPr lang="x-none" sz="2400" b="1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особенности детей 4-5 лет (средняя группа)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1.4. </a:t>
            </a:r>
            <a:r>
              <a:rPr lang="x-none" sz="2400" b="1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Планируемые результаты освоения Программы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14313"/>
            <a:ext cx="62865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 Цели и задачи реализации Программы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5" y="857250"/>
            <a:ext cx="74295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Цель: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создание благоприятных условий для полноценного проживания ребенком дошколь­ного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дошкольника.</a:t>
            </a:r>
          </a:p>
          <a:p>
            <a:pPr algn="just">
              <a:lnSpc>
                <a:spcPct val="150000"/>
              </a:lnSpc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42875" y="2428875"/>
            <a:ext cx="792956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>
              <a:lnSpc>
                <a:spcPct val="150000"/>
              </a:lnSpc>
            </a:pPr>
            <a:r>
              <a:rPr lang="ru-RU" sz="1400" b="1">
                <a:solidFill>
                  <a:srgbClr val="224043"/>
                </a:solidFill>
                <a:cs typeface="Times New Roman" pitchFamily="18" charset="0"/>
              </a:rPr>
              <a:t>Задачи:</a:t>
            </a:r>
            <a:endParaRPr lang="ru-RU" sz="1400">
              <a:solidFill>
                <a:srgbClr val="224043"/>
              </a:solidFill>
            </a:endParaRPr>
          </a:p>
          <a:p>
            <a:pPr indent="342900" algn="just" eaLnBrk="0" hangingPunct="0">
              <a:lnSpc>
                <a:spcPct val="150000"/>
              </a:lnSpc>
              <a:buFontTx/>
              <a:buAutoNum type="arabicPeriod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способствовать природному процессу умственного и физического развития детей через организацию  игровой, коммуникативной, познавательно-исследовательской, трудовой, двигательной, чтению художественной литературы, музыкально-художественной, продуктивной деятельности;</a:t>
            </a:r>
          </a:p>
          <a:p>
            <a:pPr indent="342900" algn="just" eaLnBrk="0" hangingPunct="0">
              <a:lnSpc>
                <a:spcPct val="150000"/>
              </a:lnSpc>
              <a:buFontTx/>
              <a:buAutoNum type="arabicPeriod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 обеспечить  психолого-педагогическое сопровождение работы по освоению образовательных областей;</a:t>
            </a:r>
            <a:endParaRPr lang="ru-RU" sz="1400">
              <a:solidFill>
                <a:srgbClr val="224043"/>
              </a:solidFill>
            </a:endParaRPr>
          </a:p>
          <a:p>
            <a:pPr indent="342900" algn="just" eaLnBrk="0" hangingPunct="0">
              <a:lnSpc>
                <a:spcPct val="150000"/>
              </a:lnSpc>
              <a:buFontTx/>
              <a:buAutoNum type="arabicPeriod" startAt="3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реализовать  формы организации совместной взросло-детской (партнерской деятельности) в ходе непосредственной образовательной деятельности (НОД), самостоятельной деятельности (СД), режимных моментах, работе с родителями. </a:t>
            </a:r>
          </a:p>
        </p:txBody>
      </p:sp>
      <p:pic>
        <p:nvPicPr>
          <p:cNvPr id="9221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85750"/>
            <a:ext cx="62865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1.2. Принципы к формированию Программы</a:t>
            </a: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42875" y="1000125"/>
            <a:ext cx="7858125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При разработке образовательной программы учтены следующие принципы: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поддерживает разнообразие детства, сохраняет уникальность и самоценность детства как важного этапа в общем развитии человека;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предполагает личностно-развивающий и гуманистический характер взаимодействия взрослых (родителей (законных представителей), педагогических и иных работников и детей;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предусматривает уважение личности ребенка;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реализуется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ребенка;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основывается на полноценном проживании ребенком всех этапов детства, обогащении детского развития;</a:t>
            </a:r>
            <a:endParaRPr lang="ru-RU" sz="14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•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выстраивает образовательную деятельность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 субъектом образования и др.</a:t>
            </a:r>
            <a:endParaRPr lang="ru-RU" sz="1400">
              <a:solidFill>
                <a:srgbClr val="224043"/>
              </a:solidFill>
            </a:endParaRPr>
          </a:p>
        </p:txBody>
      </p:sp>
      <p:pic>
        <p:nvPicPr>
          <p:cNvPr id="10244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0"/>
            <a:ext cx="5715000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 Возрастные особенности детей 4-5 лет 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0" y="357188"/>
            <a:ext cx="7858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>
              <a:defRPr/>
            </a:pP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Основные достижения детей 4 -5 лет связаны:</a:t>
            </a:r>
          </a:p>
          <a:p>
            <a:pPr indent="450850" algn="just" eaLnBrk="0" hangingPunct="0">
              <a:buFontTx/>
              <a:buChar char="•"/>
              <a:defRPr/>
            </a:pP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с развитием игровой деятельности; появлением ролевых и реальных взаимодействий; с развитием изобразительной деятельности; </a:t>
            </a:r>
          </a:p>
          <a:p>
            <a:pPr indent="450850" algn="just" eaLnBrk="0" hangingPunct="0">
              <a:buFontTx/>
              <a:buChar char="•"/>
              <a:defRPr/>
            </a:pP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конструированием по замыслу, планированием; совершенствованием восприятия, развитием образного мышления и воображения, </a:t>
            </a:r>
            <a:r>
              <a:rPr lang="ru-RU" sz="1600" dirty="0" err="1">
                <a:solidFill>
                  <a:srgbClr val="224043"/>
                </a:solidFill>
                <a:latin typeface="+mn-lt"/>
                <a:cs typeface="Times New Roman" pitchFamily="18" charset="0"/>
              </a:rPr>
              <a:t>эгоцентричностью</a:t>
            </a: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 познавательной позиции; </a:t>
            </a:r>
          </a:p>
          <a:p>
            <a:pPr indent="450850" algn="just" eaLnBrk="0" hangingPunct="0">
              <a:buFontTx/>
              <a:buChar char="•"/>
              <a:defRPr/>
            </a:pP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развитием памяти, внимания, речи, познавательной мотивации, совершенствования восприятия; формированием потребности в уважении со стороны взрослого, появлением обидчивости, </a:t>
            </a:r>
            <a:r>
              <a:rPr lang="ru-RU" sz="1600" dirty="0" err="1">
                <a:solidFill>
                  <a:srgbClr val="224043"/>
                </a:solidFill>
                <a:latin typeface="+mn-lt"/>
                <a:cs typeface="Times New Roman" pitchFamily="18" charset="0"/>
              </a:rPr>
              <a:t>конкурентность</a:t>
            </a: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224043"/>
                </a:solidFill>
                <a:latin typeface="+mn-lt"/>
                <a:cs typeface="Times New Roman" pitchFamily="18" charset="0"/>
              </a:rPr>
              <a:t>соревновательность</a:t>
            </a:r>
            <a:r>
              <a:rPr lang="ru-RU" sz="1600" dirty="0">
                <a:solidFill>
                  <a:srgbClr val="224043"/>
                </a:solidFill>
                <a:latin typeface="+mn-lt"/>
                <a:cs typeface="Times New Roman" pitchFamily="18" charset="0"/>
              </a:rPr>
              <a:t> со сверстниками, дальнейшим развитием образа Я ребенка, его детализацией.</a:t>
            </a:r>
          </a:p>
        </p:txBody>
      </p:sp>
      <p:pic>
        <p:nvPicPr>
          <p:cNvPr id="11268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38" y="3214688"/>
            <a:ext cx="38036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Индивидуальные </a:t>
            </a: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особенности </a:t>
            </a:r>
            <a:endParaRPr lang="ru-RU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3571875"/>
            <a:ext cx="8001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 eaLnBrk="0" hangingPunct="0"/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В группе обучается  пять детей, три девочки и два мальчика. Все дети обучаются по программе впервые.</a:t>
            </a:r>
            <a:endParaRPr lang="ru-RU" sz="1600">
              <a:solidFill>
                <a:srgbClr val="224043"/>
              </a:solidFill>
            </a:endParaRPr>
          </a:p>
          <a:p>
            <a:pPr indent="450850" algn="just" eaLnBrk="0" hangingPunct="0"/>
            <a:r>
              <a:rPr lang="ru-RU" sz="1600">
                <a:solidFill>
                  <a:srgbClr val="224043"/>
                </a:solidFill>
                <a:cs typeface="Times New Roman" pitchFamily="18" charset="0"/>
              </a:rPr>
              <a:t> По результатам  промежуточной  диагностики  по художественно-эстетическому развитию:  не сформирован интерес к эстетической стороне окружающей дейс­твительности, эстетического отношения к предметам и явлениям окружающего мира, произведениям искусства; не развиты эстетические чувства художественного восприятия, образных представлений, воображения, художественно-творческих спо­собностей; слабо развит  интерес к самосто­ятельной творческой деятельности (изобразительной, конструктивно- модельной, музыкальной и др.).</a:t>
            </a:r>
            <a:endParaRPr lang="ru-RU" sz="1600">
              <a:solidFill>
                <a:srgbClr val="224043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0"/>
            <a:ext cx="6215063" cy="508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1.4. </a:t>
            </a:r>
            <a:r>
              <a:rPr lang="x-none" b="1">
                <a:solidFill>
                  <a:schemeClr val="bg1">
                    <a:lumMod val="50000"/>
                  </a:schemeClr>
                </a:solidFill>
              </a:rPr>
              <a:t>Планируемые результаты освоения Программы</a:t>
            </a:r>
            <a:endParaRPr lang="ru-R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14313" y="357188"/>
            <a:ext cx="828675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1400" b="1">
                <a:solidFill>
                  <a:srgbClr val="224043"/>
                </a:solidFill>
                <a:cs typeface="Times New Roman" pitchFamily="18" charset="0"/>
              </a:rPr>
              <a:t>Целевые ориентиры на этапе завершения дошкольного образования: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- Ребенок 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деятельности.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- 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-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конфликты. Умеет выражать и отстаивать свою позицию по разным вопросам.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-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Способен сотрудничать и выполнять как лидерские, так и исполнительские функции в совместной деятельности. 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  <a:buFontTx/>
              <a:buChar char="-"/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 Проявляет умение слышать других и стремление быть понятым другими.</a:t>
            </a:r>
            <a:endParaRPr lang="ru-RU" sz="900">
              <a:solidFill>
                <a:srgbClr val="224043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ru-RU" sz="1400">
                <a:solidFill>
                  <a:srgbClr val="224043"/>
                </a:solidFill>
                <a:cs typeface="Times New Roman" pitchFamily="18" charset="0"/>
              </a:rPr>
              <a:t>- У ребенка развита крупная и мелкая моторика; он подвижен, вынослив, владеет основными движениями, может контролировать свои движения и управлять ими и др.</a:t>
            </a:r>
            <a:endParaRPr lang="ru-RU" sz="900">
              <a:solidFill>
                <a:srgbClr val="224043"/>
              </a:solidFill>
            </a:endParaRPr>
          </a:p>
        </p:txBody>
      </p:sp>
      <p:pic>
        <p:nvPicPr>
          <p:cNvPr id="12292" name="Picture 12" descr="C:\Documents and Settings\Иятта\Рабочий стол\ЭТО СРОЧНО\Новая папка\DSC07710-conv-ok-sq-s-we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358063" y="5072063"/>
            <a:ext cx="17859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214313"/>
            <a:ext cx="771525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2. Содержательный раздел</a:t>
            </a:r>
          </a:p>
          <a:p>
            <a:pPr marL="0" lvl="1" algn="just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2</a:t>
            </a:r>
            <a:r>
              <a:rPr lang="x-none" sz="2000" b="1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.1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Содержание психолого-педагогической работы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3" action="ppaction://hlinksldjump"/>
              </a:rPr>
              <a:t>2.2 Календарно-тематический план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4" action="ppaction://hlinksldjump"/>
              </a:rPr>
              <a:t>2.3 Перспективный план по художественно-эстетическому развитию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5" action="ppaction://hlinksldjump"/>
              </a:rPr>
              <a:t>2.4 Календарно-тематический план воспитательно-образовательной работы с детьми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6" action="ppaction://hlinksldjump"/>
              </a:rPr>
              <a:t>2.5 </a:t>
            </a:r>
            <a:r>
              <a:rPr lang="x-none" sz="2000" b="1">
                <a:solidFill>
                  <a:schemeClr val="accent2">
                    <a:lumMod val="50000"/>
                  </a:schemeClr>
                </a:solidFill>
                <a:hlinkClick r:id="rId6" action="ppaction://hlinksldjump"/>
              </a:rPr>
              <a:t>Содержание коррекционной работы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7" action="ppaction://hlinksldjump"/>
              </a:rPr>
              <a:t>2.6 Мониторинг освоения образовательной программы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8" action="ppaction://hlinksldjump"/>
              </a:rPr>
              <a:t>2.7 Дополнительная образовательная деятельность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hlinkClick r:id="rId9" action="ppaction://hlinksldjump"/>
              </a:rPr>
              <a:t>2.8 Особенности традиционных событий, праздников, мероприятий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3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002060"/>
      </a:hlink>
      <a:folHlink>
        <a:srgbClr val="0042C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1572</Words>
  <Application>Microsoft Office PowerPoint</Application>
  <PresentationFormat>Экран (4:3)</PresentationFormat>
  <Paragraphs>188</Paragraphs>
  <Slides>22</Slides>
  <Notes>1</Notes>
  <HiddenSlides>17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</vt:lpstr>
      <vt:lpstr>Слайд 1</vt:lpstr>
      <vt:lpstr>Пояснительная записка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Iyatta</dc:creator>
  <cp:lastModifiedBy>sv</cp:lastModifiedBy>
  <cp:revision>125</cp:revision>
  <dcterms:created xsi:type="dcterms:W3CDTF">2012-08-17T15:16:29Z</dcterms:created>
  <dcterms:modified xsi:type="dcterms:W3CDTF">2015-02-20T15:47:10Z</dcterms:modified>
</cp:coreProperties>
</file>