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0" r:id="rId2"/>
    <p:sldMasterId id="2147483671" r:id="rId3"/>
  </p:sldMasterIdLst>
  <p:sldIdLst>
    <p:sldId id="256" r:id="rId4"/>
    <p:sldId id="281" r:id="rId5"/>
    <p:sldId id="258" r:id="rId6"/>
    <p:sldId id="257" r:id="rId7"/>
    <p:sldId id="282" r:id="rId8"/>
    <p:sldId id="266" r:id="rId9"/>
    <p:sldId id="283" r:id="rId10"/>
    <p:sldId id="261" r:id="rId11"/>
    <p:sldId id="260" r:id="rId12"/>
    <p:sldId id="262" r:id="rId13"/>
    <p:sldId id="263" r:id="rId14"/>
    <p:sldId id="265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69" autoAdjust="0"/>
    <p:restoredTop sz="94660"/>
  </p:normalViewPr>
  <p:slideViewPr>
    <p:cSldViewPr>
      <p:cViewPr varScale="1">
        <p:scale>
          <a:sx n="111" d="100"/>
          <a:sy n="11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5.bin"/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Relationship Id="rId9" Type="http://schemas.microsoft.com/office/2006/relationships/legacyDiagramText" Target="legacyDiagramText16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6505A-17E7-45B1-B108-8E247006B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44941-4629-48B3-B7E8-A23F5AED6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4FF2D-5861-4DE8-93BE-C1F245C56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F220C-00FC-4936-B544-B00C6AAC1E7A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BBD53-4509-4648-A4CD-62015380AC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5E049-769B-4D6E-A301-854133C8C038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8D6E2-57EE-4868-9957-461C413B58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DD0F4-EFE7-4CAC-9AEF-337581BBB510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0BF45-EC56-4881-8CEB-38FFFB3E28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B43E45-BA89-4E23-AF99-CF38CC94D7B6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77956-C9A9-4C7C-BFC6-AB02E6C4F8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0CFDD-7DFB-45CC-9D7A-49F71B139409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7C484-BB3D-4160-B490-A77C49A7FE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EB6F41-7E65-4040-89D9-3D8404D0CA04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C672C-D328-4A04-9087-C7A6FCD951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A52F2A-1B59-4190-B169-A8B286642853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2C92-ED6E-47C3-BBF2-930BF81B1A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1DB3E-0D65-4B37-BC7B-DD7A5EACFA9C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E0C15-9A72-4F92-8258-6EC192BBE4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5305-5D9B-41C2-88BD-DCBB5205A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2D6C8-74E3-473E-9CA1-0CE8825BAACB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DEE9A-B706-4DFA-A708-A837B8BE93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194A51-FC53-4FC6-92DC-CAD889E770E9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C9237-5E80-438C-9307-6FC76C4BE5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CE619-7F86-4AA2-918A-26BCA44AB975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FCECB-5C2C-40B3-A014-E7578E920E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A37D1B6-B6A6-4C05-BEBF-E0FD4F71A475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CCFFD8-C46F-4328-B12B-7501435AA6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A2B57-C622-43B3-89E3-9278B5C58911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356A9-8902-4C24-A045-7155281A8C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05519-64A3-4FD6-8593-BD5E82DC81DE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2839E-9820-4C04-927F-619C73BC99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9A8FA-9B3C-4505-93CC-216ACF647C47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9DEE5-C1DB-405B-A6AC-1130DA3FA3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3742E-A2E2-4558-883B-3DEA23382E61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25890-5541-475D-8AE5-E0EE6E758E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6FE8C-A4E1-4A31-A6AE-1CFA4FFA3B13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C684E-CCDD-4635-B3AC-DD2740CD27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6390DB-57E0-413B-B36C-4A6ACDB2B847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DE022-4C31-4ED5-BB7E-E7E1AE363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B86CC-6FBE-4F16-B177-4446FC041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A6503A-E169-4F54-A624-499AB9DB1D4C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F8743-D32F-45B4-9D51-E9C2E0AF9F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0DDE7F-7145-4524-9FE1-666C46A89ECE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A21C5-DA17-4CD8-87A2-ECCFAF8322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5F221-6297-4059-834C-8568859E5B22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DACAE-706F-4784-9D4C-9F6BE38767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11B47-3B8C-4D57-AD84-98164145E1D7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C6C88-C64A-4595-BB1A-DBE6F448AD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4B3E02-01D3-4D59-B2B5-70C0430ABB33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38B301-0BAD-41B2-9253-F6FE00A9F3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D52DA-F246-4EDE-B1F2-9861E77BD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77174-1915-48AE-BFF6-0EF76A7A2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D2B77-4F2D-49B8-8450-32BBDDCE1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F37B1-C3B7-471F-83A4-28C64892C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CED1-54D7-440C-9362-E05A8BBAD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12142-D742-4F30-A486-23224B812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4FC7D26-BE9E-4113-BD90-710216CF4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32F6ACD-3BB4-4D5F-98CC-55B1587002DA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FFF040-88BC-4BC6-8D8A-6B6A324DAD8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BEA8AA6-215C-40F0-B39A-D7B547D67576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C30DE13-0BC8-4760-B2F8-1AF17C49627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Государственное бюджетное дошкольное образовательное учреждение детский сад №43</a:t>
            </a:r>
            <a:br>
              <a:rPr lang="ru-RU" sz="2400" smtClean="0"/>
            </a:br>
            <a:r>
              <a:rPr lang="ru-RU" sz="2400" smtClean="0"/>
              <a:t>компенсирующего вида Калининского района.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7813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Опыт работы по теме: </a:t>
            </a:r>
          </a:p>
          <a:p>
            <a:pPr eaLnBrk="1" hangingPunct="1">
              <a:defRPr/>
            </a:pPr>
            <a:r>
              <a:rPr lang="ru-RU" sz="2000" dirty="0" smtClean="0"/>
              <a:t>«Формирование, обогащение и активизация словаря детей старшего дошкольного возраста путём развития творческого восприятия и художественно - продуктивной деятельности».</a:t>
            </a:r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000" dirty="0" smtClean="0"/>
              <a:t>Воспитатель высшей категории </a:t>
            </a:r>
            <a:r>
              <a:rPr lang="ru-RU" sz="2000" dirty="0" err="1" smtClean="0"/>
              <a:t>Калько</a:t>
            </a:r>
            <a:r>
              <a:rPr lang="ru-RU" sz="2000" dirty="0" smtClean="0"/>
              <a:t> Елена Николаевна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Информация для родителей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Как научить ребёнка сочинить стишок?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smtClean="0"/>
              <a:t>Выбрать объект, персонаж.</a:t>
            </a:r>
          </a:p>
          <a:p>
            <a:pPr eaLnBrk="1" hangingPunct="1">
              <a:defRPr/>
            </a:pPr>
            <a:r>
              <a:rPr lang="ru-RU" sz="2000" smtClean="0"/>
              <a:t>Определить, каким он может быть?</a:t>
            </a:r>
          </a:p>
          <a:p>
            <a:pPr eaLnBrk="1" hangingPunct="1">
              <a:defRPr/>
            </a:pPr>
            <a:r>
              <a:rPr lang="ru-RU" sz="2000" smtClean="0"/>
              <a:t>Что он может делать?</a:t>
            </a:r>
          </a:p>
          <a:p>
            <a:pPr eaLnBrk="1" hangingPunct="1">
              <a:defRPr/>
            </a:pPr>
            <a:endParaRPr lang="ru-RU" sz="2000" smtClean="0"/>
          </a:p>
        </p:txBody>
      </p:sp>
      <p:pic>
        <p:nvPicPr>
          <p:cNvPr id="19460" name="Picture 5" descr="DSC004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284538"/>
            <a:ext cx="4176713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DSC004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02000"/>
            <a:ext cx="4464050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72400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Зайчик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628775"/>
            <a:ext cx="6729412" cy="2714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Зайчик маленький смешной,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И совсем он не косой.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И не серый , и не белый,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Он пушистый ,озорной.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Подлетает к потолку,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Едет на коляске,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Ест песок, летит с горы,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Моет на ночь глазки.</a:t>
            </a:r>
          </a:p>
        </p:txBody>
      </p:sp>
      <p:pic>
        <p:nvPicPr>
          <p:cNvPr id="21508" name="Picture 5" descr="0_378fd_2a6a8f32_M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924175"/>
            <a:ext cx="25050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i="1">
                <a:solidFill>
                  <a:schemeClr val="accent2"/>
                </a:solidFill>
              </a:rPr>
              <a:t>Рыжий кот</a:t>
            </a:r>
            <a:r>
              <a:rPr lang="ru-RU">
                <a:solidFill>
                  <a:schemeClr val="accent2"/>
                </a:solidFill>
              </a:rPr>
              <a:t>                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ru-RU" sz="2000" i="1"/>
              <a:t>Есть у нас рыжий кот.</a:t>
            </a:r>
          </a:p>
          <a:p>
            <a:r>
              <a:rPr lang="ru-RU" sz="2000" i="1"/>
              <a:t>Иннокентий – Кеша.</a:t>
            </a:r>
          </a:p>
          <a:p>
            <a:r>
              <a:rPr lang="ru-RU" sz="2000" i="1"/>
              <a:t>Много с ним у нас хлопот,</a:t>
            </a:r>
          </a:p>
          <a:p>
            <a:r>
              <a:rPr lang="ru-RU" sz="2000" i="1"/>
              <a:t>Потому что злобный кот.</a:t>
            </a:r>
          </a:p>
          <a:p>
            <a:r>
              <a:rPr lang="ru-RU" sz="2000" i="1"/>
              <a:t>Он царапает, кусает, </a:t>
            </a:r>
          </a:p>
          <a:p>
            <a:r>
              <a:rPr lang="ru-RU" sz="2000" i="1"/>
              <a:t>Нас к дивану не пускает</a:t>
            </a:r>
            <a:r>
              <a:rPr lang="ru-RU" sz="2000"/>
              <a:t>.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ru-RU" sz="2000" i="1"/>
              <a:t>Лёг однажды Кеша спать,</a:t>
            </a:r>
          </a:p>
          <a:p>
            <a:r>
              <a:rPr lang="ru-RU" sz="2000" i="1"/>
              <a:t>Сон ему приснился,</a:t>
            </a:r>
          </a:p>
          <a:p>
            <a:r>
              <a:rPr lang="ru-RU" sz="2000" i="1"/>
              <a:t>Как он пошёл один гулять и вскоре заблудился,</a:t>
            </a:r>
          </a:p>
          <a:p>
            <a:r>
              <a:rPr lang="ru-RU" sz="2000" i="1"/>
              <a:t>И стало голодно ему, подумал о еде он.</a:t>
            </a:r>
          </a:p>
          <a:p>
            <a:r>
              <a:rPr lang="ru-RU" sz="2000" i="1"/>
              <a:t>Не знал, что делать и как быть?</a:t>
            </a:r>
          </a:p>
          <a:p>
            <a:r>
              <a:rPr lang="ru-RU" sz="2000" i="1"/>
              <a:t>Кто мог его бы разбудить?</a:t>
            </a:r>
          </a:p>
          <a:p>
            <a:r>
              <a:rPr lang="ru-RU" sz="2000" i="1"/>
              <a:t>А разбудил его хомяк,</a:t>
            </a:r>
          </a:p>
          <a:p>
            <a:r>
              <a:rPr lang="ru-RU" sz="2000" i="1"/>
              <a:t>Он бегал в колесе: бряк –бряк.</a:t>
            </a:r>
          </a:p>
        </p:txBody>
      </p:sp>
      <p:pic>
        <p:nvPicPr>
          <p:cNvPr id="22533" name="Picture 7" descr="aggarfield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3500438"/>
            <a:ext cx="25336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11588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Выводы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268413"/>
            <a:ext cx="8291512" cy="4687887"/>
          </a:xfrm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ru-RU" sz="2400" dirty="0" smtClean="0"/>
              <a:t>1.Дети используют  разнообразные языковые средства, усвоенные из литературного материала, что делает их высказывания образными,   выразительными.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ru-RU" sz="2400" dirty="0" smtClean="0"/>
              <a:t>2.  Происходит становление самостоятельного речевого творчества. 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ru-RU" sz="2400" dirty="0" smtClean="0"/>
              <a:t>3. К концу дошкольного возраста дети имеют достаточно сформированный словарь, что обеспечивает их свободное общение.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ru-RU" sz="2400" dirty="0" smtClean="0"/>
              <a:t>4. Умение пользоваться  словарём  привело к росту количественного и качественного объёма словарного запаса детей.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ru-RU" sz="2400" dirty="0" smtClean="0"/>
              <a:t>5. У детей  появился интерес к слову,  его лексической стороне. Желание слушать поэзию и понимать образность, красоту русской речи.</a:t>
            </a:r>
          </a:p>
          <a:p>
            <a:pPr marL="342900" indent="-342900" algn="l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424862" cy="32400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Спасибо за</a:t>
            </a:r>
            <a:br>
              <a:rPr lang="ru-RU" smtClean="0"/>
            </a:br>
            <a:r>
              <a:rPr lang="ru-RU" smtClean="0"/>
              <a:t>внимание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1371600"/>
          </a:xfrm>
          <a:noFill/>
        </p:spPr>
        <p:txBody>
          <a:bodyPr/>
          <a:lstStyle/>
          <a:p>
            <a:r>
              <a:rPr lang="ru-RU" sz="2800" smtClean="0">
                <a:effectLst/>
              </a:rPr>
              <a:t>«Прежде всего и главнейшим образом надо заботиться о том, чтобы всеми мерами при поддержке слова содействовать формированию в сознании детей богатого и прочного внутреннего содержания, способствовать точному мышлению, возникновению и упрочению значимых по ценности мыслей, представлений и творческой способности комбинировать их. При отсутствии всего этого язык утрачивает свою цену и значение.»</a:t>
            </a:r>
            <a:br>
              <a:rPr lang="ru-RU" sz="2800" smtClean="0">
                <a:effectLst/>
              </a:rPr>
            </a:br>
            <a:r>
              <a:rPr lang="ru-RU" sz="2800" smtClean="0">
                <a:effectLst/>
              </a:rPr>
              <a:t>Е.И. Тихеева.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-387350"/>
            <a:ext cx="8148637" cy="35734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Цель: Сформировать и обогатить словарь ребёнка, используя средства художественной выразительности, способствующие становлению речевой и образовательной культуры.</a:t>
            </a:r>
          </a:p>
        </p:txBody>
      </p:sp>
      <p:pic>
        <p:nvPicPr>
          <p:cNvPr id="5123" name="Picture 7" descr="DSC005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2565400"/>
            <a:ext cx="467995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Задачи 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Обеспечить количественный и качественный рост словаря ребёнка, используя средства художественной выразительности.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Создать творческую среду, способствующую развитию речи и обогащению словаря ребёнка.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Воспитание эмоционально-эстетических чувств и ориентации на проявление прекрасного в разнообразных предметах и явлениях природного и социального характера.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Направления работы</a:t>
            </a:r>
          </a:p>
        </p:txBody>
      </p:sp>
      <p:graphicFrame>
        <p:nvGraphicFramePr>
          <p:cNvPr id="52230" name="Organization Chart 6"/>
          <p:cNvGraphicFramePr>
            <a:graphicFrameLocks/>
          </p:cNvGraphicFramePr>
          <p:nvPr>
            <p:ph idx="1"/>
          </p:nvPr>
        </p:nvGraphicFramePr>
        <p:xfrm>
          <a:off x="457200" y="1557338"/>
          <a:ext cx="8229600" cy="4568825"/>
        </p:xfrm>
        <a:graphic>
          <a:graphicData uri="http://schemas.openxmlformats.org/drawingml/2006/compatibility">
            <com:legacyDrawing xmlns:com="http://schemas.openxmlformats.org/drawingml/2006/compatibility" spid="_x0000_s5223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grabar13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-190500" y="-319088"/>
            <a:ext cx="9525000" cy="749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>
                <a:solidFill>
                  <a:schemeClr val="accent2"/>
                </a:solidFill>
              </a:rPr>
              <a:t>Совместная интегрированная деятельность из цикла «Времена года»</a:t>
            </a:r>
            <a:r>
              <a:rPr lang="ru-RU" sz="2800">
                <a:solidFill>
                  <a:schemeClr val="accent2"/>
                </a:solidFill>
              </a:rPr>
              <a:t/>
            </a:r>
            <a:br>
              <a:rPr lang="ru-RU" sz="2800">
                <a:solidFill>
                  <a:schemeClr val="accent2"/>
                </a:solidFill>
              </a:rPr>
            </a:br>
            <a:endParaRPr lang="ru-RU" sz="2800">
              <a:solidFill>
                <a:schemeClr val="accent2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algn="ctr"/>
            <a:r>
              <a:rPr lang="ru-RU" sz="1800" b="1">
                <a:solidFill>
                  <a:schemeClr val="accent2"/>
                </a:solidFill>
              </a:rPr>
              <a:t>Структура:</a:t>
            </a:r>
          </a:p>
          <a:p>
            <a:r>
              <a:rPr lang="ru-RU" sz="2000" b="1" i="1"/>
              <a:t>Рассматривание картины.</a:t>
            </a:r>
            <a:r>
              <a:rPr lang="ru-RU" sz="1800" b="1" i="1"/>
              <a:t> </a:t>
            </a:r>
          </a:p>
          <a:p>
            <a:r>
              <a:rPr lang="ru-RU" sz="1800" b="1" i="1"/>
              <a:t>Беседа по вопросам:</a:t>
            </a:r>
          </a:p>
          <a:p>
            <a:r>
              <a:rPr lang="ru-RU" sz="1800" b="1"/>
              <a:t>Что ты видишь?</a:t>
            </a:r>
          </a:p>
          <a:p>
            <a:r>
              <a:rPr lang="ru-RU" sz="1800" b="1"/>
              <a:t>Что ты видишь такого, что говорит тебе об этом?</a:t>
            </a:r>
          </a:p>
          <a:p>
            <a:r>
              <a:rPr lang="ru-RU" sz="1800" b="1"/>
              <a:t>Что происходит?</a:t>
            </a:r>
          </a:p>
          <a:p>
            <a:r>
              <a:rPr lang="ru-RU" sz="1800" b="1"/>
              <a:t>Какие эмоции вызывает у тебя эта картина?</a:t>
            </a:r>
          </a:p>
          <a:p>
            <a:r>
              <a:rPr lang="ru-RU" sz="1800" b="1"/>
              <a:t>Какими образными выражениями ты можешь передать свои ощущения?</a:t>
            </a:r>
          </a:p>
          <a:p>
            <a:pPr algn="ctr"/>
            <a:r>
              <a:rPr lang="ru-RU" sz="2000" b="1" i="1">
                <a:solidFill>
                  <a:schemeClr val="accent2"/>
                </a:solidFill>
              </a:rPr>
              <a:t>Слушанье поэзии</a:t>
            </a:r>
            <a:r>
              <a:rPr lang="ru-RU" sz="2000" b="1">
                <a:solidFill>
                  <a:schemeClr val="accent2"/>
                </a:solidFill>
              </a:rPr>
              <a:t>.</a:t>
            </a:r>
          </a:p>
          <a:p>
            <a:r>
              <a:rPr lang="ru-RU" sz="1800" b="1"/>
              <a:t>Какие образные выражения использует поэт?</a:t>
            </a:r>
          </a:p>
          <a:p>
            <a:r>
              <a:rPr lang="ru-RU" sz="1800" b="1"/>
              <a:t>Какие непонятные слова  вам встретились?</a:t>
            </a:r>
          </a:p>
          <a:p>
            <a:r>
              <a:rPr lang="ru-RU" sz="1800" b="1"/>
              <a:t>Работа с толковым словарём.</a:t>
            </a:r>
          </a:p>
          <a:p>
            <a:r>
              <a:rPr lang="ru-RU" sz="1800" b="1"/>
              <a:t>Подбор цветового спектра.</a:t>
            </a:r>
          </a:p>
          <a:p>
            <a:r>
              <a:rPr lang="ru-RU" sz="1800" b="1"/>
              <a:t>Художественно продуктивная деятельность.</a:t>
            </a:r>
          </a:p>
          <a:p>
            <a:r>
              <a:rPr lang="ru-RU" sz="1800" b="1"/>
              <a:t>Оценка.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2" name="Organization Chart 6"/>
          <p:cNvGraphicFramePr>
            <a:graphicFrameLocks/>
          </p:cNvGraphicFramePr>
          <p:nvPr/>
        </p:nvGraphicFramePr>
        <p:xfrm>
          <a:off x="107950" y="1052513"/>
          <a:ext cx="8929688" cy="4402137"/>
        </p:xfrm>
        <a:graphic>
          <a:graphicData uri="http://schemas.openxmlformats.org/drawingml/2006/compatibility">
            <com:legacyDrawing xmlns:com="http://schemas.openxmlformats.org/drawingml/2006/compatibility" spid="_x0000_s6042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gapchinskaya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0013"/>
            <a:ext cx="9251950" cy="73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908050"/>
            <a:ext cx="7643812" cy="274638"/>
          </a:xfrm>
        </p:spPr>
        <p:txBody>
          <a:bodyPr/>
          <a:lstStyle/>
          <a:p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Работа по активизации словаря.</a:t>
            </a:r>
            <a:b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Совместная деятельность </a:t>
            </a:r>
            <a:b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«Придумай свой стишок».</a:t>
            </a:r>
            <a:b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i="1"/>
              <a:t>Цели: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9700" y="1268413"/>
            <a:ext cx="3683000" cy="3776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900" b="1" i="1"/>
              <a:t>Активизировать словарь детей.</a:t>
            </a:r>
          </a:p>
          <a:p>
            <a:pPr>
              <a:lnSpc>
                <a:spcPct val="80000"/>
              </a:lnSpc>
            </a:pPr>
            <a:r>
              <a:rPr lang="ru-RU" sz="1900" b="1" i="1"/>
              <a:t>Научить подбирать определения, сравнения к заданному слову.</a:t>
            </a:r>
          </a:p>
          <a:p>
            <a:pPr>
              <a:lnSpc>
                <a:spcPct val="80000"/>
              </a:lnSpc>
            </a:pPr>
            <a:r>
              <a:rPr lang="ru-RU" sz="1900" b="1" i="1"/>
              <a:t>Совершенствовать умение употреблять в речи слова со сходным и противоположным значением, многозначные и образные слова, сравнения, эпитеты, точные глаголы.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8218488" cy="12827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Работа по активизации словаря.</a:t>
            </a:r>
            <a:br>
              <a:rPr lang="ru-RU" sz="3200" dirty="0" smtClean="0"/>
            </a:br>
            <a:r>
              <a:rPr lang="ru-RU" sz="2400" dirty="0" smtClean="0"/>
              <a:t>Совместная деятельность </a:t>
            </a:r>
            <a:br>
              <a:rPr lang="ru-RU" sz="2400" dirty="0" smtClean="0"/>
            </a:br>
            <a:r>
              <a:rPr lang="ru-RU" sz="2400" dirty="0" smtClean="0"/>
              <a:t>«Придумай свой стишок».</a:t>
            </a:r>
            <a:br>
              <a:rPr lang="ru-RU" sz="2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18487" cy="3171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Задачи: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Обогащать словарь детей старшего дошкольного возраста по средством художественной выразительности.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Развивать образность речи.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Воспитывать интерес к поэтическому слову.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кстура">
  <a:themeElements>
    <a:clrScheme name="1_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620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Tahoma</vt:lpstr>
      <vt:lpstr>Wingdings</vt:lpstr>
      <vt:lpstr>Calibri</vt:lpstr>
      <vt:lpstr>Текстура</vt:lpstr>
      <vt:lpstr>Оформление по умолчанию</vt:lpstr>
      <vt:lpstr>1_Текстура</vt:lpstr>
      <vt:lpstr>Государственное бюджетное дошкольное образовательное учреждение детский сад №43 компенсирующего вида Калининского района.</vt:lpstr>
      <vt:lpstr>«Прежде всего и главнейшим образом надо заботиться о том, чтобы всеми мерами при поддержке слова содействовать формированию в сознании детей богатого и прочного внутреннего содержания, способствовать точному мышлению, возникновению и упрочению значимых по ценности мыслей, представлений и творческой способности комбинировать их. При отсутствии всего этого язык утрачивает свою цену и значение.» Е.И. Тихеева.</vt:lpstr>
      <vt:lpstr>Цель: Сформировать и обогатить словарь ребёнка, используя средства художественной выразительности, способствующие становлению речевой и образовательной культуры.</vt:lpstr>
      <vt:lpstr>Задачи :</vt:lpstr>
      <vt:lpstr>Направления работы</vt:lpstr>
      <vt:lpstr>Совместная интегрированная деятельность из цикла «Времена года» </vt:lpstr>
      <vt:lpstr>Слайд 7</vt:lpstr>
      <vt:lpstr>Работа по активизации словаря. Совместная деятельность  «Придумай свой стишок».  Цели:</vt:lpstr>
      <vt:lpstr>Работа по активизации словаря. Совместная деятельность  «Придумай свой стишок».  </vt:lpstr>
      <vt:lpstr>Информация для родителей.  Как научить ребёнка сочинить стишок?</vt:lpstr>
      <vt:lpstr>Зайчик</vt:lpstr>
      <vt:lpstr>Рыжий кот                </vt:lpstr>
      <vt:lpstr>Выводы</vt:lpstr>
      <vt:lpstr>Спасибо за внимание .</vt:lpstr>
    </vt:vector>
  </TitlesOfParts>
  <Company>loveyou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Jiro</dc:creator>
  <cp:lastModifiedBy>Тайо</cp:lastModifiedBy>
  <cp:revision>24</cp:revision>
  <dcterms:created xsi:type="dcterms:W3CDTF">2012-02-01T14:28:16Z</dcterms:created>
  <dcterms:modified xsi:type="dcterms:W3CDTF">2014-12-21T15:12:14Z</dcterms:modified>
</cp:coreProperties>
</file>