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57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8" autoAdjust="0"/>
    <p:restoredTop sz="86369" autoAdjust="0"/>
  </p:normalViewPr>
  <p:slideViewPr>
    <p:cSldViewPr>
      <p:cViewPr>
        <p:scale>
          <a:sx n="84" d="100"/>
          <a:sy n="84" d="100"/>
        </p:scale>
        <p:origin x="-239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602AC3-230D-4B87-A8AC-E7B82C303F3E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F29F72-AB69-4B3B-ABE5-3BCEFC51A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6862-C4B7-464D-8D33-0FD7FDD13CB0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B3A1-3F92-494B-8A73-836EF9F1E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EB05-10E9-47AC-A5DD-957A50F980CE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634D-2E8D-4B9A-B4D5-3E89C42F4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5D66-1248-4E36-9C62-473D912DA3C0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FC04-79D2-4D5C-BBFE-E5457503D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55F9-0CB6-4E42-BE92-D688FB03B90E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3DA5-BF7A-4F23-A91B-DF6C84AF5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645A-E60C-4D91-82A6-C1D01E126840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DFE6-878F-425D-9B44-50EE751F2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4757-A944-420C-9374-EB66371778EA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F113-BBCA-4E63-8571-78AF4B532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7921-A848-485D-9034-AD9BCA071543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2A14-F3EF-42A6-917A-5AF7EEED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8EB2C-6E8A-4253-B88D-DA3ACC53F4F7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66B1-38B1-4F9D-96B8-91C7DFF89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6063-08D7-4D5D-AB01-6A3D6EC0651E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D507-9BCA-4563-8B5D-DC2FD6C09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60B1-B852-4FC7-8027-90C3D27BE2F5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5D94-EC2B-487C-A6A4-33706C3FC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F9CA-546F-4BB5-8A85-6194677BFEF1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6B58-1473-4C11-84B2-B67342D41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D31A27-F5A3-49A9-8D0F-62984BBB1B4B}" type="datetimeFigureOut">
              <a:rPr lang="ru-RU"/>
              <a:pPr>
                <a:defRPr/>
              </a:pPr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DFA58-A57F-409A-8EC4-63EC41ADF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900113" y="2636838"/>
            <a:ext cx="7407275" cy="3451225"/>
          </a:xfrm>
          <a:solidFill>
            <a:schemeClr val="bg1"/>
          </a:solidFill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8000" dirty="0" smtClean="0"/>
              <a:t>                                                         </a:t>
            </a:r>
            <a:r>
              <a:rPr lang="ru-RU" sz="8000" dirty="0" smtClean="0">
                <a:solidFill>
                  <a:schemeClr val="accent1"/>
                </a:solidFill>
              </a:rPr>
              <a:t>Проект</a:t>
            </a:r>
            <a:endParaRPr lang="ru-RU" sz="8000" dirty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200" dirty="0">
                <a:solidFill>
                  <a:schemeClr val="tx1"/>
                </a:solidFill>
              </a:rPr>
              <a:t>совместной организованной </a:t>
            </a:r>
            <a:r>
              <a:rPr lang="ru-RU" sz="7200" dirty="0" smtClean="0">
                <a:solidFill>
                  <a:schemeClr val="tx1"/>
                </a:solidFill>
              </a:rPr>
              <a:t>деятельности педагога </a:t>
            </a:r>
            <a:r>
              <a:rPr lang="ru-RU" sz="7200" dirty="0">
                <a:solidFill>
                  <a:schemeClr val="tx1"/>
                </a:solidFill>
              </a:rPr>
              <a:t>и </a:t>
            </a:r>
            <a:r>
              <a:rPr lang="ru-RU" sz="7200" dirty="0" smtClean="0">
                <a:solidFill>
                  <a:schemeClr val="tx1"/>
                </a:solidFill>
              </a:rPr>
              <a:t>детей в подготовительной группе по </a:t>
            </a:r>
            <a:r>
              <a:rPr lang="ru-RU" sz="7200" dirty="0">
                <a:solidFill>
                  <a:schemeClr val="tx1"/>
                </a:solidFill>
              </a:rPr>
              <a:t>освоению образовательных областей: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200" dirty="0" smtClean="0">
                <a:solidFill>
                  <a:schemeClr val="tx1"/>
                </a:solidFill>
              </a:rPr>
              <a:t>«</a:t>
            </a:r>
            <a:r>
              <a:rPr lang="ru-RU" sz="7200" dirty="0">
                <a:solidFill>
                  <a:schemeClr val="tx1"/>
                </a:solidFill>
              </a:rPr>
              <a:t>Познавательное развитие</a:t>
            </a:r>
            <a:r>
              <a:rPr lang="ru-RU" sz="7200" dirty="0" smtClean="0">
                <a:solidFill>
                  <a:schemeClr val="tx1"/>
                </a:solidFill>
              </a:rPr>
              <a:t>»(</a:t>
            </a:r>
            <a:r>
              <a:rPr lang="ru-RU" sz="7200" dirty="0">
                <a:solidFill>
                  <a:schemeClr val="tx1"/>
                </a:solidFill>
              </a:rPr>
              <a:t>интеграция с образовательными </a:t>
            </a:r>
            <a:r>
              <a:rPr lang="ru-RU" sz="7200" dirty="0" err="1" smtClean="0">
                <a:solidFill>
                  <a:schemeClr val="tx1"/>
                </a:solidFill>
              </a:rPr>
              <a:t>областями«Социально</a:t>
            </a:r>
            <a:r>
              <a:rPr lang="ru-RU" sz="7200" dirty="0" smtClean="0">
                <a:solidFill>
                  <a:schemeClr val="tx1"/>
                </a:solidFill>
              </a:rPr>
              <a:t>-коммуникативное </a:t>
            </a:r>
            <a:r>
              <a:rPr lang="ru-RU" sz="7200" dirty="0">
                <a:solidFill>
                  <a:schemeClr val="tx1"/>
                </a:solidFill>
              </a:rPr>
              <a:t>развитие», «Художественно-эстетическое развитие», «Физическое развитие», «Речевое развитие»)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6400" dirty="0" smtClean="0">
                <a:solidFill>
                  <a:schemeClr val="tx1"/>
                </a:solidFill>
              </a:rPr>
              <a:t>                                                            на </a:t>
            </a:r>
            <a:r>
              <a:rPr lang="ru-RU" sz="6400" dirty="0">
                <a:solidFill>
                  <a:schemeClr val="tx1"/>
                </a:solidFill>
              </a:rPr>
              <a:t>тему</a:t>
            </a:r>
            <a:r>
              <a:rPr lang="ru-RU" sz="6400" dirty="0" smtClean="0">
                <a:solidFill>
                  <a:schemeClr val="tx1"/>
                </a:solidFill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1200" dirty="0" smtClean="0">
                <a:solidFill>
                  <a:schemeClr val="accent1"/>
                </a:solidFill>
              </a:rPr>
              <a:t>           «</a:t>
            </a:r>
            <a:r>
              <a:rPr lang="ru-RU" sz="11200" dirty="0">
                <a:solidFill>
                  <a:schemeClr val="accent1"/>
                </a:solidFill>
              </a:rPr>
              <a:t>Здравствуй, Батюшка-Покров»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200" dirty="0"/>
              <a:t>                                                 </a:t>
            </a:r>
            <a:r>
              <a:rPr lang="ru-RU" sz="7200" dirty="0" smtClean="0"/>
              <a:t>                                                  </a:t>
            </a:r>
            <a:r>
              <a:rPr lang="ru-RU" sz="64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64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</a:t>
            </a:r>
            <a:endParaRPr lang="ru-RU" sz="6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6400" dirty="0">
                <a:solidFill>
                  <a:schemeClr val="accent1"/>
                </a:solidFill>
              </a:rPr>
              <a:t> </a:t>
            </a:r>
            <a:r>
              <a:rPr lang="ru-RU" sz="6400" dirty="0" smtClean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         2014 </a:t>
            </a:r>
            <a:r>
              <a:rPr lang="ru-RU" sz="6400" dirty="0">
                <a:solidFill>
                  <a:schemeClr val="accent1"/>
                </a:solidFill>
              </a:rPr>
              <a:t>г.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/>
              <a:t>Муниципальное бюджетное дошкольное образовательное </a:t>
            </a:r>
            <a:br>
              <a:rPr lang="ru-RU" sz="1800" dirty="0"/>
            </a:br>
            <a:r>
              <a:rPr lang="ru-RU" sz="1800" dirty="0"/>
              <a:t>учреждение детский сад  №</a:t>
            </a:r>
            <a:r>
              <a:rPr lang="ru-RU" sz="1800" dirty="0" smtClean="0"/>
              <a:t>21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/>
              <a:t>Беседа о свадебных традициях на Покров.</a:t>
            </a:r>
            <a:br>
              <a:rPr lang="ru-RU" sz="2800" b="1" i="1" smtClean="0"/>
            </a:br>
            <a:r>
              <a:rPr lang="ru-RU" sz="2800" b="1" i="1" smtClean="0"/>
              <a:t>Рассматривание свадебных альбомов.</a:t>
            </a:r>
          </a:p>
        </p:txBody>
      </p:sp>
      <p:pic>
        <p:nvPicPr>
          <p:cNvPr id="2355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233363" y="2636838"/>
            <a:ext cx="4265612" cy="3200400"/>
          </a:xfrm>
        </p:spPr>
      </p:pic>
      <p:pic>
        <p:nvPicPr>
          <p:cNvPr id="23555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636838"/>
            <a:ext cx="4265613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/>
              <a:t>Русская народная подвижная игра «Ворон».</a:t>
            </a:r>
            <a:endParaRPr lang="ru-RU" sz="4000" i="1" smtClean="0"/>
          </a:p>
        </p:txBody>
      </p:sp>
      <p:pic>
        <p:nvPicPr>
          <p:cNvPr id="24578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36525" y="2565400"/>
            <a:ext cx="4362450" cy="3271838"/>
          </a:xfrm>
        </p:spPr>
      </p:pic>
      <p:pic>
        <p:nvPicPr>
          <p:cNvPr id="24579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565400"/>
            <a:ext cx="4362450" cy="327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/>
              <a:t>Исполнение чайных частушек и игра на народных инструментах.</a:t>
            </a:r>
          </a:p>
        </p:txBody>
      </p:sp>
      <p:pic>
        <p:nvPicPr>
          <p:cNvPr id="25602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233363" y="2636838"/>
            <a:ext cx="4265612" cy="3200400"/>
          </a:xfrm>
        </p:spPr>
      </p:pic>
      <p:pic>
        <p:nvPicPr>
          <p:cNvPr id="25603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636838"/>
            <a:ext cx="4265613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2205038"/>
            <a:ext cx="6911975" cy="4521200"/>
          </a:xfrm>
        </p:spPr>
      </p:pic>
      <p:sp>
        <p:nvSpPr>
          <p:cNvPr id="2662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Изготовления детьми куклы-оберега.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Дьяченко В.Ю., Власенко О.П. «Маленькие шаги в большой мир». Волгоград, издательство «Учитель», 2007 г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1600" b="1" dirty="0" err="1">
                <a:solidFill>
                  <a:schemeClr val="tx1"/>
                </a:solidFill>
              </a:rPr>
              <a:t>Капица</a:t>
            </a:r>
            <a:r>
              <a:rPr lang="ru-RU" sz="1600" b="1" dirty="0">
                <a:solidFill>
                  <a:schemeClr val="tx1"/>
                </a:solidFill>
              </a:rPr>
              <a:t> Ф.С. «Славянские традиционные верования, праздники и ритуалы». Справочник – 2-е издание, Москва, Флинта: Наука, 2001 г. </a:t>
            </a:r>
            <a:endParaRPr lang="ru-RU" sz="16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Колесникова В.С. «Русские православные праздники», Москва, Крон-Пресс, 1996 г. </a:t>
            </a:r>
            <a:endParaRPr lang="ru-RU" sz="16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Собрание пословиц и поговорок русского народа, Москва, Крон-Пресс, 1996  г.</a:t>
            </a:r>
            <a:endParaRPr lang="ru-RU" sz="16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Тихонова А.Ю., </a:t>
            </a:r>
            <a:r>
              <a:rPr lang="ru-RU" sz="1600" b="1" dirty="0" err="1">
                <a:solidFill>
                  <a:schemeClr val="tx1"/>
                </a:solidFill>
              </a:rPr>
              <a:t>Сударева</a:t>
            </a:r>
            <a:r>
              <a:rPr lang="ru-RU" sz="1600" b="1" dirty="0">
                <a:solidFill>
                  <a:schemeClr val="tx1"/>
                </a:solidFill>
              </a:rPr>
              <a:t> А.Ф., </a:t>
            </a:r>
            <a:r>
              <a:rPr lang="ru-RU" sz="1600" b="1" dirty="0" err="1">
                <a:solidFill>
                  <a:schemeClr val="tx1"/>
                </a:solidFill>
              </a:rPr>
              <a:t>Салмина</a:t>
            </a:r>
            <a:r>
              <a:rPr lang="ru-RU" sz="1600" b="1" dirty="0">
                <a:solidFill>
                  <a:schemeClr val="tx1"/>
                </a:solidFill>
              </a:rPr>
              <a:t> О.В. «</a:t>
            </a:r>
            <a:r>
              <a:rPr lang="ru-RU" sz="1600" b="1" dirty="0" err="1">
                <a:solidFill>
                  <a:schemeClr val="tx1"/>
                </a:solidFill>
              </a:rPr>
              <a:t>Баягине</a:t>
            </a:r>
            <a:r>
              <a:rPr lang="ru-RU" sz="1600" b="1" dirty="0">
                <a:solidFill>
                  <a:schemeClr val="tx1"/>
                </a:solidFill>
              </a:rPr>
              <a:t>», Ульяновск, ИПКПРО, 2010 г.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Литература: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2349500"/>
            <a:ext cx="7777162" cy="92233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5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 Спасибо за  внимание!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57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Орлова Ирина Николаевна-воспитатель;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ети подготовительной группы;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родители.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  Вид </a:t>
            </a:r>
            <a:r>
              <a:rPr lang="ru-RU" dirty="0" err="1" smtClean="0">
                <a:solidFill>
                  <a:schemeClr val="accent1"/>
                </a:solidFill>
              </a:rPr>
              <a:t>проекта:</a:t>
            </a:r>
            <a:r>
              <a:rPr lang="ru-RU" dirty="0" err="1" smtClean="0">
                <a:solidFill>
                  <a:schemeClr val="tx1"/>
                </a:solidFill>
              </a:rPr>
              <a:t>творческий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accent1"/>
                </a:solidFill>
              </a:rPr>
              <a:t>Срок реализации: </a:t>
            </a:r>
            <a:r>
              <a:rPr lang="ru-RU" dirty="0" smtClean="0">
                <a:solidFill>
                  <a:schemeClr val="tx1"/>
                </a:solidFill>
              </a:rPr>
              <a:t>1 неделя (краткосрочный).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282700" y="2354263"/>
            <a:ext cx="482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accent1"/>
                </a:solidFill>
                <a:latin typeface="Candara" pitchFamily="34" charset="0"/>
              </a:rPr>
              <a:t>Исполнители проекта</a:t>
            </a:r>
            <a:r>
              <a:rPr lang="ru-RU">
                <a:solidFill>
                  <a:schemeClr val="accent1"/>
                </a:solidFill>
                <a:latin typeface="Candara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2955925" y="373063"/>
            <a:ext cx="3671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Candara" pitchFamily="34" charset="0"/>
              </a:rPr>
              <a:t>Постановка проблемы:</a:t>
            </a:r>
          </a:p>
        </p:txBody>
      </p:sp>
      <p:sp>
        <p:nvSpPr>
          <p:cNvPr id="16386" name="TextBox 8"/>
          <p:cNvSpPr txBox="1">
            <a:spLocks noChangeArrowheads="1"/>
          </p:cNvSpPr>
          <p:nvPr/>
        </p:nvSpPr>
        <p:spPr bwMode="auto">
          <a:xfrm>
            <a:off x="179388" y="1844675"/>
            <a:ext cx="8713787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ndara" pitchFamily="34" charset="0"/>
              </a:rPr>
              <a:t> </a:t>
            </a:r>
            <a:endParaRPr lang="ru-RU" sz="1400">
              <a:latin typeface="Candara" pitchFamily="34" charset="0"/>
            </a:endParaRPr>
          </a:p>
          <a:p>
            <a:r>
              <a:rPr lang="ru-RU" sz="1400">
                <a:latin typeface="Candara" pitchFamily="34" charset="0"/>
              </a:rPr>
              <a:t>       Нет, и не может быть настоящего гражданина своей страны, если у него отсутствует любовь к Отечеству. Можно ли воспитать любовь к своей Отчизне простым утверждением, что Родину нужно любить? Не требует даже доказательств то, что на формирование нашего мировоззрения большое влияние оказывают эмоции, чувственное восприятие знакомых фактов, событий истории и культуры своего народа. Как и чем богата русская культура, что составляет нашу гордость? Это я как педагог должна донести детям и зародить в их сердцах любовь и уважение к своей Родине. Очень важно, чтобы дети на эмоциональной основе получили первоначальные знания, которые бы вызвали интерес к теме уже в дошкольном возрасте.</a:t>
            </a:r>
          </a:p>
          <a:p>
            <a:r>
              <a:rPr lang="ru-RU" sz="1400">
                <a:latin typeface="Candara" pitchFamily="34" charset="0"/>
              </a:rPr>
              <a:t>      Детство – то время, когда возможно подлинное, искреннее погружение в истоки национальной культуры, к русским корням. Во время чтения детям сказок, заучивания потешек и прибауток заметила как начинают блестеть от радости глаза детей, в душе загораться интерес к русскому народному творчеству. Тогда-то и появилось желание познакомить детей с русской народной культурой в комплексе всех ее видов (устное народное творчество, музыкальный фольклор, декоративно-прикладное искусство) для большего усиления чувственно-эмоциональной окраски. Этой цели в большей мере соответствуют народные праздники и обряды. Ведь именно в них  фиксируется накопленные веками  наблюдения за характерными особенностями времён года, связанные с трудом и бытом человека во всей их целостности и многообразии. В праздничных обрядах, ритуалах закрепляется социальное поведение, помогающее ребёнку осознать свою национальную принадлежность, а яркая эмоциональная форма и содержание воспитывают положительные чувства. В праздниках соединяются разные виды народного искусства. Ведь невозможно представить себе народный обряд без национальной одежды, музыки, предметов крестьянской жизни. В обряде все это соединяется. </a:t>
            </a:r>
          </a:p>
          <a:p>
            <a:r>
              <a:rPr lang="ru-RU">
                <a:latin typeface="Candara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850" y="1773238"/>
            <a:ext cx="8640763" cy="45847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                                        Задачи  и  цели  проекта: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1.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 Дать представление о той атмосфере, в которой жили и трудились предки.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2. </a:t>
            </a:r>
            <a:r>
              <a:rPr lang="ru-RU" dirty="0">
                <a:latin typeface="+mn-lt"/>
                <a:cs typeface="+mn-cs"/>
              </a:rPr>
              <a:t>Стимулировать интерес к духовному богатству русской земли, мировой культуре, прививать уважение и любовь к обычаям наших предков, к народному фольклору и народным праздникам.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3. </a:t>
            </a:r>
            <a:r>
              <a:rPr lang="ru-RU" dirty="0">
                <a:latin typeface="+mn-lt"/>
                <a:cs typeface="+mn-cs"/>
              </a:rPr>
              <a:t>Воспитывать и развивать в детях чувство патриотизма и уважения к своей родине.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4. </a:t>
            </a:r>
            <a:r>
              <a:rPr lang="ru-RU" dirty="0">
                <a:latin typeface="+mn-lt"/>
                <a:cs typeface="+mn-cs"/>
              </a:rPr>
              <a:t>Обогащать словарный запас детей.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5. </a:t>
            </a:r>
            <a:r>
              <a:rPr lang="ru-RU" dirty="0">
                <a:latin typeface="+mn-lt"/>
                <a:cs typeface="+mn-cs"/>
              </a:rPr>
              <a:t>Овладение русской народной подвижной игрой с </a:t>
            </a:r>
            <a:r>
              <a:rPr lang="ru-RU" dirty="0" err="1">
                <a:latin typeface="+mn-lt"/>
                <a:cs typeface="+mn-cs"/>
              </a:rPr>
              <a:t>правилами«Ворон</a:t>
            </a:r>
            <a:r>
              <a:rPr lang="ru-RU" dirty="0">
                <a:latin typeface="+mn-lt"/>
                <a:cs typeface="+mn-cs"/>
              </a:rPr>
              <a:t>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Предшествующая работа с детьми  и   взаимодействие с родителями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Разучить песню «Блины», частушки, пословицы и поговорки о Покрове.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Объяснить детям значение новых для них слов:                                                                                                                                  сельскохозяйственный, </a:t>
            </a:r>
            <a:r>
              <a:rPr lang="ru-RU" dirty="0" err="1">
                <a:latin typeface="+mn-lt"/>
                <a:cs typeface="+mn-cs"/>
              </a:rPr>
              <a:t>пожинальный</a:t>
            </a:r>
            <a:r>
              <a:rPr lang="ru-RU" dirty="0">
                <a:latin typeface="+mn-lt"/>
                <a:cs typeface="+mn-cs"/>
              </a:rPr>
              <a:t>, пастбище, хлев, зазимье.   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Совместное с родителями составление детьми рассказов о свадьбе родителей и традициях дошедших до наших дней.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Посещение </a:t>
            </a:r>
            <a:r>
              <a:rPr lang="ru-RU" dirty="0" err="1">
                <a:latin typeface="+mn-lt"/>
                <a:cs typeface="+mn-cs"/>
              </a:rPr>
              <a:t>Стародеревянковской</a:t>
            </a:r>
            <a:r>
              <a:rPr lang="ru-RU" dirty="0">
                <a:latin typeface="+mn-lt"/>
                <a:cs typeface="+mn-cs"/>
              </a:rPr>
              <a:t> церкви Вознесения Господня.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425" y="1844675"/>
            <a:ext cx="8280400" cy="535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                                                  Материалы и оборудование: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1.  </a:t>
            </a:r>
            <a:r>
              <a:rPr lang="ru-RU" i="1" dirty="0">
                <a:latin typeface="+mn-lt"/>
                <a:cs typeface="+mn-cs"/>
              </a:rPr>
              <a:t>Свадебные альбомы.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2. </a:t>
            </a:r>
            <a:r>
              <a:rPr lang="ru-RU" i="1" dirty="0">
                <a:latin typeface="+mn-lt"/>
                <a:cs typeface="+mn-cs"/>
              </a:rPr>
              <a:t>Различные ткани для изготовления тряпичной куклы-оберега.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3. </a:t>
            </a:r>
            <a:r>
              <a:rPr lang="ru-RU" i="1" dirty="0">
                <a:latin typeface="+mn-lt"/>
                <a:cs typeface="+mn-cs"/>
              </a:rPr>
              <a:t>Икона Покрова Пресвятой Богородицы.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4. </a:t>
            </a:r>
            <a:r>
              <a:rPr lang="ru-RU" i="1" dirty="0">
                <a:latin typeface="+mn-lt"/>
                <a:cs typeface="+mn-cs"/>
              </a:rPr>
              <a:t>Музыкальные </a:t>
            </a:r>
            <a:r>
              <a:rPr lang="ru-RU" i="1" dirty="0" err="1">
                <a:latin typeface="+mn-lt"/>
                <a:cs typeface="+mn-cs"/>
              </a:rPr>
              <a:t>инструменты,муз</a:t>
            </a:r>
            <a:r>
              <a:rPr lang="ru-RU" i="1" dirty="0">
                <a:latin typeface="+mn-lt"/>
                <a:cs typeface="+mn-cs"/>
              </a:rPr>
              <a:t>. </a:t>
            </a:r>
            <a:r>
              <a:rPr lang="ru-RU" i="1" dirty="0">
                <a:latin typeface="+mn-lt"/>
                <a:cs typeface="+mn-cs"/>
              </a:rPr>
              <a:t>ц</a:t>
            </a:r>
            <a:r>
              <a:rPr lang="ru-RU" i="1" dirty="0">
                <a:latin typeface="+mn-lt"/>
                <a:cs typeface="+mn-cs"/>
              </a:rPr>
              <a:t>ентр.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           Планируемые результаты уровня интегративных качеств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latin typeface="+mn-lt"/>
                <a:cs typeface="+mn-cs"/>
              </a:rPr>
              <a:t> </a:t>
            </a:r>
            <a:r>
              <a:rPr lang="ru-RU" i="1" dirty="0">
                <a:latin typeface="+mn-lt"/>
                <a:cs typeface="+mn-cs"/>
              </a:rPr>
              <a:t>Проявляет любознательность, интерес к обычаям наших предков, к народному фольклору.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 Связно, последовательно и выразительно составляет небольшой текст;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работают с тканью-изготовление куклы-оберега.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Умеет делиться с педагогом и другими детьми  разнообразными впечатлениями, ссылается на источник полученной информации (рассказ близкого человека).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u="sng" dirty="0" smtClean="0"/>
              <a:t/>
            </a:r>
            <a:br>
              <a:rPr lang="ru-RU" sz="3100" b="1" u="sng" dirty="0" smtClean="0"/>
            </a:br>
            <a:r>
              <a:rPr lang="ru-RU" sz="3100" b="1" i="1" u="sng" dirty="0" smtClean="0"/>
              <a:t>Организованная </a:t>
            </a:r>
            <a:r>
              <a:rPr lang="ru-RU" sz="3100" b="1" i="1" u="sng" dirty="0"/>
              <a:t>образовательная деятельность (различные виды деятельности</a:t>
            </a:r>
            <a:r>
              <a:rPr lang="ru-RU" sz="3100" b="1" i="1" u="sng" dirty="0" smtClean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900" b="1" dirty="0" smtClean="0">
                <a:solidFill>
                  <a:schemeClr val="accent2"/>
                </a:solidFill>
              </a:rPr>
              <a:t>1.</a:t>
            </a:r>
            <a:r>
              <a:rPr lang="ru-RU" b="1" dirty="0" smtClean="0">
                <a:solidFill>
                  <a:schemeClr val="accent2"/>
                </a:solidFill>
              </a:rPr>
              <a:t>Коммуникативная</a:t>
            </a:r>
            <a:r>
              <a:rPr lang="ru-RU" b="1" dirty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Рассказ воспитателя о празднике Покрова.</a:t>
            </a:r>
            <a:endParaRPr lang="ru-RU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Рассказы детей о свадьбе и традициях, дошедших до наших дней.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900" b="1" dirty="0" smtClean="0">
                <a:solidFill>
                  <a:schemeClr val="accent2"/>
                </a:solidFill>
              </a:rPr>
              <a:t>2.</a:t>
            </a:r>
            <a:r>
              <a:rPr lang="ru-RU" b="1" dirty="0" smtClean="0">
                <a:solidFill>
                  <a:schemeClr val="accent2"/>
                </a:solidFill>
              </a:rPr>
              <a:t>Познавательно </a:t>
            </a:r>
            <a:r>
              <a:rPr lang="ru-RU" b="1" dirty="0">
                <a:solidFill>
                  <a:schemeClr val="accent2"/>
                </a:solidFill>
              </a:rPr>
              <a:t>- исследовательская.</a:t>
            </a:r>
            <a:endParaRPr lang="ru-RU" dirty="0">
              <a:solidFill>
                <a:schemeClr val="accent2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Ознакомление с русскими народными традициями, обычаями.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3.Музыкальная</a:t>
            </a:r>
            <a:r>
              <a:rPr lang="ru-RU" b="1" dirty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Пение песни «Блины», частушек.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4.Игровая</a:t>
            </a:r>
            <a:r>
              <a:rPr lang="ru-RU" b="1" dirty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Русская народная подвижная игра «Ворон».</a:t>
            </a:r>
            <a:endParaRPr lang="ru-RU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5.Продуктивная</a:t>
            </a:r>
            <a:r>
              <a:rPr lang="ru-RU" b="1" dirty="0">
                <a:solidFill>
                  <a:schemeClr val="accent2"/>
                </a:solidFill>
              </a:rPr>
              <a:t>.</a:t>
            </a:r>
            <a:endParaRPr lang="ru-RU" dirty="0">
              <a:solidFill>
                <a:schemeClr val="accent2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Изготовление </a:t>
            </a:r>
            <a:r>
              <a:rPr lang="ru-RU" b="1" dirty="0">
                <a:solidFill>
                  <a:schemeClr val="tx1"/>
                </a:solidFill>
              </a:rPr>
              <a:t>подарков для </a:t>
            </a:r>
            <a:r>
              <a:rPr lang="ru-RU" b="1" dirty="0" smtClean="0">
                <a:solidFill>
                  <a:schemeClr val="tx1"/>
                </a:solidFill>
              </a:rPr>
              <a:t>родителей(кукла-оберег).</a:t>
            </a:r>
            <a:endParaRPr lang="ru-RU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Посещение </a:t>
            </a:r>
            <a:r>
              <a:rPr lang="ru-RU" sz="3100" b="1" i="1" dirty="0"/>
              <a:t>церкви Вознесения Господня</a:t>
            </a:r>
            <a:br>
              <a:rPr lang="ru-RU" sz="3100" b="1" i="1" dirty="0"/>
            </a:br>
            <a:r>
              <a:rPr lang="ru-RU" sz="3100" b="1" i="1" dirty="0"/>
              <a:t>в </a:t>
            </a:r>
            <a:r>
              <a:rPr lang="ru-RU" sz="3100" b="1" i="1" dirty="0" err="1"/>
              <a:t>ст.Стародеревянковской</a:t>
            </a:r>
            <a:r>
              <a:rPr lang="ru-RU" sz="3100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482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543175"/>
            <a:ext cx="4103688" cy="3478213"/>
          </a:xfrm>
          <a:noFill/>
        </p:spPr>
      </p:pic>
      <p:pic>
        <p:nvPicPr>
          <p:cNvPr id="20483" name="Объект 12"/>
          <p:cNvPicPr>
            <a:picLocks noGrp="1" noChangeAspect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582613" y="2492375"/>
            <a:ext cx="3916362" cy="35290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52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Рассказ </a:t>
            </a:r>
            <a:r>
              <a:rPr lang="ru-RU" sz="2700" b="1" i="1" dirty="0"/>
              <a:t>педагога о празднике «Покров».</a:t>
            </a:r>
            <a:br>
              <a:rPr lang="ru-RU" sz="2700" b="1" i="1" dirty="0"/>
            </a:br>
            <a:r>
              <a:rPr lang="ru-RU" sz="2700" b="1" i="1" dirty="0"/>
              <a:t>Знакомство с иконой Покрова Пресвятой Богородицы.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1506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36525" y="2565400"/>
            <a:ext cx="4362450" cy="3271838"/>
          </a:xfrm>
        </p:spPr>
      </p:pic>
      <p:pic>
        <p:nvPicPr>
          <p:cNvPr id="21507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565400"/>
            <a:ext cx="4362450" cy="327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/>
              <a:t>«На Покров последний сбор плодов».</a:t>
            </a:r>
            <a:endParaRPr lang="ru-RU" dirty="0"/>
          </a:p>
        </p:txBody>
      </p:sp>
      <p:pic>
        <p:nvPicPr>
          <p:cNvPr id="22530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36525" y="2565400"/>
            <a:ext cx="4362450" cy="3271838"/>
          </a:xfrm>
        </p:spPr>
      </p:pic>
      <p:pic>
        <p:nvPicPr>
          <p:cNvPr id="22531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565400"/>
            <a:ext cx="4498975" cy="3240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869</TotalTime>
  <Words>646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Муниципальное бюджетное дошкольное образовательное  учреждение детский сад  №21 </vt:lpstr>
      <vt:lpstr>       </vt:lpstr>
      <vt:lpstr>Слайд 3</vt:lpstr>
      <vt:lpstr>Слайд 4</vt:lpstr>
      <vt:lpstr>Слайд 5</vt:lpstr>
      <vt:lpstr> Организованная образовательная деятельность (различные виды деятельности). </vt:lpstr>
      <vt:lpstr> Посещение церкви Вознесения Господня в ст.Стародеревянковской. </vt:lpstr>
      <vt:lpstr> Рассказ педагога о празднике «Покров». Знакомство с иконой Покрова Пресвятой Богородицы. </vt:lpstr>
      <vt:lpstr>«На Покров последний сбор плодов».</vt:lpstr>
      <vt:lpstr>Беседа о свадебных традициях на Покров. Рассматривание свадебных альбомов.</vt:lpstr>
      <vt:lpstr>Русская народная подвижная игра «Ворон».</vt:lpstr>
      <vt:lpstr>Исполнение чайных частушек и игра на народных инструментах.</vt:lpstr>
      <vt:lpstr>Изготовления детьми куклы-оберега.</vt:lpstr>
      <vt:lpstr>Литература: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ПОЛЬЗОВАТЕЛЬ</cp:lastModifiedBy>
  <cp:revision>22</cp:revision>
  <dcterms:created xsi:type="dcterms:W3CDTF">2014-06-07T09:54:03Z</dcterms:created>
  <dcterms:modified xsi:type="dcterms:W3CDTF">2015-01-03T15:11:02Z</dcterms:modified>
</cp:coreProperties>
</file>