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62" r:id="rId4"/>
    <p:sldId id="263" r:id="rId5"/>
    <p:sldId id="264" r:id="rId6"/>
    <p:sldId id="265" r:id="rId7"/>
    <p:sldId id="276" r:id="rId8"/>
    <p:sldId id="269" r:id="rId9"/>
    <p:sldId id="270" r:id="rId10"/>
    <p:sldId id="266" r:id="rId11"/>
    <p:sldId id="267" r:id="rId12"/>
    <p:sldId id="268" r:id="rId13"/>
    <p:sldId id="271" r:id="rId14"/>
    <p:sldId id="272" r:id="rId15"/>
    <p:sldId id="273" r:id="rId16"/>
    <p:sldId id="261" r:id="rId17"/>
    <p:sldId id="274" r:id="rId18"/>
    <p:sldId id="275" r:id="rId19"/>
    <p:sldId id="257"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4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E77A9E3A-41AB-43D7-B97E-FB5F3CCA4B24}" type="datetimeFigureOut">
              <a:rPr lang="ru-RU" smtClean="0"/>
              <a:t>12.03.2015</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97E6C47-5D42-4151-9D14-F08C69F3C834}"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77A9E3A-41AB-43D7-B97E-FB5F3CCA4B24}" type="datetimeFigureOut">
              <a:rPr lang="ru-RU" smtClean="0"/>
              <a:t>12.03.2015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97E6C47-5D42-4151-9D14-F08C69F3C834}"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77A9E3A-41AB-43D7-B97E-FB5F3CCA4B24}" type="datetimeFigureOut">
              <a:rPr lang="ru-RU" smtClean="0"/>
              <a:t>12.03.2015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97E6C47-5D42-4151-9D14-F08C69F3C834}"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77A9E3A-41AB-43D7-B97E-FB5F3CCA4B24}" type="datetimeFigureOut">
              <a:rPr lang="ru-RU" smtClean="0"/>
              <a:t>12.03.2015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97E6C47-5D42-4151-9D14-F08C69F3C834}"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77A9E3A-41AB-43D7-B97E-FB5F3CCA4B24}" type="datetimeFigureOut">
              <a:rPr lang="ru-RU" smtClean="0"/>
              <a:t>12.03.2015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97E6C47-5D42-4151-9D14-F08C69F3C834}"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77A9E3A-41AB-43D7-B97E-FB5F3CCA4B24}" type="datetimeFigureOut">
              <a:rPr lang="ru-RU" smtClean="0"/>
              <a:t>12.03.2015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97E6C47-5D42-4151-9D14-F08C69F3C834}"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77A9E3A-41AB-43D7-B97E-FB5F3CCA4B24}" type="datetimeFigureOut">
              <a:rPr lang="ru-RU" smtClean="0"/>
              <a:t>12.03.2015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97E6C47-5D42-4151-9D14-F08C69F3C834}"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77A9E3A-41AB-43D7-B97E-FB5F3CCA4B24}" type="datetimeFigureOut">
              <a:rPr lang="ru-RU" smtClean="0"/>
              <a:t>12.03.2015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97E6C47-5D42-4151-9D14-F08C69F3C834}"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7A9E3A-41AB-43D7-B97E-FB5F3CCA4B24}" type="datetimeFigureOut">
              <a:rPr lang="ru-RU" smtClean="0"/>
              <a:t>12.03.2015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97E6C47-5D42-4151-9D14-F08C69F3C83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77A9E3A-41AB-43D7-B97E-FB5F3CCA4B24}" type="datetimeFigureOut">
              <a:rPr lang="ru-RU" smtClean="0"/>
              <a:t>12.03.2015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97E6C47-5D42-4151-9D14-F08C69F3C834}"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77A9E3A-41AB-43D7-B97E-FB5F3CCA4B24}" type="datetimeFigureOut">
              <a:rPr lang="ru-RU" smtClean="0"/>
              <a:t>12.03.2015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97E6C47-5D42-4151-9D14-F08C69F3C834}"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E77A9E3A-41AB-43D7-B97E-FB5F3CCA4B24}" type="datetimeFigureOut">
              <a:rPr lang="ru-RU" smtClean="0"/>
              <a:t>12.03.2015</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397E6C47-5D42-4151-9D14-F08C69F3C834}"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548680"/>
            <a:ext cx="8856984" cy="1828800"/>
          </a:xfrm>
        </p:spPr>
        <p:txBody>
          <a:bodyPr/>
          <a:lstStyle/>
          <a:p>
            <a:r>
              <a:rPr lang="ru-RU" b="1" i="1" dirty="0" smtClean="0">
                <a:effectLst>
                  <a:outerShdw blurRad="38100" dist="38100" dir="2700000" algn="tl">
                    <a:srgbClr val="000000">
                      <a:alpha val="43137"/>
                    </a:srgbClr>
                  </a:outerShdw>
                </a:effectLst>
                <a:latin typeface="Times New Roman" pitchFamily="18" charset="0"/>
                <a:cs typeface="Times New Roman" pitchFamily="18" charset="0"/>
              </a:rPr>
              <a:t>Правила поведения в лесу</a:t>
            </a:r>
            <a:endParaRPr lang="ru-RU"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051720" y="4365104"/>
            <a:ext cx="6872808" cy="1752600"/>
          </a:xfrm>
        </p:spPr>
        <p:txBody>
          <a:bodyPr>
            <a:normAutofit/>
          </a:bodyPr>
          <a:lstStyle/>
          <a:p>
            <a:r>
              <a:rPr lang="ru-RU" sz="2800" dirty="0" smtClean="0"/>
              <a:t>Выполнила: </a:t>
            </a:r>
          </a:p>
          <a:p>
            <a:r>
              <a:rPr lang="ru-RU" sz="2800" dirty="0" smtClean="0"/>
              <a:t>                           воспитатель </a:t>
            </a:r>
            <a:r>
              <a:rPr lang="ru-RU" sz="2800" dirty="0" err="1" smtClean="0"/>
              <a:t>Альканова</a:t>
            </a:r>
            <a:r>
              <a:rPr lang="ru-RU" sz="2800" dirty="0" smtClean="0"/>
              <a:t> О.И</a:t>
            </a:r>
            <a:endParaRPr lang="ru-RU" sz="2800" dirty="0"/>
          </a:p>
        </p:txBody>
      </p:sp>
    </p:spTree>
    <p:extLst>
      <p:ext uri="{BB962C8B-B14F-4D97-AF65-F5344CB8AC3E}">
        <p14:creationId xmlns:p14="http://schemas.microsoft.com/office/powerpoint/2010/main" val="377726995"/>
      </p:ext>
    </p:extLst>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332656"/>
            <a:ext cx="8784976" cy="4185761"/>
          </a:xfrm>
          <a:prstGeom prst="rect">
            <a:avLst/>
          </a:prstGeom>
        </p:spPr>
        <p:txBody>
          <a:bodyPr wrap="square">
            <a:spAutoFit/>
          </a:bodyPr>
          <a:lstStyle/>
          <a:p>
            <a:pPr algn="ctr"/>
            <a:r>
              <a:rPr lang="ru-RU" sz="2400" b="1" dirty="0" smtClean="0">
                <a:solidFill>
                  <a:srgbClr val="FF0000"/>
                </a:solidFill>
                <a:effectLst>
                  <a:outerShdw blurRad="38100" dist="38100" dir="2700000" algn="tl">
                    <a:srgbClr val="000000">
                      <a:alpha val="43137"/>
                    </a:srgbClr>
                  </a:outerShdw>
                </a:effectLst>
              </a:rPr>
              <a:t>Не сбивайте грибы, даже несъедобные. Помните, что грибы нужны в природе!</a:t>
            </a:r>
          </a:p>
          <a:p>
            <a:pPr algn="just"/>
            <a:r>
              <a:rPr lang="ru-RU" sz="2000" dirty="0" smtClean="0"/>
              <a:t>         </a:t>
            </a:r>
            <a:r>
              <a:rPr lang="ru-RU" dirty="0" smtClean="0"/>
              <a:t>У некоторых из вас, ребята, формируется отрицательное отношение к несъедобным, а особенно ядовитым грибам. Встречая такие грибы, вы стараетесь уничтожить их (сбить, раздавить), нередко мотивируя это тем, что такие грибы могут отравить животных и людей.</a:t>
            </a:r>
          </a:p>
          <a:p>
            <a:pPr algn="just"/>
            <a:r>
              <a:rPr lang="ru-RU" dirty="0" smtClean="0"/>
              <a:t>        Известно, что грибы, в том числе и несъедобные для человека, являются важным компонентом леса. Своей подземной частью – грибницей – они срастаются с корнями деревьев, кустарников, трав, обеспечивая их водой, минеральными солями, ростовыми веществами. Для животных грибы служат пищей и лекарством (например, мухоморы служат лекарством для лосей). Грибы являются санитарами леса: они участвуют в разложении растительных остатков. Не менее важно и то, что грибы украшают лес. Именно мухомор, как известно, является одним из самых красивых грибов нашего леса. Среди грибов есть и редкие, внесенные в Красную книгу, например, гриб-баран.</a:t>
            </a:r>
            <a:endParaRPr lang="ru-RU" dirty="0"/>
          </a:p>
        </p:txBody>
      </p:sp>
    </p:spTree>
    <p:extLst>
      <p:ext uri="{BB962C8B-B14F-4D97-AF65-F5344CB8AC3E}">
        <p14:creationId xmlns:p14="http://schemas.microsoft.com/office/powerpoint/2010/main" val="3462832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Венера\Desktop\Рисунок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77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6066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енера\Desktop\Рисунок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48" y="0"/>
            <a:ext cx="916064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40218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16632"/>
            <a:ext cx="8424936" cy="2523768"/>
          </a:xfrm>
          <a:prstGeom prst="rect">
            <a:avLst/>
          </a:prstGeom>
        </p:spPr>
        <p:txBody>
          <a:bodyPr wrap="square">
            <a:spAutoFit/>
          </a:bodyPr>
          <a:lstStyle/>
          <a:p>
            <a:pPr algn="ctr"/>
            <a:r>
              <a:rPr lang="ru-RU" sz="2400" b="1" i="1" dirty="0">
                <a:solidFill>
                  <a:srgbClr val="FF0000"/>
                </a:solidFill>
                <a:effectLst>
                  <a:outerShdw blurRad="38100" dist="38100" dir="2700000" algn="tl">
                    <a:srgbClr val="000000">
                      <a:alpha val="43137"/>
                    </a:srgbClr>
                  </a:outerShdw>
                </a:effectLst>
              </a:rPr>
              <a:t>Не разоряйте </a:t>
            </a:r>
            <a:r>
              <a:rPr lang="ru-RU" sz="2400" b="1" i="1" dirty="0" smtClean="0">
                <a:solidFill>
                  <a:srgbClr val="FF0000"/>
                </a:solidFill>
                <a:effectLst>
                  <a:outerShdw blurRad="38100" dist="38100" dir="2700000" algn="tl">
                    <a:srgbClr val="000000">
                      <a:alpha val="43137"/>
                    </a:srgbClr>
                  </a:outerShdw>
                </a:effectLst>
              </a:rPr>
              <a:t>муравейник!</a:t>
            </a:r>
          </a:p>
          <a:p>
            <a:pPr algn="just"/>
            <a:r>
              <a:rPr lang="ru-RU" dirty="0" smtClean="0"/>
              <a:t>Рыжий </a:t>
            </a:r>
            <a:r>
              <a:rPr lang="ru-RU" dirty="0"/>
              <a:t>лесной муравей является главным санитаром леса, а 3-4 муравейника обеспечивают надежную охрану  гектару леса от вредителей. Относитесь, ребята, к ним почтительно и ни в коем случаи не тревожьте их «дома».</a:t>
            </a:r>
          </a:p>
          <a:p>
            <a:pPr algn="ctr"/>
            <a:r>
              <a:rPr lang="ru-RU" sz="2000" b="1" i="1" dirty="0">
                <a:solidFill>
                  <a:srgbClr val="FF0000"/>
                </a:solidFill>
              </a:rPr>
              <a:t>Чистота, здоровье леса –</a:t>
            </a:r>
            <a:endParaRPr lang="ru-RU" sz="2000" b="1" dirty="0">
              <a:solidFill>
                <a:srgbClr val="FF0000"/>
              </a:solidFill>
            </a:endParaRPr>
          </a:p>
          <a:p>
            <a:pPr algn="ctr"/>
            <a:r>
              <a:rPr lang="ru-RU" sz="2000" b="1" i="1" dirty="0">
                <a:solidFill>
                  <a:srgbClr val="FF0000"/>
                </a:solidFill>
              </a:rPr>
              <a:t>Все зависит от него.</a:t>
            </a:r>
            <a:endParaRPr lang="ru-RU" sz="2000" b="1" dirty="0">
              <a:solidFill>
                <a:srgbClr val="FF0000"/>
              </a:solidFill>
            </a:endParaRPr>
          </a:p>
          <a:p>
            <a:pPr algn="ctr"/>
            <a:r>
              <a:rPr lang="ru-RU" sz="2000" b="1" i="1" dirty="0">
                <a:solidFill>
                  <a:srgbClr val="FF0000"/>
                </a:solidFill>
              </a:rPr>
              <a:t>Муравей – хозяин леса.</a:t>
            </a:r>
            <a:endParaRPr lang="ru-RU" sz="2000" b="1" dirty="0">
              <a:solidFill>
                <a:srgbClr val="FF0000"/>
              </a:solidFill>
            </a:endParaRPr>
          </a:p>
          <a:p>
            <a:pPr algn="ctr"/>
            <a:r>
              <a:rPr lang="ru-RU" sz="2000" b="1" i="1" dirty="0">
                <a:solidFill>
                  <a:srgbClr val="FF0000"/>
                </a:solidFill>
              </a:rPr>
              <a:t>Защитим давай его!</a:t>
            </a:r>
            <a:endParaRPr lang="ru-RU" sz="2000" b="1" dirty="0">
              <a:solidFill>
                <a:srgbClr val="FF0000"/>
              </a:solidFill>
            </a:endParaRPr>
          </a:p>
        </p:txBody>
      </p:sp>
      <p:pic>
        <p:nvPicPr>
          <p:cNvPr id="12291" name="Picture 3" descr="C:\Users\Admin\Desktop\096410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804513"/>
            <a:ext cx="4320480" cy="388843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Users\Admin\Desktop\0006-009-Muravejnik-i-lesnye-murav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818907"/>
            <a:ext cx="4499992"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59498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wipe(down)">
                                      <p:cBhvr>
                                        <p:cTn id="12" dur="580">
                                          <p:stCondLst>
                                            <p:cond delay="0"/>
                                          </p:stCondLst>
                                        </p:cTn>
                                        <p:tgtEl>
                                          <p:spTgt spid="12292"/>
                                        </p:tgtEl>
                                      </p:cBhvr>
                                    </p:animEffect>
                                    <p:anim calcmode="lin" valueType="num">
                                      <p:cBhvr>
                                        <p:cTn id="13" dur="1822" tmFilter="0,0; 0.14,0.36; 0.43,0.73; 0.71,0.91; 1.0,1.0">
                                          <p:stCondLst>
                                            <p:cond delay="0"/>
                                          </p:stCondLst>
                                        </p:cTn>
                                        <p:tgtEl>
                                          <p:spTgt spid="1229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229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229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229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2292"/>
                                        </p:tgtEl>
                                        <p:attrNameLst>
                                          <p:attrName>ppt_y</p:attrName>
                                        </p:attrNameLst>
                                      </p:cBhvr>
                                      <p:tavLst>
                                        <p:tav tm="0" fmla="#ppt_y-sin(pi*$)/81">
                                          <p:val>
                                            <p:fltVal val="0"/>
                                          </p:val>
                                        </p:tav>
                                        <p:tav tm="100000">
                                          <p:val>
                                            <p:fltVal val="1"/>
                                          </p:val>
                                        </p:tav>
                                      </p:tavLst>
                                    </p:anim>
                                    <p:animScale>
                                      <p:cBhvr>
                                        <p:cTn id="18" dur="26">
                                          <p:stCondLst>
                                            <p:cond delay="650"/>
                                          </p:stCondLst>
                                        </p:cTn>
                                        <p:tgtEl>
                                          <p:spTgt spid="12292"/>
                                        </p:tgtEl>
                                      </p:cBhvr>
                                      <p:to x="100000" y="60000"/>
                                    </p:animScale>
                                    <p:animScale>
                                      <p:cBhvr>
                                        <p:cTn id="19" dur="166" decel="50000">
                                          <p:stCondLst>
                                            <p:cond delay="676"/>
                                          </p:stCondLst>
                                        </p:cTn>
                                        <p:tgtEl>
                                          <p:spTgt spid="12292"/>
                                        </p:tgtEl>
                                      </p:cBhvr>
                                      <p:to x="100000" y="100000"/>
                                    </p:animScale>
                                    <p:animScale>
                                      <p:cBhvr>
                                        <p:cTn id="20" dur="26">
                                          <p:stCondLst>
                                            <p:cond delay="1312"/>
                                          </p:stCondLst>
                                        </p:cTn>
                                        <p:tgtEl>
                                          <p:spTgt spid="12292"/>
                                        </p:tgtEl>
                                      </p:cBhvr>
                                      <p:to x="100000" y="80000"/>
                                    </p:animScale>
                                    <p:animScale>
                                      <p:cBhvr>
                                        <p:cTn id="21" dur="166" decel="50000">
                                          <p:stCondLst>
                                            <p:cond delay="1338"/>
                                          </p:stCondLst>
                                        </p:cTn>
                                        <p:tgtEl>
                                          <p:spTgt spid="12292"/>
                                        </p:tgtEl>
                                      </p:cBhvr>
                                      <p:to x="100000" y="100000"/>
                                    </p:animScale>
                                    <p:animScale>
                                      <p:cBhvr>
                                        <p:cTn id="22" dur="26">
                                          <p:stCondLst>
                                            <p:cond delay="1642"/>
                                          </p:stCondLst>
                                        </p:cTn>
                                        <p:tgtEl>
                                          <p:spTgt spid="12292"/>
                                        </p:tgtEl>
                                      </p:cBhvr>
                                      <p:to x="100000" y="90000"/>
                                    </p:animScale>
                                    <p:animScale>
                                      <p:cBhvr>
                                        <p:cTn id="23" dur="166" decel="50000">
                                          <p:stCondLst>
                                            <p:cond delay="1668"/>
                                          </p:stCondLst>
                                        </p:cTn>
                                        <p:tgtEl>
                                          <p:spTgt spid="12292"/>
                                        </p:tgtEl>
                                      </p:cBhvr>
                                      <p:to x="100000" y="100000"/>
                                    </p:animScale>
                                    <p:animScale>
                                      <p:cBhvr>
                                        <p:cTn id="24" dur="26">
                                          <p:stCondLst>
                                            <p:cond delay="1808"/>
                                          </p:stCondLst>
                                        </p:cTn>
                                        <p:tgtEl>
                                          <p:spTgt spid="12292"/>
                                        </p:tgtEl>
                                      </p:cBhvr>
                                      <p:to x="100000" y="95000"/>
                                    </p:animScale>
                                    <p:animScale>
                                      <p:cBhvr>
                                        <p:cTn id="25" dur="166" decel="50000">
                                          <p:stCondLst>
                                            <p:cond delay="1834"/>
                                          </p:stCondLst>
                                        </p:cTn>
                                        <p:tgtEl>
                                          <p:spTgt spid="1229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97346"/>
            <a:ext cx="8784976" cy="2123658"/>
          </a:xfrm>
          <a:prstGeom prst="rect">
            <a:avLst/>
          </a:prstGeom>
        </p:spPr>
        <p:txBody>
          <a:bodyPr wrap="square">
            <a:spAutoFit/>
          </a:bodyPr>
          <a:lstStyle/>
          <a:p>
            <a:pPr algn="ctr"/>
            <a:r>
              <a:rPr lang="ru-RU" sz="2400" b="1" i="1" dirty="0" smtClean="0">
                <a:solidFill>
                  <a:srgbClr val="FF0000"/>
                </a:solidFill>
                <a:effectLst>
                  <a:outerShdw blurRad="38100" dist="38100" dir="2700000" algn="tl">
                    <a:srgbClr val="000000">
                      <a:alpha val="43137"/>
                    </a:srgbClr>
                  </a:outerShdw>
                </a:effectLst>
              </a:rPr>
              <a:t>Не ловите диких животных и не уносите их домой!</a:t>
            </a:r>
            <a:endParaRPr lang="ru-RU" dirty="0" smtClean="0"/>
          </a:p>
          <a:p>
            <a:pPr algn="just"/>
            <a:r>
              <a:rPr lang="ru-RU" dirty="0" smtClean="0"/>
              <a:t>         Известно, что ящерицы, ежи, некоторые рыбы, птицы нередко оказываются жертвой любви к «нашим меньшим братьям», которая выражается в том, что этих животных ловят, приносят домой (или в школу), пытаются содержать в неволе. Чаще всего такие попытки заканчиваются гибелью животных, так как условия неволи не могут заменить им естественной природной среды. Важно вам понять, ребята, что лучшим «домом» для диких животных служит лес, луг, водоем. </a:t>
            </a:r>
            <a:endParaRPr lang="ru-RU" dirty="0"/>
          </a:p>
        </p:txBody>
      </p:sp>
      <p:pic>
        <p:nvPicPr>
          <p:cNvPr id="1026" name="Picture 2" descr="C:\Users\Венера\Desktop\Рисунок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511538"/>
            <a:ext cx="4389437" cy="44338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Венера\Desktop\Рисунок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511538"/>
            <a:ext cx="4362450" cy="404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67474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82013"/>
            <a:ext cx="8352928" cy="1231106"/>
          </a:xfrm>
          <a:prstGeom prst="rect">
            <a:avLst/>
          </a:prstGeom>
        </p:spPr>
        <p:txBody>
          <a:bodyPr wrap="square">
            <a:spAutoFit/>
          </a:bodyPr>
          <a:lstStyle/>
          <a:p>
            <a:pPr algn="ctr"/>
            <a:r>
              <a:rPr lang="ru-RU" sz="2000" b="1" i="1" dirty="0">
                <a:solidFill>
                  <a:srgbClr val="FF0000"/>
                </a:solidFill>
                <a:effectLst>
                  <a:outerShdw blurRad="38100" dist="38100" dir="2700000" algn="tl">
                    <a:srgbClr val="000000">
                      <a:alpha val="43137"/>
                    </a:srgbClr>
                  </a:outerShdw>
                </a:effectLst>
              </a:rPr>
              <a:t>Не подходите близко к гнездам птиц, не разоряйте </a:t>
            </a:r>
            <a:r>
              <a:rPr lang="ru-RU" sz="2000" b="1" i="1" dirty="0" smtClean="0">
                <a:solidFill>
                  <a:srgbClr val="FF0000"/>
                </a:solidFill>
                <a:effectLst>
                  <a:outerShdw blurRad="38100" dist="38100" dir="2700000" algn="tl">
                    <a:srgbClr val="000000">
                      <a:alpha val="43137"/>
                    </a:srgbClr>
                  </a:outerShdw>
                </a:effectLst>
              </a:rPr>
              <a:t>их!</a:t>
            </a:r>
            <a:endParaRPr lang="ru-RU" sz="2000" b="1" i="1" dirty="0">
              <a:solidFill>
                <a:srgbClr val="FF0000"/>
              </a:solidFill>
              <a:effectLst>
                <a:outerShdw blurRad="38100" dist="38100" dir="2700000" algn="tl">
                  <a:srgbClr val="000000">
                    <a:alpha val="43137"/>
                  </a:srgbClr>
                </a:outerShdw>
              </a:effectLst>
            </a:endParaRPr>
          </a:p>
          <a:p>
            <a:pPr algn="just"/>
            <a:r>
              <a:rPr lang="ru-RU" dirty="0" smtClean="0"/>
              <a:t>По </a:t>
            </a:r>
            <a:r>
              <a:rPr lang="ru-RU" dirty="0"/>
              <a:t>вашим следам их могут отыскать и разорить хищники. Если случайно окажетесь возле гнезда, не прикасайтесь к нему, сразу же уходите. Иначе птицы-родители могут навсегда покинуть гнездо.</a:t>
            </a:r>
          </a:p>
        </p:txBody>
      </p:sp>
      <p:pic>
        <p:nvPicPr>
          <p:cNvPr id="2050" name="Picture 2" descr="C:\Users\Венера\Desktop\Рисунок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72816"/>
            <a:ext cx="5414963" cy="34067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Венера\Desktop\Рисунок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449" y="3730447"/>
            <a:ext cx="4665663" cy="310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29935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260648"/>
            <a:ext cx="7488832" cy="2308324"/>
          </a:xfrm>
          <a:prstGeom prst="rect">
            <a:avLst/>
          </a:prstGeom>
        </p:spPr>
        <p:txBody>
          <a:bodyPr wrap="square">
            <a:spAutoFit/>
          </a:bodyPr>
          <a:lstStyle/>
          <a:p>
            <a:pPr algn="ctr"/>
            <a:r>
              <a:rPr lang="ru-RU"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Не повреждайте кору </a:t>
            </a:r>
            <a:r>
              <a:rPr lang="ru-RU"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деревьев!</a:t>
            </a:r>
            <a:endParaRPr lang="ru-RU"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r>
              <a:rPr lang="ru-RU" sz="2000" dirty="0">
                <a:latin typeface="Times New Roman" pitchFamily="18" charset="0"/>
                <a:cs typeface="Times New Roman" pitchFamily="18" charset="0"/>
              </a:rPr>
              <a:t>         Известно, что некоторые ребята нередко вырезают на коре деревьев надписи, например, свои имена, делают другие отметины. Это нарушает красоту природы и очень вредит деревьям (через ранку вытекает сок, могут проникнуть под кору микробы, грибы-трутовики, которые вызывают заболевания и даже гибель дерева).</a:t>
            </a:r>
          </a:p>
        </p:txBody>
      </p:sp>
      <p:pic>
        <p:nvPicPr>
          <p:cNvPr id="1026" name="Picture 2" descr="C:\Users\Венера\Desktop\Рисунок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940353"/>
            <a:ext cx="40513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Венера\Desktop\Рисунок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940353"/>
            <a:ext cx="452278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8315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16632"/>
            <a:ext cx="8460432" cy="3108543"/>
          </a:xfrm>
          <a:prstGeom prst="rect">
            <a:avLst/>
          </a:prstGeom>
        </p:spPr>
        <p:txBody>
          <a:bodyPr wrap="square">
            <a:spAutoFit/>
          </a:bodyPr>
          <a:lstStyle/>
          <a:p>
            <a:pPr algn="ctr"/>
            <a:r>
              <a:rPr lang="ru-RU" sz="2000" b="1" dirty="0">
                <a:solidFill>
                  <a:srgbClr val="FF0000"/>
                </a:solidFill>
                <a:effectLst>
                  <a:outerShdw blurRad="38100" dist="38100" dir="2700000" algn="tl">
                    <a:srgbClr val="000000">
                      <a:alpha val="43137"/>
                    </a:srgbClr>
                  </a:outerShdw>
                </a:effectLst>
              </a:rPr>
              <a:t>Правильно разводите костры, не забывайте их </a:t>
            </a:r>
            <a:r>
              <a:rPr lang="ru-RU" sz="2000" b="1" dirty="0" smtClean="0">
                <a:solidFill>
                  <a:srgbClr val="FF0000"/>
                </a:solidFill>
                <a:effectLst>
                  <a:outerShdw blurRad="38100" dist="38100" dir="2700000" algn="tl">
                    <a:srgbClr val="000000">
                      <a:alpha val="43137"/>
                    </a:srgbClr>
                  </a:outerShdw>
                </a:effectLst>
              </a:rPr>
              <a:t>тушить!</a:t>
            </a:r>
            <a:endParaRPr lang="ru-RU" sz="2000" b="1" dirty="0">
              <a:solidFill>
                <a:srgbClr val="FF0000"/>
              </a:solidFill>
              <a:effectLst>
                <a:outerShdw blurRad="38100" dist="38100" dir="2700000" algn="tl">
                  <a:srgbClr val="000000">
                    <a:alpha val="43137"/>
                  </a:srgbClr>
                </a:outerShdw>
              </a:effectLst>
            </a:endParaRPr>
          </a:p>
          <a:p>
            <a:pPr algn="just"/>
            <a:r>
              <a:rPr lang="ru-RU" sz="1600" dirty="0" smtClean="0"/>
              <a:t>Костер </a:t>
            </a:r>
            <a:r>
              <a:rPr lang="ru-RU" sz="1600" dirty="0"/>
              <a:t>– самый важный элемент в быте туриста. Приготовление пищи, обогрев путешественников, сушка белья, освещение лагеря – все зависит от хорошего костра. Для костра, ребята, нужно уметь выбрать место. Нельзя разводить костры в хвойных молодняках, на торфяниках. Надо выбрать место на поляне вдали от деревьев, желательно недалеко от воды, в ямке, складке на местности. Лучше использовать старые </a:t>
            </a:r>
            <a:r>
              <a:rPr lang="ru-RU" sz="1600" dirty="0" err="1"/>
              <a:t>костровища</a:t>
            </a:r>
            <a:r>
              <a:rPr lang="ru-RU" sz="1600" dirty="0"/>
              <a:t>. Костер надо расположить так, чтобы дым, искры, огонь ветер относил не в сторону леса, а в сторону поляны. Место костра окапывают, с него снимают дерн. Нельзя оставлять костры без присмотра, чтобы огонь не «убежал» дальше положенного ему места. Лучшим топливом являются сухостойные деревья, хвойные породы при горении дают много искр и опасны для одежды. Обязательно, ребята, при уходе с бивака надо тщательно залить костер водой или засыпать землей, уложить снятый при подготовке места дерн.</a:t>
            </a:r>
          </a:p>
        </p:txBody>
      </p:sp>
      <p:pic>
        <p:nvPicPr>
          <p:cNvPr id="1026" name="Picture 2" descr="C:\Users\Венера\Desktop\Рисунок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433708"/>
            <a:ext cx="4248150" cy="32162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Венера\Desktop\Рисунок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436883"/>
            <a:ext cx="4206875" cy="321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642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9165" y="188640"/>
            <a:ext cx="8280920" cy="1815882"/>
          </a:xfrm>
          <a:prstGeom prst="rect">
            <a:avLst/>
          </a:prstGeom>
        </p:spPr>
        <p:txBody>
          <a:bodyPr wrap="square">
            <a:spAutoFit/>
          </a:bodyPr>
          <a:lstStyle/>
          <a:p>
            <a:pPr algn="ctr"/>
            <a:r>
              <a:rPr lang="ru-RU" sz="2000" b="1" i="1" dirty="0">
                <a:solidFill>
                  <a:srgbClr val="FF0000"/>
                </a:solidFill>
                <a:effectLst>
                  <a:outerShdw blurRad="38100" dist="38100" dir="2700000" algn="tl">
                    <a:srgbClr val="000000">
                      <a:alpha val="43137"/>
                    </a:srgbClr>
                  </a:outerShdw>
                </a:effectLst>
              </a:rPr>
              <a:t>Не оставляйте в лесу, на лугу, у реки </a:t>
            </a:r>
            <a:r>
              <a:rPr lang="ru-RU" sz="2000" b="1" i="1" dirty="0" smtClean="0">
                <a:solidFill>
                  <a:srgbClr val="FF0000"/>
                </a:solidFill>
                <a:effectLst>
                  <a:outerShdw blurRad="38100" dist="38100" dir="2700000" algn="tl">
                    <a:srgbClr val="000000">
                      <a:alpha val="43137"/>
                    </a:srgbClr>
                  </a:outerShdw>
                </a:effectLst>
              </a:rPr>
              <a:t>мусор. Никогда </a:t>
            </a:r>
            <a:r>
              <a:rPr lang="ru-RU" sz="2000" b="1" i="1" dirty="0">
                <a:solidFill>
                  <a:srgbClr val="FF0000"/>
                </a:solidFill>
                <a:effectLst>
                  <a:outerShdw blurRad="38100" dist="38100" dir="2700000" algn="tl">
                    <a:srgbClr val="000000">
                      <a:alpha val="43137"/>
                    </a:srgbClr>
                  </a:outerShdw>
                </a:effectLst>
              </a:rPr>
              <a:t>не выбрасывайте мусор в водоемы.</a:t>
            </a:r>
            <a:endParaRPr lang="ru-RU" sz="2000" i="1" dirty="0">
              <a:solidFill>
                <a:srgbClr val="FF0000"/>
              </a:solidFill>
              <a:effectLst>
                <a:outerShdw blurRad="38100" dist="38100" dir="2700000" algn="tl">
                  <a:srgbClr val="000000">
                    <a:alpha val="43137"/>
                  </a:srgbClr>
                </a:outerShdw>
              </a:effectLst>
            </a:endParaRPr>
          </a:p>
          <a:p>
            <a:pPr algn="just"/>
            <a:r>
              <a:rPr lang="ru-RU" dirty="0"/>
              <a:t>         Не оставляйте мусор после себя: брошенная бумага сгниет полностью только через 2 года, битое стекло сохраняется до 30 лет, необожженная консервная банка перегнивает более 200 лет. Такое неправильное поведение приводит к экологической катастрофе. Природа погибает!</a:t>
            </a:r>
          </a:p>
        </p:txBody>
      </p:sp>
      <p:pic>
        <p:nvPicPr>
          <p:cNvPr id="2050" name="Picture 2" descr="C:\Users\Венера\Desktop\Рисунок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88" y="2132856"/>
            <a:ext cx="4754563" cy="45116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Венера\Desktop\Рисунок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8725" y="2996952"/>
            <a:ext cx="4105275" cy="234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7624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Венера\Desktop\Рисунок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8510"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8958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Desktop\0012-012-Pravila-povedenija-v-les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238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4233" y="28098"/>
            <a:ext cx="7488832" cy="4154984"/>
          </a:xfrm>
          <a:prstGeom prst="rect">
            <a:avLst/>
          </a:prstGeom>
        </p:spPr>
        <p:txBody>
          <a:bodyPr wrap="square">
            <a:spAutoFit/>
          </a:bodyPr>
          <a:lstStyle/>
          <a:p>
            <a:pPr algn="ctr"/>
            <a:r>
              <a:rPr lang="ru-RU" sz="24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Не рвите в лесу, на лугу </a:t>
            </a:r>
            <a:r>
              <a:rPr lang="ru-RU" sz="24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цветы!</a:t>
            </a:r>
            <a:endParaRPr lang="ru-RU" sz="24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r>
              <a:rPr lang="ru-RU" dirty="0">
                <a:latin typeface="Times New Roman" pitchFamily="18" charset="0"/>
                <a:cs typeface="Times New Roman" pitchFamily="18" charset="0"/>
              </a:rPr>
              <a:t>         </a:t>
            </a:r>
            <a:r>
              <a:rPr lang="ru-RU" sz="1600" dirty="0">
                <a:latin typeface="Times New Roman" pitchFamily="18" charset="0"/>
                <a:cs typeface="Times New Roman" pitchFamily="18" charset="0"/>
              </a:rPr>
              <a:t>Пусть красивые растения остаются в природе! Помните, что букеты можно составлять только из тех растений, которые выращены человеком. Сбор дикорастущих растений на букеты – очень мощный фактор воздействия на природу. Его часто недооценивают, считая, что вред, наносимый при этом растительному миру, не заслуживает внимания. Однако именно наша давняя привычка рвать цветы привела к исчезновению очень многих растений в местах, часто посещаемых людьми</a:t>
            </a:r>
            <a:r>
              <a:rPr lang="ru-RU" sz="1600" dirty="0" smtClean="0">
                <a:latin typeface="Times New Roman" pitchFamily="18" charset="0"/>
                <a:cs typeface="Times New Roman" pitchFamily="18" charset="0"/>
              </a:rPr>
              <a:t>.</a:t>
            </a:r>
            <a:r>
              <a:rPr lang="ru-RU" sz="1600" i="1" dirty="0"/>
              <a:t> </a:t>
            </a:r>
            <a:endParaRPr lang="ru-RU" sz="1600" i="1" dirty="0" smtClean="0"/>
          </a:p>
          <a:p>
            <a:r>
              <a:rPr lang="ru-RU" b="1" i="1" dirty="0" smtClean="0">
                <a:effectLst>
                  <a:outerShdw blurRad="38100" dist="38100" dir="2700000" algn="tl">
                    <a:srgbClr val="000000">
                      <a:alpha val="43137"/>
                    </a:srgbClr>
                  </a:outerShdw>
                </a:effectLst>
                <a:latin typeface="Times New Roman" pitchFamily="18" charset="0"/>
                <a:cs typeface="Times New Roman" pitchFamily="18" charset="0"/>
              </a:rPr>
              <a:t>Если </a:t>
            </a:r>
            <a:r>
              <a:rPr lang="ru-RU" b="1" i="1" dirty="0">
                <a:effectLst>
                  <a:outerShdw blurRad="38100" dist="38100" dir="2700000" algn="tl">
                    <a:srgbClr val="000000">
                      <a:alpha val="43137"/>
                    </a:srgbClr>
                  </a:outerShdw>
                </a:effectLst>
                <a:latin typeface="Times New Roman" pitchFamily="18" charset="0"/>
                <a:cs typeface="Times New Roman" pitchFamily="18" charset="0"/>
              </a:rPr>
              <a:t>я сорву цветок,</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a:p>
            <a:r>
              <a:rPr lang="ru-RU" b="1" i="1" dirty="0">
                <a:effectLst>
                  <a:outerShdw blurRad="38100" dist="38100" dir="2700000" algn="tl">
                    <a:srgbClr val="000000">
                      <a:alpha val="43137"/>
                    </a:srgbClr>
                  </a:outerShdw>
                </a:effectLst>
                <a:latin typeface="Times New Roman" pitchFamily="18" charset="0"/>
                <a:cs typeface="Times New Roman" pitchFamily="18" charset="0"/>
              </a:rPr>
              <a:t>Если ты сорвешь цветок,</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a:p>
            <a:r>
              <a:rPr lang="ru-RU" b="1" i="1" dirty="0">
                <a:effectLst>
                  <a:outerShdw blurRad="38100" dist="38100" dir="2700000" algn="tl">
                    <a:srgbClr val="000000">
                      <a:alpha val="43137"/>
                    </a:srgbClr>
                  </a:outerShdw>
                </a:effectLst>
                <a:latin typeface="Times New Roman" pitchFamily="18" charset="0"/>
                <a:cs typeface="Times New Roman" pitchFamily="18" charset="0"/>
              </a:rPr>
              <a:t>Если все: и я, и ты,</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a:p>
            <a:r>
              <a:rPr lang="ru-RU" b="1" i="1" dirty="0">
                <a:effectLst>
                  <a:outerShdw blurRad="38100" dist="38100" dir="2700000" algn="tl">
                    <a:srgbClr val="000000">
                      <a:alpha val="43137"/>
                    </a:srgbClr>
                  </a:outerShdw>
                </a:effectLst>
                <a:latin typeface="Times New Roman" pitchFamily="18" charset="0"/>
                <a:cs typeface="Times New Roman" pitchFamily="18" charset="0"/>
              </a:rPr>
              <a:t>Если мы сорвем цветы –</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a:p>
            <a:r>
              <a:rPr lang="ru-RU" b="1" i="1" dirty="0">
                <a:effectLst>
                  <a:outerShdw blurRad="38100" dist="38100" dir="2700000" algn="tl">
                    <a:srgbClr val="000000">
                      <a:alpha val="43137"/>
                    </a:srgbClr>
                  </a:outerShdw>
                </a:effectLst>
                <a:latin typeface="Times New Roman" pitchFamily="18" charset="0"/>
                <a:cs typeface="Times New Roman" pitchFamily="18" charset="0"/>
              </a:rPr>
              <a:t>Опустеют все поляны</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a:p>
            <a:r>
              <a:rPr lang="ru-RU" b="1" i="1" dirty="0">
                <a:effectLst>
                  <a:outerShdw blurRad="38100" dist="38100" dir="2700000" algn="tl">
                    <a:srgbClr val="000000">
                      <a:alpha val="43137"/>
                    </a:srgbClr>
                  </a:outerShdw>
                </a:effectLst>
                <a:latin typeface="Times New Roman" pitchFamily="18" charset="0"/>
                <a:cs typeface="Times New Roman" pitchFamily="18" charset="0"/>
              </a:rPr>
              <a:t>И не будет красоты.</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pic>
        <p:nvPicPr>
          <p:cNvPr id="4098" name="Picture 2" descr="C:\Users\Admin\Desktop\nerva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411" y="3837417"/>
            <a:ext cx="4246317" cy="296835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Венера\Desktop\Рисунок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2076424"/>
            <a:ext cx="2378075" cy="34131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Венера\Desktop\Рисунок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4694" y="2924944"/>
            <a:ext cx="2835073" cy="3372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1673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9089" y="188640"/>
            <a:ext cx="8784976" cy="2308324"/>
          </a:xfrm>
          <a:prstGeom prst="rect">
            <a:avLst/>
          </a:prstGeom>
        </p:spPr>
        <p:txBody>
          <a:bodyPr wrap="square">
            <a:spAutoFit/>
          </a:bodyPr>
          <a:lstStyle/>
          <a:p>
            <a:pPr indent="450000" algn="just"/>
            <a:r>
              <a:rPr lang="ru-RU" dirty="0">
                <a:latin typeface="Times New Roman" pitchFamily="18" charset="0"/>
                <a:cs typeface="Times New Roman" pitchFamily="18" charset="0"/>
              </a:rPr>
              <a:t>Из лекарственных растений </a:t>
            </a:r>
            <a:r>
              <a:rPr lang="ru-RU" dirty="0" smtClean="0">
                <a:latin typeface="Times New Roman" pitchFamily="18" charset="0"/>
                <a:cs typeface="Times New Roman" pitchFamily="18" charset="0"/>
              </a:rPr>
              <a:t>можно собирать </a:t>
            </a:r>
            <a:r>
              <a:rPr lang="ru-RU" dirty="0">
                <a:latin typeface="Times New Roman" pitchFamily="18" charset="0"/>
                <a:cs typeface="Times New Roman" pitchFamily="18" charset="0"/>
              </a:rPr>
              <a:t>только те, которых в вашей местности </a:t>
            </a:r>
            <a:r>
              <a:rPr lang="ru-RU" dirty="0" smtClean="0">
                <a:latin typeface="Times New Roman" pitchFamily="18" charset="0"/>
                <a:cs typeface="Times New Roman" pitchFamily="18" charset="0"/>
              </a:rPr>
              <a:t>много. Часть </a:t>
            </a:r>
            <a:r>
              <a:rPr lang="ru-RU" dirty="0">
                <a:latin typeface="Times New Roman" pitchFamily="18" charset="0"/>
                <a:cs typeface="Times New Roman" pitchFamily="18" charset="0"/>
              </a:rPr>
              <a:t>растений нужно обязательно оставлять в природе.</a:t>
            </a:r>
          </a:p>
          <a:p>
            <a:pPr algn="just"/>
            <a:r>
              <a:rPr lang="ru-RU" dirty="0">
                <a:latin typeface="Times New Roman" pitchFamily="18" charset="0"/>
                <a:cs typeface="Times New Roman" pitchFamily="18" charset="0"/>
              </a:rPr>
              <a:t>         </a:t>
            </a:r>
            <a:r>
              <a:rPr lang="ru-RU"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Лекарственные растения </a:t>
            </a:r>
            <a:r>
              <a:rPr lang="ru-RU" dirty="0">
                <a:latin typeface="Times New Roman" pitchFamily="18" charset="0"/>
                <a:cs typeface="Times New Roman" pitchFamily="18" charset="0"/>
              </a:rPr>
              <a:t>– ценнейшее природное богатство, к которому нужно относиться бережно. Количество некоторых из них из-за массового сбора резко уменьшилось (валериана, ландыш и другие). Поэтому, ребята, следует заготовлять те растения, которые многочисленны (тысячелистник, птичья </a:t>
            </a:r>
            <a:r>
              <a:rPr lang="ru-RU" dirty="0" err="1">
                <a:latin typeface="Times New Roman" pitchFamily="18" charset="0"/>
                <a:cs typeface="Times New Roman" pitchFamily="18" charset="0"/>
              </a:rPr>
              <a:t>гречишна</a:t>
            </a:r>
            <a:r>
              <a:rPr lang="ru-RU" dirty="0">
                <a:latin typeface="Times New Roman" pitchFamily="18" charset="0"/>
                <a:cs typeface="Times New Roman" pitchFamily="18" charset="0"/>
              </a:rPr>
              <a:t>, пастушья сумка и другие). Но и эти растения нужно собирать так, чтобы в местах сбора большая их часть оставалась нетронутой. </a:t>
            </a:r>
          </a:p>
        </p:txBody>
      </p:sp>
      <p:sp>
        <p:nvSpPr>
          <p:cNvPr id="3" name="Прямоугольник 2"/>
          <p:cNvSpPr/>
          <p:nvPr/>
        </p:nvSpPr>
        <p:spPr>
          <a:xfrm>
            <a:off x="2483768" y="2474345"/>
            <a:ext cx="4572000" cy="1323439"/>
          </a:xfrm>
          <a:prstGeom prst="rect">
            <a:avLst/>
          </a:prstGeom>
        </p:spPr>
        <p:txBody>
          <a:bodyPr>
            <a:spAutoFit/>
          </a:bodyPr>
          <a:lstStyle/>
          <a:p>
            <a:r>
              <a:rPr lang="ru-RU" sz="2000" b="1" i="1" dirty="0">
                <a:effectLst>
                  <a:outerShdw blurRad="38100" dist="38100" dir="2700000" algn="tl">
                    <a:srgbClr val="000000">
                      <a:alpha val="43137"/>
                    </a:srgbClr>
                  </a:outerShdw>
                </a:effectLst>
                <a:latin typeface="Times New Roman" pitchFamily="18" charset="0"/>
                <a:cs typeface="Times New Roman" pitchFamily="18" charset="0"/>
              </a:rPr>
              <a:t>Много трав растет полезных</a:t>
            </a:r>
          </a:p>
          <a:p>
            <a:r>
              <a:rPr lang="ru-RU" sz="2000" b="1" i="1" dirty="0">
                <a:effectLst>
                  <a:outerShdw blurRad="38100" dist="38100" dir="2700000" algn="tl">
                    <a:srgbClr val="000000">
                      <a:alpha val="43137"/>
                    </a:srgbClr>
                  </a:outerShdw>
                </a:effectLst>
                <a:latin typeface="Times New Roman" pitchFamily="18" charset="0"/>
                <a:cs typeface="Times New Roman" pitchFamily="18" charset="0"/>
              </a:rPr>
              <a:t>На земле страны родной -</a:t>
            </a:r>
          </a:p>
          <a:p>
            <a:r>
              <a:rPr lang="ru-RU" sz="2000" b="1" i="1" dirty="0">
                <a:effectLst>
                  <a:outerShdw blurRad="38100" dist="38100" dir="2700000" algn="tl">
                    <a:srgbClr val="000000">
                      <a:alpha val="43137"/>
                    </a:srgbClr>
                  </a:outerShdw>
                </a:effectLst>
                <a:latin typeface="Times New Roman" pitchFamily="18" charset="0"/>
                <a:cs typeface="Times New Roman" pitchFamily="18" charset="0"/>
              </a:rPr>
              <a:t>Могут справиться с болезнью</a:t>
            </a:r>
          </a:p>
          <a:p>
            <a:r>
              <a:rPr lang="ru-RU" sz="2000" b="1" i="1" dirty="0">
                <a:effectLst>
                  <a:outerShdw blurRad="38100" dist="38100" dir="2700000" algn="tl">
                    <a:srgbClr val="000000">
                      <a:alpha val="43137"/>
                    </a:srgbClr>
                  </a:outerShdw>
                </a:effectLst>
                <a:latin typeface="Times New Roman" pitchFamily="18" charset="0"/>
                <a:cs typeface="Times New Roman" pitchFamily="18" charset="0"/>
              </a:rPr>
              <a:t>Мята, пижма, зверобой!</a:t>
            </a:r>
          </a:p>
        </p:txBody>
      </p:sp>
      <p:sp>
        <p:nvSpPr>
          <p:cNvPr id="4" name="Прямоугольник 3"/>
          <p:cNvSpPr/>
          <p:nvPr/>
        </p:nvSpPr>
        <p:spPr>
          <a:xfrm>
            <a:off x="7047330" y="3274564"/>
            <a:ext cx="1883849" cy="523220"/>
          </a:xfrm>
          <a:prstGeom prst="rect">
            <a:avLst/>
          </a:prstGeom>
        </p:spPr>
        <p:txBody>
          <a:bodyPr wrap="none">
            <a:spAutoFit/>
          </a:bodyPr>
          <a:lstStyle/>
          <a:p>
            <a:r>
              <a:rPr lang="ru-RU" sz="2800" b="1" i="1" dirty="0">
                <a:solidFill>
                  <a:srgbClr val="FF0000"/>
                </a:solidFill>
                <a:effectLst>
                  <a:outerShdw blurRad="38100" dist="38100" dir="2700000" algn="tl">
                    <a:srgbClr val="000000">
                      <a:alpha val="43137"/>
                    </a:srgbClr>
                  </a:outerShdw>
                </a:effectLst>
              </a:rPr>
              <a:t>В</a:t>
            </a:r>
            <a:r>
              <a:rPr lang="ru-RU" sz="2800" b="1" i="1" dirty="0" smtClean="0">
                <a:solidFill>
                  <a:srgbClr val="FF0000"/>
                </a:solidFill>
                <a:effectLst>
                  <a:outerShdw blurRad="38100" dist="38100" dir="2700000" algn="tl">
                    <a:srgbClr val="000000">
                      <a:alpha val="43137"/>
                    </a:srgbClr>
                  </a:outerShdw>
                </a:effectLst>
              </a:rPr>
              <a:t>алериана</a:t>
            </a:r>
            <a:endParaRPr lang="ru-RU" sz="2800" b="1" i="1" dirty="0">
              <a:solidFill>
                <a:srgbClr val="FF0000"/>
              </a:solidFill>
              <a:effectLst>
                <a:outerShdw blurRad="38100" dist="38100" dir="2700000" algn="tl">
                  <a:srgbClr val="000000">
                    <a:alpha val="43137"/>
                  </a:srgbClr>
                </a:outerShdw>
              </a:effectLst>
            </a:endParaRPr>
          </a:p>
        </p:txBody>
      </p:sp>
      <p:sp>
        <p:nvSpPr>
          <p:cNvPr id="5" name="Прямоугольник 4"/>
          <p:cNvSpPr/>
          <p:nvPr/>
        </p:nvSpPr>
        <p:spPr>
          <a:xfrm>
            <a:off x="467544" y="3279024"/>
            <a:ext cx="1593706" cy="523220"/>
          </a:xfrm>
          <a:prstGeom prst="rect">
            <a:avLst/>
          </a:prstGeom>
        </p:spPr>
        <p:txBody>
          <a:bodyPr wrap="none">
            <a:spAutoFit/>
          </a:bodyPr>
          <a:lstStyle/>
          <a:p>
            <a:r>
              <a:rPr lang="ru-RU" sz="2800" b="1" i="1" dirty="0">
                <a:solidFill>
                  <a:srgbClr val="FF0000"/>
                </a:solidFill>
                <a:effectLst>
                  <a:outerShdw blurRad="38100" dist="38100" dir="2700000" algn="tl">
                    <a:srgbClr val="000000">
                      <a:alpha val="43137"/>
                    </a:srgbClr>
                  </a:outerShdw>
                </a:effectLst>
              </a:rPr>
              <a:t>Л</a:t>
            </a:r>
            <a:r>
              <a:rPr lang="ru-RU" sz="2800" b="1" i="1" dirty="0" smtClean="0">
                <a:solidFill>
                  <a:srgbClr val="FF0000"/>
                </a:solidFill>
                <a:effectLst>
                  <a:outerShdw blurRad="38100" dist="38100" dir="2700000" algn="tl">
                    <a:srgbClr val="000000">
                      <a:alpha val="43137"/>
                    </a:srgbClr>
                  </a:outerShdw>
                </a:effectLst>
              </a:rPr>
              <a:t>андыш</a:t>
            </a:r>
            <a:r>
              <a:rPr lang="ru-RU" dirty="0" smtClean="0"/>
              <a:t> </a:t>
            </a:r>
            <a:endParaRPr lang="ru-RU" dirty="0"/>
          </a:p>
        </p:txBody>
      </p:sp>
      <p:pic>
        <p:nvPicPr>
          <p:cNvPr id="2050" name="Picture 2" descr="C:\Users\Венера\Desktop\Рисунок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066" y="3757701"/>
            <a:ext cx="4308475" cy="30543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Венера\Desktop\Рисунок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9768" y="3785030"/>
            <a:ext cx="4281487" cy="301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4325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Desktop\bbcc0f8ec2f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27045"/>
            <a:ext cx="4721242" cy="3005937"/>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min\Desktop\b88454e913b435220790ff3518e52fd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2338" y="380389"/>
            <a:ext cx="3937043" cy="306245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Admin\Desktop\99631021_pizhma2ri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919" y="3904488"/>
            <a:ext cx="4721242" cy="292075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7664" y="-58129"/>
            <a:ext cx="1703267" cy="584775"/>
          </a:xfrm>
          <a:prstGeom prst="rect">
            <a:avLst/>
          </a:prstGeom>
        </p:spPr>
        <p:txBody>
          <a:bodyPr wrap="square">
            <a:spAutoFit/>
          </a:bodyPr>
          <a:lstStyle/>
          <a:p>
            <a:r>
              <a:rPr lang="ru-RU" sz="3200" b="1" dirty="0" smtClean="0">
                <a:solidFill>
                  <a:srgbClr val="FF0000"/>
                </a:solidFill>
                <a:effectLst>
                  <a:outerShdw blurRad="38100" dist="38100" dir="2700000" algn="tl">
                    <a:srgbClr val="000000">
                      <a:alpha val="43137"/>
                    </a:srgbClr>
                  </a:outerShdw>
                </a:effectLst>
              </a:rPr>
              <a:t>Мята</a:t>
            </a:r>
            <a:endParaRPr lang="ru-RU" sz="3200" b="1" dirty="0">
              <a:solidFill>
                <a:srgbClr val="FF0000"/>
              </a:solidFill>
              <a:effectLst>
                <a:outerShdw blurRad="38100" dist="38100" dir="2700000" algn="tl">
                  <a:srgbClr val="000000">
                    <a:alpha val="43137"/>
                  </a:srgbClr>
                </a:outerShdw>
              </a:effectLst>
            </a:endParaRPr>
          </a:p>
        </p:txBody>
      </p:sp>
      <p:sp>
        <p:nvSpPr>
          <p:cNvPr id="3" name="Прямоугольник 2"/>
          <p:cNvSpPr/>
          <p:nvPr/>
        </p:nvSpPr>
        <p:spPr>
          <a:xfrm>
            <a:off x="1547664" y="3319713"/>
            <a:ext cx="1520353" cy="584775"/>
          </a:xfrm>
          <a:prstGeom prst="rect">
            <a:avLst/>
          </a:prstGeom>
        </p:spPr>
        <p:txBody>
          <a:bodyPr wrap="none">
            <a:spAutoFit/>
          </a:bodyPr>
          <a:lstStyle/>
          <a:p>
            <a:r>
              <a:rPr lang="ru-RU" sz="3200" b="1" dirty="0" smtClean="0">
                <a:solidFill>
                  <a:srgbClr val="FF0000"/>
                </a:solidFill>
                <a:effectLst>
                  <a:outerShdw blurRad="38100" dist="38100" dir="2700000" algn="tl">
                    <a:srgbClr val="000000">
                      <a:alpha val="43137"/>
                    </a:srgbClr>
                  </a:outerShdw>
                </a:effectLst>
              </a:rPr>
              <a:t>Пижма</a:t>
            </a:r>
            <a:endParaRPr lang="ru-RU" sz="3200" b="1" dirty="0">
              <a:solidFill>
                <a:srgbClr val="FF0000"/>
              </a:solidFill>
              <a:effectLst>
                <a:outerShdw blurRad="38100" dist="38100" dir="2700000" algn="tl">
                  <a:srgbClr val="000000">
                    <a:alpha val="43137"/>
                  </a:srgbClr>
                </a:outerShdw>
              </a:effectLst>
            </a:endParaRPr>
          </a:p>
        </p:txBody>
      </p:sp>
      <p:sp>
        <p:nvSpPr>
          <p:cNvPr id="4" name="Прямоугольник 3"/>
          <p:cNvSpPr/>
          <p:nvPr/>
        </p:nvSpPr>
        <p:spPr>
          <a:xfrm>
            <a:off x="6252070" y="-150878"/>
            <a:ext cx="1880066" cy="584775"/>
          </a:xfrm>
          <a:prstGeom prst="rect">
            <a:avLst/>
          </a:prstGeom>
        </p:spPr>
        <p:txBody>
          <a:bodyPr wrap="none">
            <a:spAutoFit/>
          </a:bodyPr>
          <a:lstStyle/>
          <a:p>
            <a:r>
              <a:rPr lang="ru-RU" sz="3200" b="1" dirty="0">
                <a:solidFill>
                  <a:srgbClr val="FF0000"/>
                </a:solidFill>
                <a:effectLst>
                  <a:outerShdw blurRad="38100" dist="38100" dir="2700000" algn="tl">
                    <a:srgbClr val="000000">
                      <a:alpha val="43137"/>
                    </a:srgbClr>
                  </a:outerShdw>
                </a:effectLst>
              </a:rPr>
              <a:t>З</a:t>
            </a:r>
            <a:r>
              <a:rPr lang="ru-RU" sz="3200" b="1" dirty="0" smtClean="0">
                <a:solidFill>
                  <a:srgbClr val="FF0000"/>
                </a:solidFill>
                <a:effectLst>
                  <a:outerShdw blurRad="38100" dist="38100" dir="2700000" algn="tl">
                    <a:srgbClr val="000000">
                      <a:alpha val="43137"/>
                    </a:srgbClr>
                  </a:outerShdw>
                </a:effectLst>
              </a:rPr>
              <a:t>веробой</a:t>
            </a:r>
            <a:endParaRPr lang="ru-RU" sz="3200" b="1" dirty="0">
              <a:solidFill>
                <a:srgbClr val="FF0000"/>
              </a:solidFill>
              <a:effectLst>
                <a:outerShdw blurRad="38100" dist="38100" dir="2700000" algn="tl">
                  <a:srgbClr val="000000">
                    <a:alpha val="43137"/>
                  </a:srgbClr>
                </a:outerShdw>
              </a:effectLst>
            </a:endParaRPr>
          </a:p>
        </p:txBody>
      </p:sp>
      <p:pic>
        <p:nvPicPr>
          <p:cNvPr id="8" name="Picture 3" descr="C:\Users\Admin\Desktop\edohazx zxanigccxscl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4673" y="3904488"/>
            <a:ext cx="4130116" cy="289171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054871" y="3244334"/>
            <a:ext cx="242374" cy="369332"/>
          </a:xfrm>
          <a:prstGeom prst="rect">
            <a:avLst/>
          </a:prstGeom>
        </p:spPr>
        <p:txBody>
          <a:bodyPr wrap="none">
            <a:spAutoFit/>
          </a:bodyPr>
          <a:lstStyle/>
          <a:p>
            <a:r>
              <a:rPr lang="ru-RU" dirty="0" smtClean="0"/>
              <a:t> </a:t>
            </a:r>
            <a:endParaRPr lang="ru-RU" dirty="0"/>
          </a:p>
        </p:txBody>
      </p:sp>
      <p:sp>
        <p:nvSpPr>
          <p:cNvPr id="6" name="Прямоугольник 5"/>
          <p:cNvSpPr/>
          <p:nvPr/>
        </p:nvSpPr>
        <p:spPr>
          <a:xfrm>
            <a:off x="6252070" y="3442842"/>
            <a:ext cx="1635128" cy="523220"/>
          </a:xfrm>
          <a:prstGeom prst="rect">
            <a:avLst/>
          </a:prstGeom>
        </p:spPr>
        <p:txBody>
          <a:bodyPr wrap="none">
            <a:spAutoFit/>
          </a:bodyPr>
          <a:lstStyle/>
          <a:p>
            <a:r>
              <a:rPr lang="ru-RU" sz="2800" b="1" i="1" dirty="0" smtClean="0">
                <a:solidFill>
                  <a:srgbClr val="FF0000"/>
                </a:solidFill>
                <a:effectLst>
                  <a:outerShdw blurRad="38100" dist="38100" dir="2700000" algn="tl">
                    <a:srgbClr val="000000">
                      <a:alpha val="43137"/>
                    </a:srgbClr>
                  </a:outerShdw>
                </a:effectLst>
              </a:rPr>
              <a:t>Ромашка</a:t>
            </a:r>
            <a:endParaRPr lang="ru-RU" sz="28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876453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anim calcmode="lin" valueType="num">
                                      <p:cBhvr>
                                        <p:cTn id="8" dur="2000" fill="hold"/>
                                        <p:tgtEl>
                                          <p:spTgt spid="6146"/>
                                        </p:tgtEl>
                                        <p:attrNameLst>
                                          <p:attrName>ppt_w</p:attrName>
                                        </p:attrNameLst>
                                      </p:cBhvr>
                                      <p:tavLst>
                                        <p:tav tm="0" fmla="#ppt_w*sin(2.5*pi*$)">
                                          <p:val>
                                            <p:fltVal val="0"/>
                                          </p:val>
                                        </p:tav>
                                        <p:tav tm="100000">
                                          <p:val>
                                            <p:fltVal val="1"/>
                                          </p:val>
                                        </p:tav>
                                      </p:tavLst>
                                    </p:anim>
                                    <p:anim calcmode="lin" valueType="num">
                                      <p:cBhvr>
                                        <p:cTn id="9" dur="2000" fill="hold"/>
                                        <p:tgtEl>
                                          <p:spTgt spid="614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147"/>
                                        </p:tgtEl>
                                        <p:attrNameLst>
                                          <p:attrName>style.visibility</p:attrName>
                                        </p:attrNameLst>
                                      </p:cBhvr>
                                      <p:to>
                                        <p:strVal val="visible"/>
                                      </p:to>
                                    </p:set>
                                    <p:anim calcmode="lin" valueType="num">
                                      <p:cBhvr>
                                        <p:cTn id="14" dur="500" fill="hold"/>
                                        <p:tgtEl>
                                          <p:spTgt spid="6147"/>
                                        </p:tgtEl>
                                        <p:attrNameLst>
                                          <p:attrName>ppt_w</p:attrName>
                                        </p:attrNameLst>
                                      </p:cBhvr>
                                      <p:tavLst>
                                        <p:tav tm="0">
                                          <p:val>
                                            <p:fltVal val="0"/>
                                          </p:val>
                                        </p:tav>
                                        <p:tav tm="100000">
                                          <p:val>
                                            <p:strVal val="#ppt_w"/>
                                          </p:val>
                                        </p:tav>
                                      </p:tavLst>
                                    </p:anim>
                                    <p:anim calcmode="lin" valueType="num">
                                      <p:cBhvr>
                                        <p:cTn id="15" dur="500" fill="hold"/>
                                        <p:tgtEl>
                                          <p:spTgt spid="6147"/>
                                        </p:tgtEl>
                                        <p:attrNameLst>
                                          <p:attrName>ppt_h</p:attrName>
                                        </p:attrNameLst>
                                      </p:cBhvr>
                                      <p:tavLst>
                                        <p:tav tm="0">
                                          <p:val>
                                            <p:fltVal val="0"/>
                                          </p:val>
                                        </p:tav>
                                        <p:tav tm="100000">
                                          <p:val>
                                            <p:strVal val="#ppt_h"/>
                                          </p:val>
                                        </p:tav>
                                      </p:tavLst>
                                    </p:anim>
                                    <p:animEffect transition="in" filter="fade">
                                      <p:cBhvr>
                                        <p:cTn id="16" dur="500"/>
                                        <p:tgtEl>
                                          <p:spTgt spid="6147"/>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6148"/>
                                        </p:tgtEl>
                                        <p:attrNameLst>
                                          <p:attrName>style.visibility</p:attrName>
                                        </p:attrNameLst>
                                      </p:cBhvr>
                                      <p:to>
                                        <p:strVal val="visible"/>
                                      </p:to>
                                    </p:set>
                                    <p:animEffect transition="in" filter="wheel(1)">
                                      <p:cBhvr>
                                        <p:cTn id="21" dur="2000"/>
                                        <p:tgtEl>
                                          <p:spTgt spid="614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5453" y="260648"/>
            <a:ext cx="8424936" cy="1754326"/>
          </a:xfrm>
          <a:prstGeom prst="rect">
            <a:avLst/>
          </a:prstGeom>
        </p:spPr>
        <p:txBody>
          <a:bodyPr wrap="square">
            <a:spAutoFit/>
          </a:bodyPr>
          <a:lstStyle/>
          <a:p>
            <a:pPr algn="ctr"/>
            <a:r>
              <a:rPr lang="ru-RU" b="1" dirty="0"/>
              <a:t>Съедобные ягоды, орехи собирайте </a:t>
            </a:r>
            <a:r>
              <a:rPr lang="ru-RU" b="1" dirty="0" smtClean="0"/>
              <a:t>так, чтобы </a:t>
            </a:r>
            <a:r>
              <a:rPr lang="ru-RU" b="1" dirty="0"/>
              <a:t>не повреждать </a:t>
            </a:r>
            <a:r>
              <a:rPr lang="ru-RU" b="1" dirty="0" smtClean="0"/>
              <a:t>веточек.</a:t>
            </a:r>
            <a:endParaRPr lang="ru-RU" dirty="0"/>
          </a:p>
          <a:p>
            <a:pPr algn="just"/>
            <a:r>
              <a:rPr lang="ru-RU" dirty="0" smtClean="0"/>
              <a:t>Не рубите в лесу деревья, не ломайте и не давайте ломать другим ветки и кусты, помните: лесной воздух содержит бактерий в 300 раз меньше, чем городской; один гектар леса поглощает в течение часа 2 килограмма углекислоты, при этом выделяет огромное количество чистого кислорода. Тот, кто поднимает руку на дерево – покушается на здоровье людей.</a:t>
            </a:r>
            <a:endParaRPr lang="ru-RU" dirty="0"/>
          </a:p>
        </p:txBody>
      </p:sp>
      <p:pic>
        <p:nvPicPr>
          <p:cNvPr id="7170" name="Picture 2" descr="C:\Users\Admin\Desktop\im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997" y="2014974"/>
            <a:ext cx="7001571" cy="4752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57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heel(1)">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99792" y="260648"/>
            <a:ext cx="3712170" cy="584775"/>
          </a:xfrm>
          <a:prstGeom prst="rect">
            <a:avLst/>
          </a:prstGeom>
        </p:spPr>
        <p:txBody>
          <a:bodyPr wrap="none">
            <a:spAutoFit/>
          </a:bodyPr>
          <a:lstStyle/>
          <a:p>
            <a:pPr algn="ctr"/>
            <a:r>
              <a:rPr lang="ru-RU" sz="3200" b="1" i="1" dirty="0" smtClean="0">
                <a:solidFill>
                  <a:srgbClr val="FF0000"/>
                </a:solidFill>
                <a:effectLst>
                  <a:outerShdw blurRad="38100" dist="38100" dir="2700000" algn="tl">
                    <a:srgbClr val="000000">
                      <a:alpha val="43137"/>
                    </a:srgbClr>
                  </a:outerShdw>
                </a:effectLst>
              </a:rPr>
              <a:t>Несъедобные ягоды</a:t>
            </a:r>
            <a:endParaRPr lang="ru-RU" sz="3200" b="1" i="1" dirty="0">
              <a:solidFill>
                <a:srgbClr val="FF0000"/>
              </a:solidFill>
              <a:effectLst>
                <a:outerShdw blurRad="38100" dist="38100" dir="2700000" algn="tl">
                  <a:srgbClr val="000000">
                    <a:alpha val="43137"/>
                  </a:srgbClr>
                </a:outerShdw>
              </a:effectLst>
            </a:endParaRPr>
          </a:p>
        </p:txBody>
      </p:sp>
      <p:pic>
        <p:nvPicPr>
          <p:cNvPr id="17410" name="Picture 2" descr="C:\Users\Admin\Desktop\80c2b75353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66203"/>
            <a:ext cx="4032448" cy="47625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412362" y="1124744"/>
            <a:ext cx="2303964" cy="523220"/>
          </a:xfrm>
          <a:prstGeom prst="rect">
            <a:avLst/>
          </a:prstGeom>
        </p:spPr>
        <p:txBody>
          <a:bodyPr wrap="none">
            <a:spAutoFit/>
          </a:bodyPr>
          <a:lstStyle/>
          <a:p>
            <a:r>
              <a:rPr lang="ru-RU" sz="2800" b="1" dirty="0">
                <a:effectLst>
                  <a:outerShdw blurRad="38100" dist="38100" dir="2700000" algn="tl">
                    <a:srgbClr val="000000">
                      <a:alpha val="43137"/>
                    </a:srgbClr>
                  </a:outerShdw>
                </a:effectLst>
              </a:rPr>
              <a:t>В</a:t>
            </a:r>
            <a:r>
              <a:rPr lang="ru-RU" sz="2800" b="1" dirty="0" smtClean="0">
                <a:effectLst>
                  <a:outerShdw blurRad="38100" dist="38100" dir="2700000" algn="tl">
                    <a:srgbClr val="000000">
                      <a:alpha val="43137"/>
                    </a:srgbClr>
                  </a:outerShdw>
                </a:effectLst>
              </a:rPr>
              <a:t>олчье лыко</a:t>
            </a:r>
            <a:endParaRPr lang="ru-RU" sz="2800" b="1" dirty="0">
              <a:effectLst>
                <a:outerShdw blurRad="38100" dist="38100" dir="2700000" algn="tl">
                  <a:srgbClr val="000000">
                    <a:alpha val="43137"/>
                  </a:srgbClr>
                </a:outerShdw>
              </a:effectLst>
            </a:endParaRPr>
          </a:p>
        </p:txBody>
      </p:sp>
      <p:sp>
        <p:nvSpPr>
          <p:cNvPr id="4" name="Прямоугольник 3"/>
          <p:cNvSpPr/>
          <p:nvPr/>
        </p:nvSpPr>
        <p:spPr>
          <a:xfrm>
            <a:off x="5148064" y="1219873"/>
            <a:ext cx="3534429" cy="523220"/>
          </a:xfrm>
          <a:prstGeom prst="rect">
            <a:avLst/>
          </a:prstGeom>
        </p:spPr>
        <p:txBody>
          <a:bodyPr wrap="none">
            <a:spAutoFit/>
          </a:bodyPr>
          <a:lstStyle/>
          <a:p>
            <a:r>
              <a:rPr lang="ru-RU" sz="2800" b="1" dirty="0" smtClean="0">
                <a:effectLst>
                  <a:outerShdw blurRad="38100" dist="38100" dir="2700000" algn="tl">
                    <a:srgbClr val="000000">
                      <a:alpha val="43137"/>
                    </a:srgbClr>
                  </a:outerShdw>
                </a:effectLst>
              </a:rPr>
              <a:t>Бузина Травянистая</a:t>
            </a:r>
            <a:endParaRPr lang="ru-RU" sz="2800" b="1" dirty="0">
              <a:effectLst>
                <a:outerShdw blurRad="38100" dist="38100" dir="2700000" algn="tl">
                  <a:srgbClr val="000000">
                    <a:alpha val="43137"/>
                  </a:srgbClr>
                </a:outerShdw>
              </a:effectLst>
            </a:endParaRPr>
          </a:p>
        </p:txBody>
      </p:sp>
      <p:pic>
        <p:nvPicPr>
          <p:cNvPr id="17411" name="Picture 3" descr="C:\Users\Admin\Desktop\1271480486_002_1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866203"/>
            <a:ext cx="4098929"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9331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1000"/>
                                        <p:tgtEl>
                                          <p:spTgt spid="17410"/>
                                        </p:tgtEl>
                                      </p:cBhvr>
                                    </p:animEffect>
                                    <p:anim calcmode="lin" valueType="num">
                                      <p:cBhvr>
                                        <p:cTn id="8" dur="1000" fill="hold"/>
                                        <p:tgtEl>
                                          <p:spTgt spid="17410"/>
                                        </p:tgtEl>
                                        <p:attrNameLst>
                                          <p:attrName>ppt_x</p:attrName>
                                        </p:attrNameLst>
                                      </p:cBhvr>
                                      <p:tavLst>
                                        <p:tav tm="0">
                                          <p:val>
                                            <p:strVal val="#ppt_x"/>
                                          </p:val>
                                        </p:tav>
                                        <p:tav tm="100000">
                                          <p:val>
                                            <p:strVal val="#ppt_x"/>
                                          </p:val>
                                        </p:tav>
                                      </p:tavLst>
                                    </p:anim>
                                    <p:anim calcmode="lin" valueType="num">
                                      <p:cBhvr>
                                        <p:cTn id="9" dur="1000" fill="hold"/>
                                        <p:tgtEl>
                                          <p:spTgt spid="174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7411"/>
                                        </p:tgtEl>
                                        <p:attrNameLst>
                                          <p:attrName>style.visibility</p:attrName>
                                        </p:attrNameLst>
                                      </p:cBhvr>
                                      <p:to>
                                        <p:strVal val="visible"/>
                                      </p:to>
                                    </p:set>
                                    <p:animEffect transition="in" filter="circle(in)">
                                      <p:cBhvr>
                                        <p:cTn id="14" dur="20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8424936" cy="4001095"/>
          </a:xfrm>
          <a:prstGeom prst="rect">
            <a:avLst/>
          </a:prstGeom>
        </p:spPr>
        <p:txBody>
          <a:bodyPr wrap="square">
            <a:spAutoFit/>
          </a:bodyPr>
          <a:lstStyle/>
          <a:p>
            <a:pPr algn="ctr"/>
            <a:r>
              <a:rPr lang="ru-RU" sz="2000" b="1" i="1" dirty="0">
                <a:solidFill>
                  <a:srgbClr val="FF0000"/>
                </a:solidFill>
                <a:effectLst>
                  <a:outerShdw blurRad="38100" dist="38100" dir="2700000" algn="tl">
                    <a:srgbClr val="000000">
                      <a:alpha val="43137"/>
                    </a:srgbClr>
                  </a:outerShdw>
                </a:effectLst>
              </a:rPr>
              <a:t>Не ловите бабочек, шмелей, стрекоз и других </a:t>
            </a:r>
            <a:r>
              <a:rPr lang="ru-RU" sz="2000" b="1" i="1" dirty="0" smtClean="0">
                <a:solidFill>
                  <a:srgbClr val="FF0000"/>
                </a:solidFill>
                <a:effectLst>
                  <a:outerShdw blurRad="38100" dist="38100" dir="2700000" algn="tl">
                    <a:srgbClr val="000000">
                      <a:alpha val="43137"/>
                    </a:srgbClr>
                  </a:outerShdw>
                </a:effectLst>
              </a:rPr>
              <a:t>насекомых!</a:t>
            </a:r>
            <a:endParaRPr lang="ru-RU" sz="2000" b="1" i="1" dirty="0">
              <a:solidFill>
                <a:srgbClr val="FF0000"/>
              </a:solidFill>
              <a:effectLst>
                <a:outerShdw blurRad="38100" dist="38100" dir="2700000" algn="tl">
                  <a:srgbClr val="000000">
                    <a:alpha val="43137"/>
                  </a:srgbClr>
                </a:outerShdw>
              </a:effectLst>
            </a:endParaRPr>
          </a:p>
          <a:p>
            <a:pPr algn="just"/>
            <a:r>
              <a:rPr lang="ru-RU" dirty="0"/>
              <a:t>         Шмели – насекомые, численность которых в последнее время повсеместно резко сократилось. Причины этого – широкое, неуместное использование в сельском хозяйстве ядохимикатов, к которым шмели очень чувствительны; уничтожение шмелиных гнезд при сенокошении, выжигании сухой травы на лугах. Известны случаи разорения шмелиных гнезд ради забавы или ради меда, который, кстати, невкусен. Не следует этого делать, ребята.</a:t>
            </a:r>
          </a:p>
          <a:p>
            <a:pPr algn="just"/>
            <a:r>
              <a:rPr lang="ru-RU" i="1" dirty="0" smtClean="0"/>
              <a:t>                               </a:t>
            </a:r>
            <a:r>
              <a:rPr lang="ru-RU" b="1" i="1" dirty="0" smtClean="0">
                <a:solidFill>
                  <a:srgbClr val="FF0000"/>
                </a:solidFill>
              </a:rPr>
              <a:t>Мотылек</a:t>
            </a:r>
            <a:r>
              <a:rPr lang="ru-RU" b="1" i="1" dirty="0">
                <a:solidFill>
                  <a:srgbClr val="FF0000"/>
                </a:solidFill>
              </a:rPr>
              <a:t>.</a:t>
            </a:r>
            <a:endParaRPr lang="ru-RU" b="1" dirty="0">
              <a:solidFill>
                <a:srgbClr val="FF0000"/>
              </a:solidFill>
            </a:endParaRPr>
          </a:p>
          <a:p>
            <a:pPr indent="450000" algn="just"/>
            <a:r>
              <a:rPr lang="ru-RU" b="1" i="1" dirty="0" smtClean="0">
                <a:solidFill>
                  <a:srgbClr val="FF0000"/>
                </a:solidFill>
              </a:rPr>
              <a:t>     </a:t>
            </a:r>
            <a:r>
              <a:rPr lang="ru-RU" b="1" dirty="0" smtClean="0">
                <a:solidFill>
                  <a:srgbClr val="FF0000"/>
                </a:solidFill>
              </a:rPr>
              <a:t>Я </a:t>
            </a:r>
            <a:r>
              <a:rPr lang="ru-RU" b="1" dirty="0">
                <a:solidFill>
                  <a:srgbClr val="FF0000"/>
                </a:solidFill>
              </a:rPr>
              <a:t>живу на лугах, и в садах, и в лесах.</a:t>
            </a:r>
          </a:p>
          <a:p>
            <a:pPr indent="450000" algn="just"/>
            <a:r>
              <a:rPr lang="ru-RU" b="1" dirty="0" smtClean="0">
                <a:solidFill>
                  <a:srgbClr val="FF0000"/>
                </a:solidFill>
              </a:rPr>
              <a:t>     Я </a:t>
            </a:r>
            <a:r>
              <a:rPr lang="ru-RU" b="1" dirty="0">
                <a:solidFill>
                  <a:srgbClr val="FF0000"/>
                </a:solidFill>
              </a:rPr>
              <a:t>летаю весь день в голубых небесах.</a:t>
            </a:r>
          </a:p>
          <a:p>
            <a:pPr indent="450000" algn="just"/>
            <a:r>
              <a:rPr lang="ru-RU" b="1" dirty="0" smtClean="0">
                <a:solidFill>
                  <a:srgbClr val="FF0000"/>
                </a:solidFill>
              </a:rPr>
              <a:t>     Солнца </a:t>
            </a:r>
            <a:r>
              <a:rPr lang="ru-RU" b="1" dirty="0">
                <a:solidFill>
                  <a:srgbClr val="FF0000"/>
                </a:solidFill>
              </a:rPr>
              <a:t>ласковый свет озаряет мой кров,</a:t>
            </a:r>
          </a:p>
          <a:p>
            <a:pPr indent="450000" algn="just"/>
            <a:r>
              <a:rPr lang="ru-RU" b="1" dirty="0" smtClean="0">
                <a:solidFill>
                  <a:srgbClr val="FF0000"/>
                </a:solidFill>
              </a:rPr>
              <a:t>     Мне </a:t>
            </a:r>
            <a:r>
              <a:rPr lang="ru-RU" b="1" dirty="0">
                <a:solidFill>
                  <a:srgbClr val="FF0000"/>
                </a:solidFill>
              </a:rPr>
              <a:t>еда и питье – ароматы цветов.</a:t>
            </a:r>
          </a:p>
          <a:p>
            <a:pPr indent="450000" algn="just"/>
            <a:r>
              <a:rPr lang="ru-RU" b="1" dirty="0" smtClean="0">
                <a:solidFill>
                  <a:srgbClr val="FF0000"/>
                </a:solidFill>
              </a:rPr>
              <a:t>     Но </a:t>
            </a:r>
            <a:r>
              <a:rPr lang="ru-RU" b="1" dirty="0">
                <a:solidFill>
                  <a:srgbClr val="FF0000"/>
                </a:solidFill>
              </a:rPr>
              <a:t>живу я недолго – не более дня</a:t>
            </a:r>
          </a:p>
          <a:p>
            <a:pPr indent="450000" algn="just"/>
            <a:r>
              <a:rPr lang="ru-RU" b="1" dirty="0" smtClean="0">
                <a:solidFill>
                  <a:srgbClr val="FF0000"/>
                </a:solidFill>
              </a:rPr>
              <a:t>     Будь </a:t>
            </a:r>
            <a:r>
              <a:rPr lang="ru-RU" b="1" dirty="0">
                <a:solidFill>
                  <a:srgbClr val="FF0000"/>
                </a:solidFill>
              </a:rPr>
              <a:t>же добрым ко мне и не трогай меня.</a:t>
            </a:r>
          </a:p>
        </p:txBody>
      </p:sp>
      <p:pic>
        <p:nvPicPr>
          <p:cNvPr id="10242" name="Picture 2" descr="C:\Users\Admin\Desktop\i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5594" y="4095278"/>
            <a:ext cx="3648406"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01537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Admin\Desktop\19096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2996952"/>
            <a:ext cx="4658519" cy="371703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Admin\Desktop\9295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929" y="2996952"/>
            <a:ext cx="4080031" cy="3717032"/>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C:\Users\Admin\Desktop\0_144c_e9ef5e3b_X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46668"/>
            <a:ext cx="4658519" cy="2862319"/>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Users\Admin\Desktop\3cddff499b259aa30183859e4c04ff2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928" y="46668"/>
            <a:ext cx="4080031" cy="2862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84514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fade">
                                      <p:cBhvr>
                                        <p:cTn id="7" dur="500"/>
                                        <p:tgtEl>
                                          <p:spTgt spid="1127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269"/>
                                        </p:tgtEl>
                                        <p:attrNameLst>
                                          <p:attrName>style.visibility</p:attrName>
                                        </p:attrNameLst>
                                      </p:cBhvr>
                                      <p:to>
                                        <p:strVal val="visible"/>
                                      </p:to>
                                    </p:set>
                                    <p:animEffect transition="in" filter="wheel(1)">
                                      <p:cBhvr>
                                        <p:cTn id="12" dur="2000"/>
                                        <p:tgtEl>
                                          <p:spTgt spid="1126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268"/>
                                        </p:tgtEl>
                                        <p:attrNameLst>
                                          <p:attrName>style.visibility</p:attrName>
                                        </p:attrNameLst>
                                      </p:cBhvr>
                                      <p:to>
                                        <p:strVal val="visible"/>
                                      </p:to>
                                    </p:set>
                                    <p:animEffect transition="in" filter="wipe(down)">
                                      <p:cBhvr>
                                        <p:cTn id="17" dur="500"/>
                                        <p:tgtEl>
                                          <p:spTgt spid="1126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1267"/>
                                        </p:tgtEl>
                                        <p:attrNameLst>
                                          <p:attrName>style.visibility</p:attrName>
                                        </p:attrNameLst>
                                      </p:cBhvr>
                                      <p:to>
                                        <p:strVal val="visible"/>
                                      </p:to>
                                    </p:set>
                                    <p:anim calcmode="lin" valueType="num">
                                      <p:cBhvr>
                                        <p:cTn id="22" dur="500" fill="hold"/>
                                        <p:tgtEl>
                                          <p:spTgt spid="11267"/>
                                        </p:tgtEl>
                                        <p:attrNameLst>
                                          <p:attrName>ppt_w</p:attrName>
                                        </p:attrNameLst>
                                      </p:cBhvr>
                                      <p:tavLst>
                                        <p:tav tm="0">
                                          <p:val>
                                            <p:fltVal val="0"/>
                                          </p:val>
                                        </p:tav>
                                        <p:tav tm="100000">
                                          <p:val>
                                            <p:strVal val="#ppt_w"/>
                                          </p:val>
                                        </p:tav>
                                      </p:tavLst>
                                    </p:anim>
                                    <p:anim calcmode="lin" valueType="num">
                                      <p:cBhvr>
                                        <p:cTn id="23" dur="500" fill="hold"/>
                                        <p:tgtEl>
                                          <p:spTgt spid="11267"/>
                                        </p:tgtEl>
                                        <p:attrNameLst>
                                          <p:attrName>ppt_h</p:attrName>
                                        </p:attrNameLst>
                                      </p:cBhvr>
                                      <p:tavLst>
                                        <p:tav tm="0">
                                          <p:val>
                                            <p:fltVal val="0"/>
                                          </p:val>
                                        </p:tav>
                                        <p:tav tm="100000">
                                          <p:val>
                                            <p:strVal val="#ppt_h"/>
                                          </p:val>
                                        </p:tav>
                                      </p:tavLst>
                                    </p:anim>
                                    <p:animEffect transition="in" filter="fade">
                                      <p:cBhvr>
                                        <p:cTn id="24"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179</TotalTime>
  <Words>687</Words>
  <Application>Microsoft Office PowerPoint</Application>
  <PresentationFormat>Экран (4:3)</PresentationFormat>
  <Paragraphs>57</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Твердый переплет</vt:lpstr>
      <vt:lpstr>Правила поведения в лесу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Венера</cp:lastModifiedBy>
  <cp:revision>24</cp:revision>
  <dcterms:created xsi:type="dcterms:W3CDTF">2015-01-24T14:25:30Z</dcterms:created>
  <dcterms:modified xsi:type="dcterms:W3CDTF">2015-03-12T08:22:24Z</dcterms:modified>
</cp:coreProperties>
</file>