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56" r:id="rId2"/>
    <p:sldId id="265" r:id="rId3"/>
    <p:sldId id="264" r:id="rId4"/>
    <p:sldId id="263" r:id="rId5"/>
    <p:sldId id="262" r:id="rId6"/>
    <p:sldId id="266" r:id="rId7"/>
    <p:sldId id="267" r:id="rId8"/>
    <p:sldId id="281" r:id="rId9"/>
    <p:sldId id="268" r:id="rId10"/>
    <p:sldId id="272" r:id="rId11"/>
    <p:sldId id="271" r:id="rId12"/>
    <p:sldId id="273" r:id="rId13"/>
    <p:sldId id="270" r:id="rId14"/>
    <p:sldId id="274" r:id="rId15"/>
    <p:sldId id="275" r:id="rId16"/>
    <p:sldId id="277" r:id="rId17"/>
    <p:sldId id="279" r:id="rId18"/>
    <p:sldId id="289" r:id="rId19"/>
    <p:sldId id="294" r:id="rId20"/>
    <p:sldId id="283" r:id="rId21"/>
    <p:sldId id="284" r:id="rId22"/>
    <p:sldId id="282" r:id="rId23"/>
    <p:sldId id="288" r:id="rId24"/>
    <p:sldId id="291" r:id="rId25"/>
    <p:sldId id="285" r:id="rId26"/>
    <p:sldId id="293" r:id="rId27"/>
    <p:sldId id="292" r:id="rId28"/>
    <p:sldId id="290" r:id="rId29"/>
    <p:sldId id="295" r:id="rId30"/>
    <p:sldId id="296" r:id="rId31"/>
    <p:sldId id="280" r:id="rId32"/>
    <p:sldId id="29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E3271-2484-49FB-87F1-5066698DD621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58C05-A151-45B4-9A27-A7AA919B6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detsad52.yaguo.ru/wp-content/uploads/2013/01/%D1%83%D0%B3%D0%BE%D0%BB%D0%BE%D0%BA8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detsad52.yaguo.ru/wp-content/uploads/2013/01/%D1%83%D0%B3%D0%BE%D0%BB%D0%BE%D0%BA5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jpeg"/><Relationship Id="rId7" Type="http://schemas.openxmlformats.org/officeDocument/2006/relationships/hyperlink" Target="http://detsad52.yaguo.ru/wp-content/uploads/2013/01/%D1%83%D0%B3%D0%BE%D0%BB%D0%BE%D0%BA9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hyperlink" Target="http://detsad52.yaguo.ru/wp-content/uploads/2013/01/%D1%83%D0%B3%D0%BE%D0%BB%D0%BE%D0%BA6.jpg" TargetMode="Externa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detsad52.yaguo.ru/wp-content/uploads/2013/01/%D1%83%D0%B3%D0%BE%D0%BB%D0%BE%D0%BA9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detsad52.yaguo.ru/wp-content/uploads/2013/01/%D1%83%D0%B3%D0%BE%D0%BB%D0%BE%D0%BA5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1.glitter-graphics.org/pub/2591/2591201hz5rw15d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i1.glitter-graphics.org/pub/2591/2591201hz5rw15d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43834" y="0"/>
            <a:ext cx="1500166" cy="2412959"/>
          </a:xfrm>
          <a:prstGeom prst="rect">
            <a:avLst/>
          </a:prstGeom>
          <a:noFill/>
        </p:spPr>
      </p:pic>
      <p:pic>
        <p:nvPicPr>
          <p:cNvPr id="4" name="Рисунок 3" descr="http://new.gymn470.ru/wp-content/uploads/2011/03/zvonok13.pn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2285992"/>
            <a:ext cx="4224350" cy="408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142852"/>
            <a:ext cx="851083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7200" b="1" cap="none" spc="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</a:rPr>
              <a:t>Скоро, скоро </a:t>
            </a:r>
          </a:p>
          <a:p>
            <a:r>
              <a:rPr lang="ru-RU" sz="7200" b="1" cap="none" spc="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</a:rPr>
              <a:t>Новый  год!</a:t>
            </a:r>
            <a:endParaRPr lang="ru-RU" sz="7200" b="1" cap="none" spc="0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4857760"/>
            <a:ext cx="4572032" cy="200024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■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Новогоднее поздравление,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</a:rPr>
              <a:t/>
            </a:r>
            <a:br>
              <a:rPr lang="ru-RU" sz="1400" b="1" dirty="0" smtClean="0">
                <a:solidFill>
                  <a:srgbClr val="0070C0"/>
                </a:solidFill>
                <a:latin typeface="Arial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приглашения родителей на     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новогодний утренник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Arial" pitchFamily="34" charset="0"/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http://detsad52.yaguo.ru/wp-content/uploads/2013/01/%D1%83%D0%B3%D0%BE%D0%BB%D0%BE%D0%BA8.jpg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214290"/>
            <a:ext cx="392909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lightpixel.ru/uploads/posts/2011-12/1322714841321priglashenie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214290"/>
            <a:ext cx="3762375" cy="6457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285860"/>
            <a:ext cx="25003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■ Наличие   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ёлки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ttp://detsad52.yaguo.ru/wp-content/uploads/2013/01/%D1%83%D0%B3%D0%BE%D0%BB%D0%BE%D0%BA5.jpg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785794"/>
            <a:ext cx="637699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 descr="http://www.znaikak.ru/design/pic/visred/elka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928934"/>
            <a:ext cx="2428892" cy="3671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mdetstvo.ru/img_c/2232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6857984" y="2714620"/>
            <a:ext cx="2286016" cy="1987840"/>
          </a:xfrm>
          <a:prstGeom prst="rect">
            <a:avLst/>
          </a:prstGeom>
          <a:noFill/>
        </p:spPr>
      </p:pic>
      <p:pic>
        <p:nvPicPr>
          <p:cNvPr id="55304" name="Picture 8" descr="http://www.100suvenirov.ru/data/Image/c_objects/2/35016_b.jpg?137750058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76865" y="0"/>
            <a:ext cx="2867135" cy="26431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5929330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■ Символ года </a:t>
            </a:r>
            <a:endParaRPr lang="ru-RU" b="1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pic>
        <p:nvPicPr>
          <p:cNvPr id="55300" name="Picture 4" descr="http://static.biserok.org/wp-content/uploads/2013/09/kon-v-blokah-500x37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00892" y="5000636"/>
            <a:ext cx="1643074" cy="1601982"/>
          </a:xfrm>
          <a:prstGeom prst="rect">
            <a:avLst/>
          </a:prstGeom>
          <a:noFill/>
        </p:spPr>
      </p:pic>
      <p:pic>
        <p:nvPicPr>
          <p:cNvPr id="55302" name="Picture 6" descr="http://img1.liveinternet.ru/images/attach/c/9/105/218/105218423_Kak_sshit_loshadku__simvol_2014_Novogo_goda_Masterklass__32_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7620" y="428604"/>
            <a:ext cx="2500330" cy="2609040"/>
          </a:xfrm>
          <a:prstGeom prst="rect">
            <a:avLst/>
          </a:prstGeom>
          <a:noFill/>
        </p:spPr>
      </p:pic>
      <p:pic>
        <p:nvPicPr>
          <p:cNvPr id="55306" name="Picture 10" descr="http://www.giftnsk.ru/uploads/images/0002000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0" y="714356"/>
            <a:ext cx="3500430" cy="4293016"/>
          </a:xfrm>
          <a:prstGeom prst="rect">
            <a:avLst/>
          </a:prstGeom>
          <a:noFill/>
        </p:spPr>
      </p:pic>
      <p:pic>
        <p:nvPicPr>
          <p:cNvPr id="14340" name="Picture 4" descr="http://im1-tub-ru.yandex.net/i?id=3710238-49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00430" y="3286124"/>
            <a:ext cx="318410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305800" cy="1010400"/>
          </a:xfrm>
        </p:spPr>
        <p:txBody>
          <a:bodyPr>
            <a:normAutofit fontScale="90000"/>
          </a:bodyPr>
          <a:lstStyle/>
          <a:p>
            <a:pPr lvl="0"/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■ </a:t>
            </a:r>
            <a:r>
              <a:rPr lang="ru-RU" sz="53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Выставка детских работ</a:t>
            </a: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Arial" pitchFamily="34" charset="0"/>
              </a:rPr>
            </a:br>
            <a:endParaRPr lang="ru-RU" dirty="0"/>
          </a:p>
        </p:txBody>
      </p:sp>
      <p:pic>
        <p:nvPicPr>
          <p:cNvPr id="54274" name="Picture 2" descr="http://www.maaam.ru/upload/blogs/f7ae9aa91637b06225629d333b9421d3.jp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1500174"/>
            <a:ext cx="3643338" cy="5072098"/>
          </a:xfrm>
          <a:prstGeom prst="rect">
            <a:avLst/>
          </a:prstGeom>
          <a:noFill/>
        </p:spPr>
      </p:pic>
      <p:pic>
        <p:nvPicPr>
          <p:cNvPr id="54276" name="Picture 4" descr="http://cs9224.vkontakte.ru/u10482745/122728475/x_a220fb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357298"/>
            <a:ext cx="4857784" cy="5243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643998" cy="1285884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■ Наличие  совместных  работ  </a:t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воспитателя  с  детьми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8370" name="Picture 2" descr="http://img1.liveinternet.ru/images/attach/c/6/91/273/91273095_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714752"/>
            <a:ext cx="2652694" cy="2857520"/>
          </a:xfrm>
          <a:prstGeom prst="rect">
            <a:avLst/>
          </a:prstGeom>
          <a:noFill/>
        </p:spPr>
      </p:pic>
      <p:pic>
        <p:nvPicPr>
          <p:cNvPr id="58372" name="Picture 4" descr="http://www.udivimka.ru/wp-content/uploads/2010/12/DSC_00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643050"/>
            <a:ext cx="5072098" cy="2019303"/>
          </a:xfrm>
          <a:prstGeom prst="rect">
            <a:avLst/>
          </a:prstGeom>
          <a:noFill/>
        </p:spPr>
      </p:pic>
      <p:pic>
        <p:nvPicPr>
          <p:cNvPr id="58374" name="Picture 6" descr="http://cdn4.blogs.babble.com/the-new-home-ec/files/5-garland-tutorials/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64189" y="1142984"/>
            <a:ext cx="3194091" cy="2505045"/>
          </a:xfrm>
          <a:prstGeom prst="rect">
            <a:avLst/>
          </a:prstGeom>
          <a:noFill/>
        </p:spPr>
      </p:pic>
      <p:pic>
        <p:nvPicPr>
          <p:cNvPr id="6" name="Рисунок 5" descr="http://detsad52.yaguo.ru/wp-content/uploads/2013/01/%D1%83%D0%B3%D0%BE%D0%BB%D0%BE%D0%BA6.jpg">
            <a:hlinkClick r:id="rId5"/>
          </p:cNvPr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28926" y="3357562"/>
            <a:ext cx="385765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detsad52.yaguo.ru/wp-content/uploads/2013/01/%D1%83%D0%B3%D0%BE%D0%BB%D0%BE%D0%BA9.jpg">
            <a:hlinkClick r:id="rId7"/>
          </p:cNvPr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29454" y="3786190"/>
            <a:ext cx="192882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■ Взаимодействие с  родителями </a:t>
            </a: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Arial" pitchFamily="34" charset="0"/>
              </a:rPr>
            </a:br>
            <a:endParaRPr lang="ru-RU" dirty="0"/>
          </a:p>
        </p:txBody>
      </p:sp>
      <p:pic>
        <p:nvPicPr>
          <p:cNvPr id="57346" name="Picture 2" descr="http://izvestiaur.ru/upload/iblock/b38/7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2984"/>
            <a:ext cx="2571736" cy="5715016"/>
          </a:xfrm>
          <a:prstGeom prst="rect">
            <a:avLst/>
          </a:prstGeom>
          <a:noFill/>
        </p:spPr>
      </p:pic>
      <p:pic>
        <p:nvPicPr>
          <p:cNvPr id="11266" name="Picture 2" descr="http://im1-tub-ru.yandex.net/i?id=356833673-05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1357298"/>
            <a:ext cx="3671912" cy="2428892"/>
          </a:xfrm>
          <a:prstGeom prst="rect">
            <a:avLst/>
          </a:prstGeom>
          <a:noFill/>
        </p:spPr>
      </p:pic>
      <p:pic>
        <p:nvPicPr>
          <p:cNvPr id="11268" name="Picture 4" descr="http://im1-tub-ru.yandex.net/i?id=119624297-24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5" y="1357298"/>
            <a:ext cx="2476517" cy="1857388"/>
          </a:xfrm>
          <a:prstGeom prst="rect">
            <a:avLst/>
          </a:prstGeom>
          <a:noFill/>
        </p:spPr>
      </p:pic>
      <p:pic>
        <p:nvPicPr>
          <p:cNvPr id="11270" name="Picture 6" descr="http://dizaka.ru/files/2012/12/snowflake11-300x24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3286124"/>
            <a:ext cx="2714644" cy="3521700"/>
          </a:xfrm>
          <a:prstGeom prst="rect">
            <a:avLst/>
          </a:prstGeom>
          <a:noFill/>
        </p:spPr>
      </p:pic>
      <p:pic>
        <p:nvPicPr>
          <p:cNvPr id="11272" name="Picture 8" descr="http://school-sad.ucoz.ru/_nw/0/s0152929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43174" y="3857627"/>
            <a:ext cx="3571900" cy="2967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6-tub-ru.yandex.net/i?id=115297678-26-72&amp;n=21"/>
          <p:cNvPicPr>
            <a:picLocks noChangeAspect="1" noChangeArrowheads="1"/>
          </p:cNvPicPr>
          <p:nvPr/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 bwMode="auto">
          <a:xfrm>
            <a:off x="357158" y="1357298"/>
            <a:ext cx="2786050" cy="40719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04088"/>
            <a:ext cx="7286676" cy="65321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■ Почта </a:t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Деда Мороза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4102" name="Picture 6" descr="http://im7-tub-ru.yandex.net/i?id=156566058-20-72&amp;n=21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571472" y="4286256"/>
            <a:ext cx="2857488" cy="2357430"/>
          </a:xfrm>
          <a:prstGeom prst="rect">
            <a:avLst/>
          </a:prstGeom>
          <a:noFill/>
        </p:spPr>
      </p:pic>
      <p:pic>
        <p:nvPicPr>
          <p:cNvPr id="4106" name="Picture 10" descr="http://www.maaam.ru/upload/blogs/2639ad8773cdd18a93aa77eca2a99b96.jpg.jpg"/>
          <p:cNvPicPr>
            <a:picLocks noChangeAspect="1" noChangeArrowheads="1"/>
          </p:cNvPicPr>
          <p:nvPr/>
        </p:nvPicPr>
        <p:blipFill>
          <a:blip r:embed="rId4" cstate="email">
            <a:lum contrast="40000"/>
          </a:blip>
          <a:srcRect/>
          <a:stretch>
            <a:fillRect/>
          </a:stretch>
        </p:blipFill>
        <p:spPr bwMode="auto">
          <a:xfrm>
            <a:off x="3643306" y="3071810"/>
            <a:ext cx="5295900" cy="3543321"/>
          </a:xfrm>
          <a:prstGeom prst="rect">
            <a:avLst/>
          </a:prstGeom>
          <a:noFill/>
        </p:spPr>
      </p:pic>
      <p:pic>
        <p:nvPicPr>
          <p:cNvPr id="4108" name="Picture 12" descr="http://www.maaam.ru/upload/blogs/d55303b29b6664e31690cdacb7521b9c.jpg.jpg"/>
          <p:cNvPicPr>
            <a:picLocks noChangeAspect="1" noChangeArrowheads="1"/>
          </p:cNvPicPr>
          <p:nvPr/>
        </p:nvPicPr>
        <p:blipFill>
          <a:blip r:embed="rId5" cstate="email">
            <a:lum contrast="40000"/>
          </a:blip>
          <a:srcRect/>
          <a:stretch>
            <a:fillRect/>
          </a:stretch>
        </p:blipFill>
        <p:spPr bwMode="auto">
          <a:xfrm>
            <a:off x="5643570" y="0"/>
            <a:ext cx="2714652" cy="3000396"/>
          </a:xfrm>
          <a:prstGeom prst="rect">
            <a:avLst/>
          </a:prstGeom>
          <a:noFill/>
        </p:spPr>
      </p:pic>
      <p:pic>
        <p:nvPicPr>
          <p:cNvPr id="4100" name="Picture 4" descr="http://im1-tub-ru.yandex.net/i?id=224249585-17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86182" y="0"/>
            <a:ext cx="2000264" cy="2928934"/>
          </a:xfrm>
          <a:prstGeom prst="rect">
            <a:avLst/>
          </a:prstGeom>
          <a:noFill/>
        </p:spPr>
      </p:pic>
      <p:pic>
        <p:nvPicPr>
          <p:cNvPr id="8" name="Рисунок 7" descr="http://www.maaam.ru/upload/blogs/a3e4d84e809eefd6a5ab7d393ce23661.jpg.jpg"/>
          <p:cNvPicPr/>
          <p:nvPr/>
        </p:nvPicPr>
        <p:blipFill>
          <a:blip r:embed="rId7" cstate="email">
            <a:lum bright="20000" contrast="30000"/>
          </a:blip>
          <a:srcRect/>
          <a:stretch>
            <a:fillRect/>
          </a:stretch>
        </p:blipFill>
        <p:spPr bwMode="auto">
          <a:xfrm>
            <a:off x="7072330" y="1357298"/>
            <a:ext cx="19288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736"/>
            <a:ext cx="8305800" cy="346914"/>
          </a:xfrm>
        </p:spPr>
        <p:txBody>
          <a:bodyPr>
            <a:normAutofit fontScale="90000"/>
          </a:bodyPr>
          <a:lstStyle/>
          <a:p>
            <a:pPr lvl="0"/>
            <a:r>
              <a:rPr lang="ru-RU" sz="6600" b="1" dirty="0" smtClean="0">
                <a:solidFill>
                  <a:srgbClr val="7030A0"/>
                </a:solidFill>
                <a:latin typeface="Arial" pitchFamily="34" charset="0"/>
              </a:rPr>
              <a:t/>
            </a:r>
            <a:br>
              <a:rPr lang="ru-RU" sz="6600" b="1" dirty="0" smtClean="0">
                <a:solidFill>
                  <a:srgbClr val="7030A0"/>
                </a:solidFill>
                <a:latin typeface="Arial" pitchFamily="34" charset="0"/>
              </a:rPr>
            </a:b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■ Оформление лестничного </a:t>
            </a:r>
            <a:b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марша, рекреации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http://detsad52.yaguo.ru/wp-content/uploads/2013/01/%D1%83%D0%B3%D0%BE%D0%BB%D0%BE%D0%BA9.jpg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785926"/>
            <a:ext cx="564357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digsdigs.com/photos/christmas-stairs-decoration-ideas-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46" y="1214398"/>
            <a:ext cx="3357554" cy="5643602"/>
          </a:xfrm>
          <a:prstGeom prst="rect">
            <a:avLst/>
          </a:prstGeom>
          <a:noFill/>
        </p:spPr>
      </p:pic>
      <p:pic>
        <p:nvPicPr>
          <p:cNvPr id="2054" name="Picture 6" descr="http://ganulka.artonline.ru/paintings/sineado/rozhdestvenskijvenok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1785926"/>
            <a:ext cx="228601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305800" cy="478634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Смотр-конкурс</a:t>
            </a:r>
            <a:b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прогулочных   участков</a:t>
            </a:r>
            <a:b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пройдет  </a:t>
            </a: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 15 по 20 января </a:t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2014 года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34362" cy="71438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Критерии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оценки: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58" y="1857364"/>
            <a:ext cx="8234362" cy="4429156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Внешний вид участка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Оформление веранды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800" b="1" noProof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Соблюдение техники безопасности и охраны труда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800" b="1" noProof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Наличие построек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Оригинальность идей</a:t>
            </a:r>
            <a:r>
              <a:rPr kumimoji="0" lang="ru-RU" sz="2800" b="1" i="0" u="none" strike="noStrike" kern="1200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оформлении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800" b="1" baseline="0" noProof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Использование</a:t>
            </a:r>
            <a:r>
              <a:rPr lang="ru-RU" sz="2800" b="1" noProof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зимних построек во время прогулок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Совместное</a:t>
            </a:r>
            <a:r>
              <a:rPr kumimoji="0" lang="ru-RU" sz="2800" b="1" i="0" u="none" strike="noStrike" kern="1200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участие детей, педагогов и родителей.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967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8900" b="1" dirty="0" smtClean="0">
                <a:solidFill>
                  <a:srgbClr val="00B0F0"/>
                </a:solidFill>
              </a:rPr>
              <a:t>Правила </a:t>
            </a:r>
            <a:br>
              <a:rPr lang="ru-RU" sz="8900" b="1" dirty="0" smtClean="0">
                <a:solidFill>
                  <a:srgbClr val="00B0F0"/>
                </a:solidFill>
              </a:rPr>
            </a:br>
            <a:r>
              <a:rPr lang="ru-RU" sz="8900" b="1" dirty="0" smtClean="0">
                <a:solidFill>
                  <a:srgbClr val="00B0F0"/>
                </a:solidFill>
              </a:rPr>
              <a:t>техники </a:t>
            </a:r>
            <a:br>
              <a:rPr lang="ru-RU" sz="8900" b="1" dirty="0" smtClean="0">
                <a:solidFill>
                  <a:srgbClr val="00B0F0"/>
                </a:solidFill>
              </a:rPr>
            </a:br>
            <a:r>
              <a:rPr lang="ru-RU" sz="8900" b="1" dirty="0" smtClean="0">
                <a:solidFill>
                  <a:srgbClr val="00B0F0"/>
                </a:solidFill>
              </a:rPr>
              <a:t>безопасности и охраны труда:</a:t>
            </a:r>
            <a:r>
              <a:rPr lang="ru-RU" sz="10700" dirty="0" smtClean="0"/>
              <a:t/>
            </a:r>
            <a:br>
              <a:rPr lang="ru-RU" sz="10700" dirty="0" smtClean="0"/>
            </a:br>
            <a:endParaRPr lang="ru-R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05800" cy="142876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Снежные </a:t>
            </a:r>
            <a:br>
              <a:rPr lang="ru-RU" sz="5400" b="1" dirty="0" smtClean="0">
                <a:solidFill>
                  <a:srgbClr val="0070C0"/>
                </a:solidFill>
              </a:rPr>
            </a:br>
            <a:r>
              <a:rPr lang="ru-RU" sz="5400" b="1" dirty="0" smtClean="0">
                <a:solidFill>
                  <a:srgbClr val="0070C0"/>
                </a:solidFill>
              </a:rPr>
              <a:t>горки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http://detsad-kitty.ru/uploads/posts/2012-11/1352289594_1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357158" y="1500174"/>
            <a:ext cx="3929090" cy="2951184"/>
          </a:xfrm>
          <a:prstGeom prst="rect">
            <a:avLst/>
          </a:prstGeom>
          <a:noFill/>
        </p:spPr>
      </p:pic>
      <p:pic>
        <p:nvPicPr>
          <p:cNvPr id="4100" name="Picture 4" descr="http://www.maaam.ru/images/photos/medium/5895f2fb9e08d13f50ab2b60e823890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4046027"/>
            <a:ext cx="4214842" cy="2811973"/>
          </a:xfrm>
          <a:prstGeom prst="rect">
            <a:avLst/>
          </a:prstGeom>
          <a:noFill/>
        </p:spPr>
      </p:pic>
      <p:pic>
        <p:nvPicPr>
          <p:cNvPr id="7" name="Picture 16" descr="http://dob.1september.ru/2006/24/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0"/>
            <a:ext cx="4786314" cy="4295414"/>
          </a:xfrm>
          <a:prstGeom prst="rect">
            <a:avLst/>
          </a:prstGeom>
          <a:noFill/>
        </p:spPr>
      </p:pic>
      <p:pic>
        <p:nvPicPr>
          <p:cNvPr id="4102" name="Picture 6" descr="http://skazkaru.ru/wp-content/uploads/2010/02/DSC_028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4071942"/>
            <a:ext cx="4286280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57150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Снежный вал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://www.supersadovnik.ru/site_images/00000016/000357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642918"/>
            <a:ext cx="3714776" cy="2857497"/>
          </a:xfrm>
          <a:prstGeom prst="rect">
            <a:avLst/>
          </a:prstGeom>
          <a:noFill/>
        </p:spPr>
      </p:pic>
      <p:pic>
        <p:nvPicPr>
          <p:cNvPr id="3075" name="Picture 3" descr="img_4459"/>
          <p:cNvPicPr>
            <a:picLocks noChangeAspect="1" noChangeArrowheads="1"/>
          </p:cNvPicPr>
          <p:nvPr/>
        </p:nvPicPr>
        <p:blipFill>
          <a:blip r:embed="rId3" cstate="email">
            <a:lum bright="20000" contrast="10000"/>
          </a:blip>
          <a:srcRect/>
          <a:stretch>
            <a:fillRect/>
          </a:stretch>
        </p:blipFill>
        <p:spPr bwMode="auto">
          <a:xfrm>
            <a:off x="5643570" y="3714752"/>
            <a:ext cx="350043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www.kineshemec.ru/images/PHOTO_REPORT/02_2013/snejnie_figuri_ds49/snejnie_figuri_ds49_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214818"/>
            <a:ext cx="5572164" cy="2643182"/>
          </a:xfrm>
          <a:prstGeom prst="rect">
            <a:avLst/>
          </a:prstGeom>
          <a:noFill/>
        </p:spPr>
      </p:pic>
      <p:pic>
        <p:nvPicPr>
          <p:cNvPr id="9" name="Picture 12" descr="http://im3-tub-ru.yandex.net/i?id=135545879-34-72&amp;n=21"/>
          <p:cNvPicPr>
            <a:picLocks noChangeAspect="1" noChangeArrowheads="1"/>
          </p:cNvPicPr>
          <p:nvPr/>
        </p:nvPicPr>
        <p:blipFill>
          <a:blip r:embed="rId5" cstate="email">
            <a:lum bright="20000" contrast="30000"/>
          </a:blip>
          <a:srcRect b="-1333"/>
          <a:stretch>
            <a:fillRect/>
          </a:stretch>
        </p:blipFill>
        <p:spPr bwMode="auto">
          <a:xfrm>
            <a:off x="0" y="2428868"/>
            <a:ext cx="3071834" cy="2428892"/>
          </a:xfrm>
          <a:prstGeom prst="rect">
            <a:avLst/>
          </a:prstGeom>
          <a:noFill/>
        </p:spPr>
      </p:pic>
      <p:pic>
        <p:nvPicPr>
          <p:cNvPr id="3077" name="Picture 5" descr="http://dohcolonoc.ru/images/Silanteva_Olga/4.jpg"/>
          <p:cNvPicPr>
            <a:picLocks noChangeAspect="1" noChangeArrowheads="1"/>
          </p:cNvPicPr>
          <p:nvPr/>
        </p:nvPicPr>
        <p:blipFill>
          <a:blip r:embed="rId6" cstate="email">
            <a:lum bright="10000" contrast="20000"/>
          </a:blip>
          <a:srcRect/>
          <a:stretch>
            <a:fillRect/>
          </a:stretch>
        </p:blipFill>
        <p:spPr bwMode="auto">
          <a:xfrm>
            <a:off x="0" y="785794"/>
            <a:ext cx="5072066" cy="1714512"/>
          </a:xfrm>
          <a:prstGeom prst="rect">
            <a:avLst/>
          </a:prstGeom>
          <a:noFill/>
        </p:spPr>
      </p:pic>
      <p:pic>
        <p:nvPicPr>
          <p:cNvPr id="7" name="Picture 20" descr="http://www.maaam.ru/upload/blogs/1167563445bf1d2293182fe372f1765e.jpg.jpg"/>
          <p:cNvPicPr>
            <a:picLocks noChangeAspect="1" noChangeArrowheads="1"/>
          </p:cNvPicPr>
          <p:nvPr/>
        </p:nvPicPr>
        <p:blipFill>
          <a:blip r:embed="rId7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2714612" y="2143116"/>
            <a:ext cx="3071833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305800" cy="78579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Снежный лабиринт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http://www.xa-xa.org/uploads/posts/2010-01/1264456770_ice_age_in_ice_07.jpg"/>
          <p:cNvPicPr>
            <a:picLocks noChangeAspect="1" noChangeArrowheads="1"/>
          </p:cNvPicPr>
          <p:nvPr/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 bwMode="auto">
          <a:xfrm>
            <a:off x="142844" y="785794"/>
            <a:ext cx="5383511" cy="3071834"/>
          </a:xfrm>
          <a:prstGeom prst="rect">
            <a:avLst/>
          </a:prstGeom>
          <a:noFill/>
        </p:spPr>
      </p:pic>
      <p:pic>
        <p:nvPicPr>
          <p:cNvPr id="5124" name="Picture 4" descr="http://moi-portal.ru/uploads/images/01/00/40/2013/02/15/91bb54.jpg"/>
          <p:cNvPicPr>
            <a:picLocks noChangeAspect="1" noChangeArrowheads="1"/>
          </p:cNvPicPr>
          <p:nvPr/>
        </p:nvPicPr>
        <p:blipFill>
          <a:blip r:embed="rId3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5715008" y="1000108"/>
            <a:ext cx="3214710" cy="2214578"/>
          </a:xfrm>
          <a:prstGeom prst="rect">
            <a:avLst/>
          </a:prstGeom>
          <a:noFill/>
        </p:spPr>
      </p:pic>
      <p:pic>
        <p:nvPicPr>
          <p:cNvPr id="5126" name="Picture 6" descr="http://debosh.net/uploads/gallery/1582/887/590_08bb37e6b6.jpg"/>
          <p:cNvPicPr>
            <a:picLocks noChangeAspect="1" noChangeArrowheads="1"/>
          </p:cNvPicPr>
          <p:nvPr/>
        </p:nvPicPr>
        <p:blipFill>
          <a:blip r:embed="rId4" cstate="email">
            <a:lum contrast="40000"/>
          </a:blip>
          <a:srcRect/>
          <a:stretch>
            <a:fillRect/>
          </a:stretch>
        </p:blipFill>
        <p:spPr bwMode="auto">
          <a:xfrm>
            <a:off x="5643570" y="3357538"/>
            <a:ext cx="3286142" cy="3286172"/>
          </a:xfrm>
          <a:prstGeom prst="rect">
            <a:avLst/>
          </a:prstGeom>
          <a:noFill/>
        </p:spPr>
      </p:pic>
      <p:pic>
        <p:nvPicPr>
          <p:cNvPr id="5128" name="Picture 8" descr="http://byaki.net/uploads/posts/2010-03/1267735781_buffalo-ice-maze-01.jpg"/>
          <p:cNvPicPr>
            <a:picLocks noChangeAspect="1" noChangeArrowheads="1"/>
          </p:cNvPicPr>
          <p:nvPr/>
        </p:nvPicPr>
        <p:blipFill>
          <a:blip r:embed="rId5" cstate="email">
            <a:lum contrast="40000"/>
          </a:blip>
          <a:srcRect/>
          <a:stretch>
            <a:fillRect/>
          </a:stretch>
        </p:blipFill>
        <p:spPr bwMode="auto">
          <a:xfrm>
            <a:off x="142844" y="3929066"/>
            <a:ext cx="5357882" cy="2780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71438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Мишени для метания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3" name="Picture 18" descr="http://www.maaam.ru/upload/blogs/ae1fa777f6f7c8a3f45d311f6a5e9790.jp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142984"/>
            <a:ext cx="4143404" cy="3286148"/>
          </a:xfrm>
          <a:prstGeom prst="rect">
            <a:avLst/>
          </a:prstGeom>
          <a:noFill/>
        </p:spPr>
      </p:pic>
      <p:pic>
        <p:nvPicPr>
          <p:cNvPr id="4" name="Picture 10" descr="http://mdou168.ucoz.ru/IMG_09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142985"/>
            <a:ext cx="4357718" cy="3214710"/>
          </a:xfrm>
          <a:prstGeom prst="rect">
            <a:avLst/>
          </a:prstGeom>
          <a:noFill/>
        </p:spPr>
      </p:pic>
      <p:pic>
        <p:nvPicPr>
          <p:cNvPr id="5" name="Picture 14" descr="http://detdomkras.ucoz.ru/_nw/0/366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929018"/>
            <a:ext cx="4429156" cy="2928982"/>
          </a:xfrm>
          <a:prstGeom prst="rect">
            <a:avLst/>
          </a:prstGeom>
          <a:noFill/>
        </p:spPr>
      </p:pic>
      <p:pic>
        <p:nvPicPr>
          <p:cNvPr id="41986" name="Picture 2" descr="http://www.maaam.ru/upload/blogs/672b84e98d5b557819b91d59f0fa95fd.jpg.jpg"/>
          <p:cNvPicPr>
            <a:picLocks noChangeAspect="1" noChangeArrowheads="1"/>
          </p:cNvPicPr>
          <p:nvPr/>
        </p:nvPicPr>
        <p:blipFill>
          <a:blip r:embed="rId5" cstate="email">
            <a:lum bright="20000" contrast="20000"/>
          </a:blip>
          <a:srcRect/>
          <a:stretch>
            <a:fillRect/>
          </a:stretch>
        </p:blipFill>
        <p:spPr bwMode="auto">
          <a:xfrm>
            <a:off x="4714876" y="4000480"/>
            <a:ext cx="414340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142876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Постройки для сюжетных игр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4800" b="1" dirty="0"/>
          </a:p>
        </p:txBody>
      </p:sp>
      <p:pic>
        <p:nvPicPr>
          <p:cNvPr id="4" name="Picture 6" descr="http://info-sad.dp.ua/_files/photos/2010-12-26/img27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071546"/>
            <a:ext cx="4443411" cy="2571768"/>
          </a:xfrm>
          <a:prstGeom prst="rect">
            <a:avLst/>
          </a:prstGeom>
          <a:noFill/>
        </p:spPr>
      </p:pic>
      <p:pic>
        <p:nvPicPr>
          <p:cNvPr id="5" name="Picture 22" descr="http://www.maaam.ru/upload/blogs/1675895c79d0c8df33c05d14e5607d14.jpg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4714844" y="928670"/>
            <a:ext cx="4429156" cy="2786082"/>
          </a:xfrm>
          <a:prstGeom prst="rect">
            <a:avLst/>
          </a:prstGeom>
          <a:noFill/>
        </p:spPr>
      </p:pic>
      <p:pic>
        <p:nvPicPr>
          <p:cNvPr id="38916" name="Picture 4" descr="http://www.maaam.ru/upload/blogs/5fe4cc27d7362f9584dc2b35d54c6747.jpg.jpg"/>
          <p:cNvPicPr>
            <a:picLocks noChangeAspect="1" noChangeArrowheads="1"/>
          </p:cNvPicPr>
          <p:nvPr/>
        </p:nvPicPr>
        <p:blipFill>
          <a:blip r:embed="rId4" cstate="email"/>
          <a:srcRect b="-270"/>
          <a:stretch>
            <a:fillRect/>
          </a:stretch>
        </p:blipFill>
        <p:spPr bwMode="auto">
          <a:xfrm>
            <a:off x="4643438" y="3643314"/>
            <a:ext cx="4500562" cy="3214686"/>
          </a:xfrm>
          <a:prstGeom prst="rect">
            <a:avLst/>
          </a:prstGeom>
          <a:noFill/>
        </p:spPr>
      </p:pic>
      <p:pic>
        <p:nvPicPr>
          <p:cNvPr id="38918" name="Picture 6" descr="http://rnlomov.pnzreg.ru/files/nlomov_pnzreg_ru/novosti/2013/01/dsc0554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714751"/>
            <a:ext cx="4572000" cy="3143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0105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Использование 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во время 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прогулок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8" name="Picture 10" descr="http://www.sozhnews.info/uploads/posts/2012-01/1327667863_osovc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3143248"/>
            <a:ext cx="4071966" cy="3500462"/>
          </a:xfrm>
          <a:prstGeom prst="rect">
            <a:avLst/>
          </a:prstGeom>
          <a:noFill/>
        </p:spPr>
      </p:pic>
      <p:pic>
        <p:nvPicPr>
          <p:cNvPr id="2060" name="Picture 12" descr="http://tmndetsady.ru/upload/news/orig_b40cb831098d14928bd91383cb4a382f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214282" y="3000372"/>
            <a:ext cx="4357718" cy="3571900"/>
          </a:xfrm>
          <a:prstGeom prst="rect">
            <a:avLst/>
          </a:prstGeom>
          <a:noFill/>
        </p:spPr>
      </p:pic>
      <p:pic>
        <p:nvPicPr>
          <p:cNvPr id="10" name="Picture 26" descr="http://ds22.cuso-edu.ru/images/material-images/S8303049.JPG"/>
          <p:cNvPicPr>
            <a:picLocks noChangeAspect="1" noChangeArrowheads="1"/>
          </p:cNvPicPr>
          <p:nvPr/>
        </p:nvPicPr>
        <p:blipFill>
          <a:blip r:embed="rId4" cstate="email">
            <a:lum bright="20000" contrast="20000"/>
          </a:blip>
          <a:srcRect/>
          <a:stretch>
            <a:fillRect/>
          </a:stretch>
        </p:blipFill>
        <p:spPr bwMode="auto">
          <a:xfrm>
            <a:off x="4857752" y="285728"/>
            <a:ext cx="4071966" cy="3052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10001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Оформление   деревьев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Picture 6" descr="http://im1-tub-ru.yandex.net/i?id=11149940-51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785926"/>
            <a:ext cx="3643338" cy="4663473"/>
          </a:xfrm>
          <a:prstGeom prst="rect">
            <a:avLst/>
          </a:prstGeom>
          <a:noFill/>
        </p:spPr>
      </p:pic>
      <p:pic>
        <p:nvPicPr>
          <p:cNvPr id="4" name="Picture 16" descr="http://www.maaam.ru/images/photos/medium/087842bb53e3e065cb71c62e6ed9b75e.jpg"/>
          <p:cNvPicPr>
            <a:picLocks noChangeAspect="1" noChangeArrowheads="1"/>
          </p:cNvPicPr>
          <p:nvPr/>
        </p:nvPicPr>
        <p:blipFill>
          <a:blip r:embed="rId3" cstate="email">
            <a:lum bright="10000" contrast="30000"/>
          </a:blip>
          <a:srcRect/>
          <a:stretch>
            <a:fillRect/>
          </a:stretch>
        </p:blipFill>
        <p:spPr bwMode="auto">
          <a:xfrm>
            <a:off x="5143504" y="1142984"/>
            <a:ext cx="3676657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92869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Участие   детей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3" name="Picture 6" descr="http://vologda-portal.ru/upload/iblock/346/9365.jpg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285720" y="1214422"/>
            <a:ext cx="4572032" cy="3429024"/>
          </a:xfrm>
          <a:prstGeom prst="rect">
            <a:avLst/>
          </a:prstGeom>
          <a:noFill/>
        </p:spPr>
      </p:pic>
      <p:pic>
        <p:nvPicPr>
          <p:cNvPr id="37890" name="Picture 2" descr="http://www.school-1.ru/lessons/foto/34ebc0d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285860"/>
            <a:ext cx="3857652" cy="3286148"/>
          </a:xfrm>
          <a:prstGeom prst="rect">
            <a:avLst/>
          </a:prstGeom>
          <a:noFill/>
        </p:spPr>
      </p:pic>
      <p:pic>
        <p:nvPicPr>
          <p:cNvPr id="37892" name="Picture 4" descr="http://proxy11.media.online.ua/uol/r3-2b968d818d/50d7a40d64a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422" y="3429000"/>
            <a:ext cx="421484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96086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Участие родителей</a:t>
            </a:r>
            <a:endParaRPr lang="ru-RU" sz="5400" b="1" dirty="0"/>
          </a:p>
        </p:txBody>
      </p:sp>
      <p:pic>
        <p:nvPicPr>
          <p:cNvPr id="3" name="Picture 13" descr="dsc065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00173"/>
            <a:ext cx="4500594" cy="327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http://dsadkostino.ucoz.ru/IMG_52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7" y="1500174"/>
            <a:ext cx="4182522" cy="2857520"/>
          </a:xfrm>
          <a:prstGeom prst="rect">
            <a:avLst/>
          </a:prstGeom>
          <a:noFill/>
        </p:spPr>
      </p:pic>
      <p:pic>
        <p:nvPicPr>
          <p:cNvPr id="5" name="Picture 2" descr="http://www.art-gzhel.ru/image/news/b_82tgx8kijp21lbu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6" y="3428975"/>
            <a:ext cx="4429156" cy="3286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857256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70C0"/>
                </a:solidFill>
              </a:rPr>
              <a:t>Оформление   краской</a:t>
            </a:r>
            <a:endParaRPr lang="ru-RU" sz="6600" b="1" dirty="0">
              <a:solidFill>
                <a:srgbClr val="0070C0"/>
              </a:solidFill>
            </a:endParaRPr>
          </a:p>
        </p:txBody>
      </p:sp>
      <p:pic>
        <p:nvPicPr>
          <p:cNvPr id="4" name="Picture 24" descr="http://www.maaam.ru/images/photos/medium/article1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00108"/>
            <a:ext cx="4429124" cy="2857520"/>
          </a:xfrm>
          <a:prstGeom prst="rect">
            <a:avLst/>
          </a:prstGeom>
          <a:noFill/>
        </p:spPr>
      </p:pic>
      <p:pic>
        <p:nvPicPr>
          <p:cNvPr id="5" name="Picture 2" descr="http://baby-nn.ru/u/dd/news/337/ima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000108"/>
            <a:ext cx="4429124" cy="3071810"/>
          </a:xfrm>
          <a:prstGeom prst="rect">
            <a:avLst/>
          </a:prstGeom>
          <a:noFill/>
        </p:spPr>
      </p:pic>
      <p:pic>
        <p:nvPicPr>
          <p:cNvPr id="7" name="Picture 4" descr="http://anschool36.ucoz.ru/_bl/1/s727942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786190"/>
            <a:ext cx="4429124" cy="3071810"/>
          </a:xfrm>
          <a:prstGeom prst="rect">
            <a:avLst/>
          </a:prstGeom>
          <a:noFill/>
        </p:spPr>
      </p:pic>
      <p:pic>
        <p:nvPicPr>
          <p:cNvPr id="8" name="Picture 20" descr="http://2011.glazov-gov.ru/img/1295784996/1295785000.jpeg"/>
          <p:cNvPicPr>
            <a:picLocks noChangeAspect="1" noChangeArrowheads="1"/>
          </p:cNvPicPr>
          <p:nvPr/>
        </p:nvPicPr>
        <p:blipFill>
          <a:blip r:embed="rId5" cstate="email">
            <a:lum bright="20000" contrast="30000"/>
          </a:blip>
          <a:srcRect/>
          <a:stretch>
            <a:fillRect/>
          </a:stretch>
        </p:blipFill>
        <p:spPr bwMode="auto">
          <a:xfrm>
            <a:off x="4500562" y="4054090"/>
            <a:ext cx="4643438" cy="2803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704088"/>
            <a:ext cx="4333876" cy="5653870"/>
          </a:xfrm>
        </p:spPr>
        <p:txBody>
          <a:bodyPr>
            <a:normAutofit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>Исключить при </a:t>
            </a:r>
            <a:r>
              <a:rPr lang="ru-RU" b="1" dirty="0" smtClean="0">
                <a:solidFill>
                  <a:srgbClr val="FF0000"/>
                </a:solidFill>
              </a:rPr>
              <a:t>украшении помещений детского сада </a:t>
            </a:r>
            <a:r>
              <a:rPr lang="ru-RU" b="1" smtClean="0">
                <a:solidFill>
                  <a:srgbClr val="FF0000"/>
                </a:solidFill>
              </a:rPr>
              <a:t>электрические </a:t>
            </a:r>
            <a:r>
              <a:rPr lang="ru-RU" b="1" smtClean="0">
                <a:solidFill>
                  <a:srgbClr val="FF0000"/>
                </a:solidFill>
              </a:rPr>
              <a:t>гирлянды!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8914" name="Picture 2" descr="http://babiki.ru/uploads/images/00/55/59/2012/12/20/2811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1035883" y="1285861"/>
            <a:ext cx="642942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78581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Оформление  цветной  пленкой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3" name="Picture 28" descr="http://2011.glazov-gov.ru/img/1325804389/1325804395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142984"/>
            <a:ext cx="4500562" cy="2714644"/>
          </a:xfrm>
          <a:prstGeom prst="rect">
            <a:avLst/>
          </a:prstGeom>
          <a:noFill/>
        </p:spPr>
      </p:pic>
      <p:pic>
        <p:nvPicPr>
          <p:cNvPr id="4" name="Picture 8" descr="http://dob.1september.ru/2006/24/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929066"/>
            <a:ext cx="4429124" cy="2928934"/>
          </a:xfrm>
          <a:prstGeom prst="rect">
            <a:avLst/>
          </a:prstGeom>
          <a:noFill/>
        </p:spPr>
      </p:pic>
      <p:pic>
        <p:nvPicPr>
          <p:cNvPr id="5" name="Picture 2" descr="http://komanda29.ru/wp-content/gallery/yablonka/s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1142984"/>
            <a:ext cx="4429124" cy="2786058"/>
          </a:xfrm>
          <a:prstGeom prst="rect">
            <a:avLst/>
          </a:prstGeom>
          <a:noFill/>
        </p:spPr>
      </p:pic>
      <p:pic>
        <p:nvPicPr>
          <p:cNvPr id="8" name="Рисунок 7" descr="http://glazov-gov.ru/img/1295785012/1295785016.jpeg"/>
          <p:cNvPicPr/>
          <p:nvPr/>
        </p:nvPicPr>
        <p:blipFill>
          <a:blip r:embed="rId5" cstate="email">
            <a:lum bright="20000" contrast="20000"/>
          </a:blip>
          <a:srcRect/>
          <a:stretch>
            <a:fillRect/>
          </a:stretch>
        </p:blipFill>
        <p:spPr bwMode="auto">
          <a:xfrm>
            <a:off x="214282" y="3714752"/>
            <a:ext cx="4500594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1143008"/>
          </a:xfrm>
        </p:spPr>
        <p:txBody>
          <a:bodyPr>
            <a:normAutofit/>
          </a:bodyPr>
          <a:lstStyle/>
          <a:p>
            <a:r>
              <a:rPr lang="ru-RU" sz="6600" b="1" dirty="0" err="1" smtClean="0">
                <a:solidFill>
                  <a:srgbClr val="C00000"/>
                </a:solidFill>
              </a:rPr>
              <a:t>Фотоотчет</a:t>
            </a:r>
            <a:r>
              <a:rPr lang="ru-RU" sz="6600" b="1" dirty="0" smtClean="0">
                <a:solidFill>
                  <a:srgbClr val="C00000"/>
                </a:solidFill>
              </a:rPr>
              <a:t>  с  группы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www.tsogu.ru/media/photos/2012/09_10/fotokorresponde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785926"/>
            <a:ext cx="7000924" cy="4649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1.glitter-graphics.org/pub/2591/2591201hz5rw15d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i1.glitter-graphics.org/pub/2591/2591201hz5rw15d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43834" y="0"/>
            <a:ext cx="1500166" cy="2412959"/>
          </a:xfrm>
          <a:prstGeom prst="rect">
            <a:avLst/>
          </a:prstGeom>
          <a:noFill/>
        </p:spPr>
      </p:pic>
      <p:pic>
        <p:nvPicPr>
          <p:cNvPr id="4" name="Рисунок 3" descr="http://new.gymn470.ru/wp-content/uploads/2011/03/zvonok13.pn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776526"/>
            <a:ext cx="4224350" cy="408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00034" y="142852"/>
            <a:ext cx="801080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7200" b="1" cap="none" spc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</a:rPr>
              <a:t>Счастливого нового  года!</a:t>
            </a:r>
            <a:endParaRPr lang="ru-RU" sz="7200" b="1" cap="none" spc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8643998" cy="250033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Для украшения используются только пластиковые игрушки, которые не бьются.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9938" name="Picture 2" descr="http://www.torange.ru/photo/7/12/%D0%A0%D0%B0%D0%B7%D0%B1%D0%B8%D1%82%D0%B0%D1%8F-%D0%B5%D0%BB%D0%BE%D1%87%D0%BD%D0%B0%D1%8F-%D0%B8%D0%B3%D1%80%D1%83%D1%88%D0%BA%D0%B0-%D0%BD%D0%B0-%D0%B1%D0%B5%D0%BB%D0%BE%D0%BC-%D1%84%D0%BE%D0%BD%D0%B5-1292849911_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2786058"/>
            <a:ext cx="4012688" cy="3714776"/>
          </a:xfrm>
          <a:prstGeom prst="rect">
            <a:avLst/>
          </a:prstGeom>
          <a:noFill/>
        </p:spPr>
      </p:pic>
      <p:pic>
        <p:nvPicPr>
          <p:cNvPr id="39940" name="Picture 4" descr="http://kolyan.net/uploads/posts/2011-12/thumbs/1323073098_1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037088"/>
            <a:ext cx="3500462" cy="36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704088"/>
            <a:ext cx="4071934" cy="56538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Нельзя использовать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за основу осветительные приборы и провода пожарной сигнализации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://detsad52.yaguo.ru/wp-content/uploads/2013/01/%D1%83%D0%B3%D0%BE%D0%BB%D0%BE%D0%BA5.jpg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52"/>
            <a:ext cx="485778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1000108"/>
            <a:ext cx="3929090" cy="528641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Елка в группе должна располагаться</a:t>
            </a:r>
            <a:r>
              <a:rPr lang="ru-RU" sz="4400" b="1" dirty="0" smtClean="0">
                <a:solidFill>
                  <a:srgbClr val="00B050"/>
                </a:solidFill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</a:rPr>
              <a:t>вдали от обогревательных приборов и не иметь прямого доступа для детей.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47106" name="Picture 2" descr="http://img10.proshkolu.ru/content/media/pic/std/4000000/3693000/3692265-2baa6a68595eb9a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642918"/>
            <a:ext cx="4786346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72560" cy="157162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Окна заполняются рисунками не  более  чем  на  30 %.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02" name="Picture 2" descr="http://tasty-shop.ru/files/images/1353968461_dekor-okna.jpg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714348" y="1928802"/>
            <a:ext cx="764386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71810"/>
            <a:ext cx="8305800" cy="3429024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Смотр – конкурс   групп</a:t>
            </a:r>
            <a:b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пройдет</a:t>
            </a:r>
            <a:r>
              <a:rPr lang="ru-RU" sz="72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72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19 по 23 декабря </a:t>
            </a:r>
            <a:b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2013 года</a:t>
            </a:r>
            <a:endParaRPr lang="ru-RU" sz="7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305800" cy="92869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Критерии  оценки:</a:t>
            </a:r>
            <a:endParaRPr lang="ru-RU" sz="60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42976" y="1285860"/>
          <a:ext cx="7215238" cy="5093659"/>
        </p:xfrm>
        <a:graphic>
          <a:graphicData uri="http://schemas.openxmlformats.org/drawingml/2006/table">
            <a:tbl>
              <a:tblPr/>
              <a:tblGrid>
                <a:gridCol w="7215238"/>
              </a:tblGrid>
              <a:tr h="353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Внешний 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вид, эстетика оформления группы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9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  Проявление творчества воспитателей, оригинальность 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 и ТБ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   Наличие: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■ Новогоднего поздравления,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приглашения родителей на новогодний утренник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■ Елки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■ Символа года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■ Выставки детских работ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■ Совместных работ  воспитателя с детьми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■ Взаимодействие с  родителями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■ Почта Деда Мороза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(рисунки и  письма детей, выполненные   с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родителями)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■ Оформление лестничного марша, рекреации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392</TotalTime>
  <Words>233</Words>
  <Application>Microsoft Office PowerPoint</Application>
  <PresentationFormat>Экран (4:3)</PresentationFormat>
  <Paragraphs>56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Слайд 1</vt:lpstr>
      <vt:lpstr>   Правила  техники  безопасности и охраны труда: </vt:lpstr>
      <vt:lpstr>Исключить при украшении помещений детского сада электрические гирлянды!</vt:lpstr>
      <vt:lpstr>Для украшения используются только пластиковые игрушки, которые не бьются.</vt:lpstr>
      <vt:lpstr>Нельзя использовать  за основу осветительные приборы и провода пожарной сигнализации</vt:lpstr>
      <vt:lpstr>Елка в группе должна располагаться вдали от обогревательных приборов и не иметь прямого доступа для детей.</vt:lpstr>
      <vt:lpstr>Окна заполняются рисунками не  более  чем  на  30 %.</vt:lpstr>
      <vt:lpstr>     Смотр – конкурс   групп  пройдет с 19 по 23 декабря  2013 года</vt:lpstr>
      <vt:lpstr>Критерии  оценки:</vt:lpstr>
      <vt:lpstr>■ Новогоднее поздравление,     приглашения родителей на         новогодний утренник </vt:lpstr>
      <vt:lpstr>Слайд 11</vt:lpstr>
      <vt:lpstr>Слайд 12</vt:lpstr>
      <vt:lpstr>■ Выставка детских работ </vt:lpstr>
      <vt:lpstr> ■ Наличие  совместных  работ        воспитателя  с  детьми</vt:lpstr>
      <vt:lpstr>■ Взаимодействие с  родителями  </vt:lpstr>
      <vt:lpstr>■ Почта     Деда Мороза</vt:lpstr>
      <vt:lpstr> ■ Оформление лестничного  марша, рекреации </vt:lpstr>
      <vt:lpstr>Смотр-конкурс прогулочных   участков пройдет   с  15 по 20 января  2014 года</vt:lpstr>
      <vt:lpstr>Критерии   оценки:</vt:lpstr>
      <vt:lpstr>Снежные  горки</vt:lpstr>
      <vt:lpstr>Снежный вал</vt:lpstr>
      <vt:lpstr>Снежный лабиринт</vt:lpstr>
      <vt:lpstr>Мишени для метания</vt:lpstr>
      <vt:lpstr>Постройки для сюжетных игр </vt:lpstr>
      <vt:lpstr>Использование   во время   прогулок</vt:lpstr>
      <vt:lpstr>Оформление   деревьев</vt:lpstr>
      <vt:lpstr>Участие   детей</vt:lpstr>
      <vt:lpstr>Участие родителей</vt:lpstr>
      <vt:lpstr>Оформление   краской</vt:lpstr>
      <vt:lpstr>Оформление  цветной  пленкой</vt:lpstr>
      <vt:lpstr>Фотоотчет  с  группы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Владелец</cp:lastModifiedBy>
  <cp:revision>55</cp:revision>
  <dcterms:modified xsi:type="dcterms:W3CDTF">2015-02-07T15:16:06Z</dcterms:modified>
</cp:coreProperties>
</file>