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1" r:id="rId3"/>
    <p:sldId id="304" r:id="rId4"/>
    <p:sldId id="307" r:id="rId5"/>
    <p:sldId id="306" r:id="rId6"/>
    <p:sldId id="305" r:id="rId7"/>
    <p:sldId id="311" r:id="rId8"/>
    <p:sldId id="342" r:id="rId9"/>
    <p:sldId id="343" r:id="rId10"/>
    <p:sldId id="34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570"/>
    <a:srgbClr val="FEA0EA"/>
    <a:srgbClr val="FCBA14"/>
    <a:srgbClr val="988CF0"/>
    <a:srgbClr val="A0FEB9"/>
    <a:srgbClr val="10DEF4"/>
    <a:srgbClr val="FF0000"/>
    <a:srgbClr val="0000CC"/>
    <a:srgbClr val="18763C"/>
    <a:srgbClr val="FA62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968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B478C-0CA5-454E-8316-8290C1C3FC95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C4040-6B3E-4AD0-AA2A-7BBE732F0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536DFF6-DE5B-4BA3-A34B-C303907A5918}" type="datetimeFigureOut">
              <a:rPr lang="ru-RU"/>
              <a:pPr>
                <a:defRPr/>
              </a:pPr>
              <a:t>03.02.2015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0E5D94-1EE0-4AB0-AC84-2C40EA1EB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AE215-2C43-4165-96E6-317B6E51C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EA58A-A7AC-4383-B075-752561A7E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7F69B-643B-43AD-83CE-AC7C6C189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D1E0-C375-488C-A3F3-D64909288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42669-DE78-41E6-BAFA-BFC650DCB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6484B-D5FA-4C60-8842-C4361F1D8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B2940-B3D5-45A7-A0DC-14E77C018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5195D-633A-4885-85B3-ADC707B97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E9147-2F97-4741-AB31-A31C010E3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0DA8A-7E09-4FA5-A108-1C351AF25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6C64B-5B9E-41F7-99A7-7D6E303DC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9AD4FF-5190-43D9-BFD8-E8B55FDA3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836613"/>
            <a:ext cx="8353425" cy="4032250"/>
          </a:xfrm>
        </p:spPr>
        <p:txBody>
          <a:bodyPr/>
          <a:lstStyle/>
          <a:p>
            <a:pPr algn="r"/>
            <a:r>
              <a:rPr lang="ru-RU" sz="3600" b="1" smtClean="0"/>
              <a:t> 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 </a:t>
            </a:r>
            <a:br>
              <a:rPr lang="ru-RU" sz="3600" smtClean="0"/>
            </a:br>
            <a:r>
              <a:rPr lang="ru-RU" sz="3600" smtClean="0"/>
              <a:t> </a:t>
            </a:r>
            <a:br>
              <a:rPr lang="ru-RU" sz="3600" smtClean="0"/>
            </a:br>
            <a:r>
              <a:rPr lang="ru-RU" sz="3600" b="1" smtClean="0"/>
              <a:t> </a:t>
            </a:r>
            <a:r>
              <a:rPr lang="ru-RU" sz="6000" b="1" smtClean="0">
                <a:solidFill>
                  <a:srgbClr val="0033CC"/>
                </a:solidFill>
                <a:latin typeface="Sylfaen" pitchFamily="18" charset="0"/>
              </a:rPr>
              <a:t>«Использование ИКТ в образовательном пространстве ДОУ»</a:t>
            </a:r>
            <a:br>
              <a:rPr lang="ru-RU" sz="6000" b="1" smtClean="0">
                <a:solidFill>
                  <a:srgbClr val="0033CC"/>
                </a:solidFill>
                <a:latin typeface="Sylfaen" pitchFamily="18" charset="0"/>
              </a:rPr>
            </a:br>
            <a:r>
              <a:rPr lang="ru-RU" sz="3600" smtClean="0"/>
              <a:t> </a:t>
            </a:r>
            <a:br>
              <a:rPr lang="ru-RU" sz="3600" smtClean="0"/>
            </a:br>
            <a:r>
              <a:rPr lang="ru-RU" sz="3600" smtClean="0"/>
              <a:t> </a:t>
            </a:r>
            <a:br>
              <a:rPr lang="ru-RU" sz="3600" smtClean="0"/>
            </a:br>
            <a:r>
              <a:rPr lang="ru-RU" sz="3600" smtClean="0"/>
              <a:t> </a:t>
            </a:r>
            <a:br>
              <a:rPr lang="ru-RU" sz="3600" smtClean="0"/>
            </a:br>
            <a:r>
              <a:rPr lang="ru-RU" sz="3600" smtClean="0"/>
              <a:t> </a:t>
            </a:r>
            <a:br>
              <a:rPr lang="ru-RU" sz="3600" smtClean="0"/>
            </a:br>
            <a:endParaRPr lang="ru-RU" sz="3600" smtClean="0">
              <a:solidFill>
                <a:srgbClr val="00206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213100"/>
            <a:ext cx="8280400" cy="1727200"/>
          </a:xfrm>
        </p:spPr>
        <p:txBody>
          <a:bodyPr/>
          <a:lstStyle/>
          <a:p>
            <a:pPr algn="r" eaLnBrk="1" hangingPunct="1"/>
            <a:endParaRPr lang="ru-RU" sz="2000" smtClean="0">
              <a:solidFill>
                <a:schemeClr val="tx2"/>
              </a:solidFill>
            </a:endParaRPr>
          </a:p>
          <a:p>
            <a:pPr algn="r" eaLnBrk="1" hangingPunct="1"/>
            <a:endParaRPr lang="ru-RU" sz="2000" smtClean="0">
              <a:solidFill>
                <a:schemeClr val="tx2"/>
              </a:solidFill>
            </a:endParaRPr>
          </a:p>
          <a:p>
            <a:pPr algn="r" eaLnBrk="1" hangingPunct="1"/>
            <a:endParaRPr lang="ru-RU" sz="2000" smtClean="0">
              <a:solidFill>
                <a:schemeClr val="tx2"/>
              </a:solidFill>
            </a:endParaRPr>
          </a:p>
          <a:p>
            <a:pPr algn="r" eaLnBrk="1" hangingPunct="1"/>
            <a:r>
              <a:rPr lang="ru-RU" sz="2800" b="1" smtClean="0">
                <a:solidFill>
                  <a:srgbClr val="800000"/>
                </a:solidFill>
              </a:rPr>
              <a:t>зам.директора по УВР: </a:t>
            </a:r>
            <a:br>
              <a:rPr lang="ru-RU" sz="2800" b="1" smtClean="0">
                <a:solidFill>
                  <a:srgbClr val="800000"/>
                </a:solidFill>
              </a:rPr>
            </a:br>
            <a:r>
              <a:rPr lang="ru-RU" sz="2800" b="1" smtClean="0">
                <a:solidFill>
                  <a:srgbClr val="800000"/>
                </a:solidFill>
              </a:rPr>
              <a:t>Кренева Ю. В.</a:t>
            </a:r>
            <a:br>
              <a:rPr lang="ru-RU" sz="2800" b="1" smtClean="0">
                <a:solidFill>
                  <a:srgbClr val="800000"/>
                </a:solidFill>
              </a:rPr>
            </a:br>
            <a:r>
              <a:rPr lang="ru-RU" sz="4800" smtClean="0">
                <a:solidFill>
                  <a:schemeClr val="tx2"/>
                </a:solidFill>
              </a:rPr>
              <a:t> </a:t>
            </a:r>
            <a:br>
              <a:rPr lang="ru-RU" sz="4800" smtClean="0">
                <a:solidFill>
                  <a:schemeClr val="tx2"/>
                </a:solidFill>
              </a:rPr>
            </a:br>
            <a:r>
              <a:rPr lang="ru-RU" sz="2000" i="1" smtClean="0"/>
              <a:t> </a:t>
            </a:r>
            <a:endParaRPr lang="ru-RU" smtClean="0"/>
          </a:p>
        </p:txBody>
      </p:sp>
      <p:pic>
        <p:nvPicPr>
          <p:cNvPr id="2052" name="Рисунок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288" y="4051300"/>
            <a:ext cx="3024187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prstTxWarp prst="textInflate">
              <a:avLst/>
            </a:prstTxWarp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18763C"/>
                </a:solidFill>
                <a:latin typeface="Comic Sans MS" pitchFamily="66" charset="0"/>
              </a:rPr>
              <a:t>С</a:t>
            </a:r>
            <a:r>
              <a:rPr lang="ru-RU" sz="9600" b="1" dirty="0" smtClean="0">
                <a:solidFill>
                  <a:srgbClr val="FCBA14"/>
                </a:solidFill>
                <a:latin typeface="Comic Sans MS" pitchFamily="66" charset="0"/>
              </a:rPr>
              <a:t>П</a:t>
            </a:r>
            <a:r>
              <a:rPr lang="ru-RU" sz="9600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sz="9600" b="1" dirty="0" smtClean="0">
                <a:solidFill>
                  <a:srgbClr val="FEA0EA"/>
                </a:solidFill>
                <a:latin typeface="Comic Sans MS" pitchFamily="66" charset="0"/>
              </a:rPr>
              <a:t>С</a:t>
            </a:r>
            <a:r>
              <a:rPr lang="ru-RU" sz="9600" b="1" dirty="0" smtClean="0">
                <a:solidFill>
                  <a:srgbClr val="A0FEB9"/>
                </a:solidFill>
                <a:latin typeface="Comic Sans MS" pitchFamily="66" charset="0"/>
              </a:rPr>
              <a:t>И</a:t>
            </a:r>
            <a:r>
              <a:rPr lang="ru-RU" sz="9600" b="1" dirty="0" smtClean="0">
                <a:solidFill>
                  <a:srgbClr val="FFFF00"/>
                </a:solidFill>
                <a:latin typeface="Comic Sans MS" pitchFamily="66" charset="0"/>
              </a:rPr>
              <a:t>Б</a:t>
            </a:r>
            <a:r>
              <a:rPr lang="ru-RU" sz="9600" b="1" dirty="0" smtClean="0">
                <a:solidFill>
                  <a:srgbClr val="988CF0"/>
                </a:solidFill>
                <a:latin typeface="Comic Sans MS" pitchFamily="66" charset="0"/>
              </a:rPr>
              <a:t>О</a:t>
            </a:r>
            <a:r>
              <a:rPr lang="ru-RU" sz="9600" b="1" dirty="0" smtClean="0">
                <a:solidFill>
                  <a:srgbClr val="18763C"/>
                </a:solidFill>
                <a:latin typeface="Comic Sans MS" pitchFamily="66" charset="0"/>
              </a:rPr>
              <a:t> </a:t>
            </a:r>
            <a:r>
              <a:rPr lang="ru-RU" sz="9600" b="1" dirty="0" smtClean="0">
                <a:solidFill>
                  <a:srgbClr val="890570"/>
                </a:solidFill>
                <a:latin typeface="Comic Sans MS" pitchFamily="66" charset="0"/>
              </a:rPr>
              <a:t>З</a:t>
            </a:r>
            <a:r>
              <a:rPr lang="ru-RU" sz="9600" b="1" dirty="0" smtClean="0">
                <a:solidFill>
                  <a:srgbClr val="10DEF4"/>
                </a:solidFill>
                <a:latin typeface="Comic Sans MS" pitchFamily="66" charset="0"/>
              </a:rPr>
              <a:t>А</a:t>
            </a:r>
            <a:r>
              <a:rPr lang="ru-RU" sz="9600" b="1" dirty="0" smtClean="0">
                <a:solidFill>
                  <a:srgbClr val="18763C"/>
                </a:solidFill>
                <a:latin typeface="Comic Sans MS" pitchFamily="66" charset="0"/>
              </a:rPr>
              <a:t> </a:t>
            </a:r>
            <a:r>
              <a:rPr lang="ru-RU" sz="9600" b="1" dirty="0" smtClean="0">
                <a:solidFill>
                  <a:srgbClr val="A0FEB9"/>
                </a:solidFill>
                <a:latin typeface="Comic Sans MS" pitchFamily="66" charset="0"/>
              </a:rPr>
              <a:t>В</a:t>
            </a:r>
            <a:r>
              <a:rPr lang="ru-RU" sz="9600" b="1" dirty="0" smtClean="0">
                <a:solidFill>
                  <a:srgbClr val="988CF0"/>
                </a:solidFill>
                <a:latin typeface="Comic Sans MS" pitchFamily="66" charset="0"/>
              </a:rPr>
              <a:t>Н</a:t>
            </a:r>
            <a:r>
              <a:rPr lang="ru-RU" sz="9600" b="1" dirty="0" smtClean="0">
                <a:solidFill>
                  <a:srgbClr val="18763C"/>
                </a:solidFill>
                <a:latin typeface="Comic Sans MS" pitchFamily="66" charset="0"/>
              </a:rPr>
              <a:t>И</a:t>
            </a:r>
            <a:r>
              <a:rPr lang="ru-RU" sz="9600" b="1" dirty="0" smtClean="0">
                <a:solidFill>
                  <a:srgbClr val="FFFF00"/>
                </a:solidFill>
                <a:latin typeface="Comic Sans MS" pitchFamily="66" charset="0"/>
              </a:rPr>
              <a:t>М</a:t>
            </a:r>
            <a:r>
              <a:rPr lang="ru-RU" sz="9600" b="1" dirty="0" smtClean="0">
                <a:solidFill>
                  <a:srgbClr val="FCBA14"/>
                </a:solidFill>
                <a:latin typeface="Comic Sans MS" pitchFamily="66" charset="0"/>
              </a:rPr>
              <a:t>А</a:t>
            </a:r>
            <a:r>
              <a:rPr lang="ru-RU" sz="9600" b="1" dirty="0" smtClean="0">
                <a:solidFill>
                  <a:srgbClr val="FEA0EA"/>
                </a:solidFill>
                <a:latin typeface="Comic Sans MS" pitchFamily="66" charset="0"/>
              </a:rPr>
              <a:t>Н</a:t>
            </a:r>
            <a:r>
              <a:rPr lang="ru-RU" sz="9600" b="1" dirty="0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sz="9600" b="1" dirty="0" smtClean="0">
                <a:solidFill>
                  <a:srgbClr val="890570"/>
                </a:solidFill>
                <a:latin typeface="Comic Sans MS" pitchFamily="66" charset="0"/>
              </a:rPr>
              <a:t>Е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/>
            </a:r>
            <a:br>
              <a:rPr lang="ru-RU" smtClean="0">
                <a:solidFill>
                  <a:srgbClr val="FF0000"/>
                </a:solidFill>
              </a:rPr>
            </a:b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0825" y="404813"/>
            <a:ext cx="8229600" cy="17287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i="1" smtClean="0"/>
              <a:t>		</a:t>
            </a:r>
            <a:r>
              <a:rPr lang="ru-RU" sz="4400" b="1" u="sng" smtClean="0">
                <a:solidFill>
                  <a:srgbClr val="FF0000"/>
                </a:solidFill>
                <a:latin typeface="Lucida Console" pitchFamily="49" charset="0"/>
              </a:rPr>
              <a:t>«Информационная технология»</a:t>
            </a:r>
            <a:endParaRPr lang="ru-RU" sz="7200" smtClean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84213" y="1858963"/>
            <a:ext cx="7343775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/>
              <a:t>– </a:t>
            </a:r>
            <a:r>
              <a:rPr lang="ru-RU" sz="2800" b="1">
                <a:latin typeface="Lucida Console" pitchFamily="49" charset="0"/>
              </a:rPr>
              <a:t>комплекс методов, способов и средств, обеспечивающих хранение, обработку, передачу и отображение информации и ориентированных на повышение эффективности и производительности труда». На современном этапе методы, способы и средства напрямую взаимосвязаны с компьютером (компьютерные технологии).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idx="1"/>
          </p:nvPr>
        </p:nvSpPr>
        <p:spPr>
          <a:xfrm>
            <a:off x="1547813" y="404813"/>
            <a:ext cx="6207125" cy="1323975"/>
          </a:xfrm>
        </p:spPr>
        <p:txBody>
          <a:bodyPr wrap="none" anchor="ctr">
            <a:spAutoFit/>
          </a:bodyPr>
          <a:lstStyle/>
          <a:p>
            <a:pPr marL="0" indent="449263" algn="ctr">
              <a:spcBef>
                <a:spcPct val="0"/>
              </a:spcBef>
              <a:buFontTx/>
              <a:buNone/>
            </a:pPr>
            <a:r>
              <a:rPr lang="ru-RU" sz="4000" b="1" u="sng" smtClean="0">
                <a:solidFill>
                  <a:srgbClr val="FF0000"/>
                </a:solidFill>
                <a:latin typeface="Lucida Console" pitchFamily="49" charset="0"/>
              </a:rPr>
              <a:t>«Коммуникационные </a:t>
            </a:r>
          </a:p>
          <a:p>
            <a:pPr marL="0" indent="449263" algn="ctr">
              <a:spcBef>
                <a:spcPct val="0"/>
              </a:spcBef>
              <a:buFontTx/>
              <a:buNone/>
            </a:pPr>
            <a:r>
              <a:rPr lang="ru-RU" sz="4000" b="1" u="sng" smtClean="0">
                <a:solidFill>
                  <a:srgbClr val="FF0000"/>
                </a:solidFill>
                <a:latin typeface="Lucida Console" pitchFamily="49" charset="0"/>
              </a:rPr>
              <a:t>технологии»</a:t>
            </a:r>
            <a:endParaRPr lang="ru-RU" sz="2400" smtClean="0">
              <a:latin typeface="Lucida Console" pitchFamily="49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3850" y="1700213"/>
            <a:ext cx="9001125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eaLnBrk="0" hangingPunct="0"/>
            <a:r>
              <a:rPr lang="ru-RU" sz="2400" b="1">
                <a:latin typeface="Lucida Console" pitchFamily="49" charset="0"/>
              </a:rPr>
              <a:t>определяют методы, способы и средства взаимодействия человека с внешней средой (обратный процесс также важен). В этих коммуникациях компьютер занимает свое место. Он обеспечивает, комфортное, индивидуальное, многообразное, высокоинтеллектуальное взаимодействие объектов коммуникации. Соединяя информационные и коммуникационные технологии, проецируя их на Образовательную практику необходимо отметить, что основной задачей, которая стоит перед их внедрением является адаптация человека к жизни в информационном обществе.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19475" y="2205038"/>
            <a:ext cx="1873250" cy="23034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B050"/>
                </a:solidFill>
              </a:rPr>
              <a:t>Использование информационно-коммуникационных технологий дает нам следующие возможности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5795963" y="404813"/>
            <a:ext cx="2160587" cy="1223962"/>
          </a:xfrm>
          <a:prstGeom prst="wedgeEllipseCallout">
            <a:avLst>
              <a:gd name="adj1" fmla="val -73458"/>
              <a:gd name="adj2" fmla="val 94802"/>
            </a:avLst>
          </a:prstGeom>
          <a:solidFill>
            <a:srgbClr val="B5ED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ьная выноска 6"/>
          <p:cNvSpPr/>
          <p:nvPr/>
        </p:nvSpPr>
        <p:spPr>
          <a:xfrm>
            <a:off x="6156325" y="1773238"/>
            <a:ext cx="2160588" cy="1223962"/>
          </a:xfrm>
          <a:prstGeom prst="wedgeEllipseCallout">
            <a:avLst>
              <a:gd name="adj1" fmla="val -89474"/>
              <a:gd name="adj2" fmla="val 33227"/>
            </a:avLst>
          </a:prstGeom>
          <a:solidFill>
            <a:srgbClr val="B2C9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ьная выноска 7"/>
          <p:cNvSpPr/>
          <p:nvPr/>
        </p:nvSpPr>
        <p:spPr>
          <a:xfrm>
            <a:off x="6227763" y="3068638"/>
            <a:ext cx="2160587" cy="1223962"/>
          </a:xfrm>
          <a:prstGeom prst="wedgeEllipseCallout">
            <a:avLst>
              <a:gd name="adj1" fmla="val -92906"/>
              <a:gd name="adj2" fmla="val -29358"/>
            </a:avLst>
          </a:prstGeom>
          <a:solidFill>
            <a:srgbClr val="A0EE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ьная выноска 8"/>
          <p:cNvSpPr/>
          <p:nvPr/>
        </p:nvSpPr>
        <p:spPr>
          <a:xfrm>
            <a:off x="6156325" y="4365625"/>
            <a:ext cx="2232025" cy="1223963"/>
          </a:xfrm>
          <a:prstGeom prst="wedgeEllipseCallout">
            <a:avLst>
              <a:gd name="adj1" fmla="val -89474"/>
              <a:gd name="adj2" fmla="val -92951"/>
            </a:avLst>
          </a:prstGeom>
          <a:solidFill>
            <a:srgbClr val="FDAA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4067175" y="5229225"/>
            <a:ext cx="2160588" cy="1223963"/>
          </a:xfrm>
          <a:prstGeom prst="wedgeEllipseCallout">
            <a:avLst>
              <a:gd name="adj1" fmla="val 4907"/>
              <a:gd name="adj2" fmla="val -106074"/>
            </a:avLst>
          </a:prstGeom>
          <a:solidFill>
            <a:srgbClr val="FCE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Овальная выноска 10"/>
          <p:cNvSpPr/>
          <p:nvPr/>
        </p:nvSpPr>
        <p:spPr>
          <a:xfrm>
            <a:off x="1763713" y="5229225"/>
            <a:ext cx="2160587" cy="1223963"/>
          </a:xfrm>
          <a:prstGeom prst="wedgeEllipseCallout">
            <a:avLst>
              <a:gd name="adj1" fmla="val 27216"/>
              <a:gd name="adj2" fmla="val -109101"/>
            </a:avLst>
          </a:prstGeom>
          <a:solidFill>
            <a:srgbClr val="F0FD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395288" y="4076700"/>
            <a:ext cx="2160587" cy="1223963"/>
          </a:xfrm>
          <a:prstGeom prst="wedgeEllipseCallout">
            <a:avLst>
              <a:gd name="adj1" fmla="val 89565"/>
              <a:gd name="adj2" fmla="val -71753"/>
            </a:avLst>
          </a:prstGeom>
          <a:solidFill>
            <a:srgbClr val="A0FE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ьная выноска 12"/>
          <p:cNvSpPr/>
          <p:nvPr/>
        </p:nvSpPr>
        <p:spPr>
          <a:xfrm>
            <a:off x="250825" y="2636838"/>
            <a:ext cx="2160588" cy="1223962"/>
          </a:xfrm>
          <a:prstGeom prst="wedgeEllipseCallout">
            <a:avLst>
              <a:gd name="adj1" fmla="val 95857"/>
              <a:gd name="adj2" fmla="val -27338"/>
            </a:avLst>
          </a:prstGeom>
          <a:solidFill>
            <a:srgbClr val="FEA0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ьная выноска 13"/>
          <p:cNvSpPr/>
          <p:nvPr/>
        </p:nvSpPr>
        <p:spPr>
          <a:xfrm>
            <a:off x="395288" y="1196975"/>
            <a:ext cx="2160587" cy="1223963"/>
          </a:xfrm>
          <a:prstGeom prst="wedgeEllipseCallout">
            <a:avLst>
              <a:gd name="adj1" fmla="val 88421"/>
              <a:gd name="adj2" fmla="val 31208"/>
            </a:avLst>
          </a:prstGeom>
          <a:solidFill>
            <a:srgbClr val="FA62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Овальная выноска 14"/>
          <p:cNvSpPr/>
          <p:nvPr/>
        </p:nvSpPr>
        <p:spPr>
          <a:xfrm>
            <a:off x="3132138" y="260350"/>
            <a:ext cx="2160587" cy="1223963"/>
          </a:xfrm>
          <a:prstGeom prst="wedgeEllipseCallout">
            <a:avLst>
              <a:gd name="adj1" fmla="val 5479"/>
              <a:gd name="adj2" fmla="val 104897"/>
            </a:avLst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4" name="Содержимое 15"/>
          <p:cNvSpPr>
            <a:spLocks noGrp="1"/>
          </p:cNvSpPr>
          <p:nvPr>
            <p:ph idx="1"/>
          </p:nvPr>
        </p:nvSpPr>
        <p:spPr>
          <a:xfrm flipH="1">
            <a:off x="8686800" y="1600200"/>
            <a:ext cx="277813" cy="749300"/>
          </a:xfrm>
        </p:spPr>
        <p:txBody>
          <a:bodyPr/>
          <a:lstStyle/>
          <a:p>
            <a:pPr>
              <a:buFontTx/>
              <a:buNone/>
            </a:pPr>
            <a:endParaRPr lang="ru-RU" smtClean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76600" y="260350"/>
            <a:ext cx="1943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подбор иллюстративного материала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724525" y="476250"/>
            <a:ext cx="23034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подбор дополнительного материала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516688" y="2205038"/>
            <a:ext cx="159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обмен опытом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43663" y="3284538"/>
            <a:ext cx="1873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создание презентаций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40200" y="5516563"/>
            <a:ext cx="2160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использование Интернета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372225" y="4508500"/>
            <a:ext cx="19446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использование цифровой аппаратуры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92275" y="5516563"/>
            <a:ext cx="22320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оформление буклетов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95288" y="4508500"/>
            <a:ext cx="201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создание медиатек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 rot="10800000" flipV="1">
            <a:off x="323850" y="2708275"/>
            <a:ext cx="21955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использование компьютера в делопроизводстве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95288" y="1196975"/>
            <a:ext cx="216058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создание электронной почты, ведение сайта ДОУ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15616" y="404664"/>
            <a:ext cx="7128792" cy="1512168"/>
          </a:xfrm>
          <a:prstGeom prst="roundRect">
            <a:avLst/>
          </a:prstGeom>
          <a:solidFill>
            <a:srgbClr val="F0FDA1"/>
          </a:solidFill>
          <a:ln w="76200">
            <a:solidFill>
              <a:srgbClr val="00B050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Batang" pitchFamily="18" charset="-127"/>
              </a:rPr>
              <a:t>средства информационно-коммуникативных технологий</a:t>
            </a:r>
          </a:p>
          <a:p>
            <a:pPr algn="ctr">
              <a:defRPr/>
            </a:pP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188" y="2349500"/>
            <a:ext cx="2089150" cy="647700"/>
          </a:xfrm>
          <a:prstGeom prst="rect">
            <a:avLst/>
          </a:prstGeom>
          <a:solidFill>
            <a:srgbClr val="FEA0EA"/>
          </a:solidFill>
          <a:ln w="57150">
            <a:solidFill>
              <a:srgbClr val="FA6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1188" y="3500438"/>
            <a:ext cx="2089150" cy="792162"/>
          </a:xfrm>
          <a:prstGeom prst="rect">
            <a:avLst/>
          </a:prstGeom>
          <a:solidFill>
            <a:srgbClr val="A0FEB9"/>
          </a:solidFill>
          <a:ln w="57150">
            <a:solidFill>
              <a:srgbClr val="1876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188" y="4508500"/>
            <a:ext cx="2089150" cy="649288"/>
          </a:xfrm>
          <a:prstGeom prst="rect">
            <a:avLst/>
          </a:prstGeom>
          <a:solidFill>
            <a:srgbClr val="FCEFA2"/>
          </a:solidFill>
          <a:ln w="57150">
            <a:solidFill>
              <a:srgbClr val="FCB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35375" y="4508500"/>
            <a:ext cx="2089150" cy="649288"/>
          </a:xfrm>
          <a:prstGeom prst="rect">
            <a:avLst/>
          </a:prstGeom>
          <a:solidFill>
            <a:srgbClr val="FCEFA2"/>
          </a:solidFill>
          <a:ln w="57150">
            <a:solidFill>
              <a:srgbClr val="FCB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635375" y="3500438"/>
            <a:ext cx="2089150" cy="792162"/>
          </a:xfrm>
          <a:prstGeom prst="rect">
            <a:avLst/>
          </a:prstGeom>
          <a:solidFill>
            <a:srgbClr val="A0FEB9"/>
          </a:solidFill>
          <a:ln w="57150">
            <a:solidFill>
              <a:srgbClr val="1876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63938" y="2349500"/>
            <a:ext cx="2087562" cy="647700"/>
          </a:xfrm>
          <a:prstGeom prst="rect">
            <a:avLst/>
          </a:prstGeom>
          <a:solidFill>
            <a:srgbClr val="FEA0EA"/>
          </a:solidFill>
          <a:ln w="57150">
            <a:solidFill>
              <a:srgbClr val="FA6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16688" y="4508500"/>
            <a:ext cx="2087562" cy="649288"/>
          </a:xfrm>
          <a:prstGeom prst="rect">
            <a:avLst/>
          </a:prstGeom>
          <a:solidFill>
            <a:srgbClr val="FCEFA2"/>
          </a:solidFill>
          <a:ln w="57150">
            <a:solidFill>
              <a:srgbClr val="FCB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16688" y="3500438"/>
            <a:ext cx="2087562" cy="720725"/>
          </a:xfrm>
          <a:prstGeom prst="rect">
            <a:avLst/>
          </a:prstGeom>
          <a:solidFill>
            <a:srgbClr val="A0FEB9"/>
          </a:solidFill>
          <a:ln w="57150">
            <a:solidFill>
              <a:srgbClr val="1876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16688" y="2349500"/>
            <a:ext cx="2087562" cy="647700"/>
          </a:xfrm>
          <a:prstGeom prst="rect">
            <a:avLst/>
          </a:prstGeom>
          <a:solidFill>
            <a:srgbClr val="FEA0EA"/>
          </a:solidFill>
          <a:ln w="57150">
            <a:solidFill>
              <a:srgbClr val="FA6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56" name="TextBox 16"/>
          <p:cNvSpPr txBox="1">
            <a:spLocks noChangeArrowheads="1"/>
          </p:cNvSpPr>
          <p:nvPr/>
        </p:nvSpPr>
        <p:spPr bwMode="auto">
          <a:xfrm>
            <a:off x="971550" y="2205038"/>
            <a:ext cx="1301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  <a:p>
            <a:r>
              <a:rPr lang="ru-RU"/>
              <a:t>Компьютер</a:t>
            </a:r>
          </a:p>
          <a:p>
            <a:endParaRPr lang="ru-RU"/>
          </a:p>
        </p:txBody>
      </p:sp>
      <p:sp>
        <p:nvSpPr>
          <p:cNvPr id="6157" name="TextBox 17"/>
          <p:cNvSpPr txBox="1">
            <a:spLocks noChangeArrowheads="1"/>
          </p:cNvSpPr>
          <p:nvPr/>
        </p:nvSpPr>
        <p:spPr bwMode="auto">
          <a:xfrm>
            <a:off x="611188" y="3500438"/>
            <a:ext cx="2016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Мультимедийный проектор</a:t>
            </a:r>
          </a:p>
          <a:p>
            <a:pPr algn="ctr"/>
            <a:endParaRPr lang="ru-RU"/>
          </a:p>
        </p:txBody>
      </p:sp>
      <p:sp>
        <p:nvSpPr>
          <p:cNvPr id="6158" name="TextBox 18"/>
          <p:cNvSpPr txBox="1">
            <a:spLocks noChangeArrowheads="1"/>
          </p:cNvSpPr>
          <p:nvPr/>
        </p:nvSpPr>
        <p:spPr bwMode="auto">
          <a:xfrm>
            <a:off x="1116013" y="4652963"/>
            <a:ext cx="1031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Принтер</a:t>
            </a:r>
          </a:p>
          <a:p>
            <a:endParaRPr lang="ru-RU"/>
          </a:p>
        </p:txBody>
      </p:sp>
      <p:sp>
        <p:nvSpPr>
          <p:cNvPr id="6159" name="TextBox 20"/>
          <p:cNvSpPr txBox="1">
            <a:spLocks noChangeArrowheads="1"/>
          </p:cNvSpPr>
          <p:nvPr/>
        </p:nvSpPr>
        <p:spPr bwMode="auto">
          <a:xfrm>
            <a:off x="3995738" y="3644900"/>
            <a:ext cx="12969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Телевизор</a:t>
            </a:r>
          </a:p>
          <a:p>
            <a:endParaRPr lang="ru-RU"/>
          </a:p>
        </p:txBody>
      </p:sp>
      <p:sp>
        <p:nvSpPr>
          <p:cNvPr id="61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  <a:p>
            <a:pPr eaLnBrk="0" hangingPunct="0">
              <a:buFontTx/>
              <a:buChar char="•"/>
            </a:pPr>
            <a:r>
              <a:rPr lang="ru-RU" sz="1400"/>
              <a:t>Магнитофон</a:t>
            </a:r>
            <a:endParaRPr lang="ru-RU" sz="600"/>
          </a:p>
          <a:p>
            <a:pPr eaLnBrk="0" hangingPunct="0"/>
            <a:endParaRPr lang="ru-RU"/>
          </a:p>
        </p:txBody>
      </p:sp>
      <p:sp>
        <p:nvSpPr>
          <p:cNvPr id="6161" name="TextBox 22"/>
          <p:cNvSpPr txBox="1">
            <a:spLocks noChangeArrowheads="1"/>
          </p:cNvSpPr>
          <p:nvPr/>
        </p:nvSpPr>
        <p:spPr bwMode="auto">
          <a:xfrm>
            <a:off x="3924300" y="4581525"/>
            <a:ext cx="1511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Магнитофон</a:t>
            </a:r>
          </a:p>
          <a:p>
            <a:endParaRPr lang="ru-RU"/>
          </a:p>
        </p:txBody>
      </p:sp>
      <p:sp>
        <p:nvSpPr>
          <p:cNvPr id="6162" name="TextBox 23"/>
          <p:cNvSpPr txBox="1">
            <a:spLocks noChangeArrowheads="1"/>
          </p:cNvSpPr>
          <p:nvPr/>
        </p:nvSpPr>
        <p:spPr bwMode="auto">
          <a:xfrm>
            <a:off x="6804025" y="2492375"/>
            <a:ext cx="165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Фотоаппарат</a:t>
            </a:r>
          </a:p>
        </p:txBody>
      </p:sp>
      <p:sp>
        <p:nvSpPr>
          <p:cNvPr id="6163" name="TextBox 24"/>
          <p:cNvSpPr txBox="1">
            <a:spLocks noChangeArrowheads="1"/>
          </p:cNvSpPr>
          <p:nvPr/>
        </p:nvSpPr>
        <p:spPr bwMode="auto">
          <a:xfrm>
            <a:off x="6659563" y="3644900"/>
            <a:ext cx="1873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Видеокамера</a:t>
            </a:r>
          </a:p>
        </p:txBody>
      </p:sp>
      <p:sp>
        <p:nvSpPr>
          <p:cNvPr id="6164" name="TextBox 25"/>
          <p:cNvSpPr txBox="1">
            <a:spLocks noChangeArrowheads="1"/>
          </p:cNvSpPr>
          <p:nvPr/>
        </p:nvSpPr>
        <p:spPr bwMode="auto">
          <a:xfrm>
            <a:off x="6732588" y="4508500"/>
            <a:ext cx="1727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Интерактивный стол</a:t>
            </a:r>
          </a:p>
        </p:txBody>
      </p:sp>
      <p:sp>
        <p:nvSpPr>
          <p:cNvPr id="6165" name="TextBox 26"/>
          <p:cNvSpPr txBox="1">
            <a:spLocks noChangeArrowheads="1"/>
          </p:cNvSpPr>
          <p:nvPr/>
        </p:nvSpPr>
        <p:spPr bwMode="auto">
          <a:xfrm>
            <a:off x="3419475" y="2349500"/>
            <a:ext cx="23050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Видеомагнитофон, DVD плейер </a:t>
            </a:r>
          </a:p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 smtClean="0">
                <a:solidFill>
                  <a:srgbClr val="FA6266"/>
                </a:solidFill>
                <a:latin typeface="Lucida Console" pitchFamily="49" charset="0"/>
              </a:rPr>
              <a:t>МУЛЬТИМЕДИА: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611188" y="1279525"/>
            <a:ext cx="8064500" cy="400050"/>
          </a:xfrm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tabLst>
                <a:tab pos="457200" algn="l"/>
              </a:tabLst>
            </a:pPr>
            <a:r>
              <a:rPr lang="ru-RU" sz="1400" b="1" smtClean="0">
                <a:solidFill>
                  <a:srgbClr val="0000CC"/>
                </a:solidFill>
              </a:rPr>
              <a:t> </a:t>
            </a:r>
            <a:r>
              <a:rPr lang="ru-RU" sz="2000" b="1" smtClean="0">
                <a:solidFill>
                  <a:srgbClr val="0000CC"/>
                </a:solidFill>
                <a:latin typeface="Segoe Print" pitchFamily="2" charset="0"/>
              </a:rPr>
              <a:t>дети легче усваивают различные понятия; 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39750" y="1644650"/>
            <a:ext cx="8043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000" b="1">
                <a:solidFill>
                  <a:srgbClr val="0000CC"/>
                </a:solidFill>
                <a:latin typeface="Segoe Script" pitchFamily="34" charset="0"/>
              </a:rPr>
              <a:t>быстрее возникает умение ориентироваться на </a:t>
            </a:r>
          </a:p>
          <a:p>
            <a:pPr algn="just" eaLnBrk="0" hangingPunct="0">
              <a:tabLst>
                <a:tab pos="457200" algn="l"/>
              </a:tabLst>
            </a:pPr>
            <a:r>
              <a:rPr lang="ru-RU" sz="2000" b="1">
                <a:solidFill>
                  <a:srgbClr val="0000CC"/>
                </a:solidFill>
                <a:latin typeface="Segoe Script" pitchFamily="34" charset="0"/>
              </a:rPr>
              <a:t>плоскости и в пространстве 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39750" y="2276475"/>
            <a:ext cx="4829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ru-RU" b="1">
                <a:solidFill>
                  <a:srgbClr val="0000CC"/>
                </a:solidFill>
                <a:latin typeface="Segoe Print" pitchFamily="2" charset="0"/>
              </a:rPr>
              <a:t>тренируется внимание и память</a:t>
            </a:r>
            <a:r>
              <a:rPr lang="ru-RU" sz="1400"/>
              <a:t>; </a:t>
            </a:r>
            <a:endParaRPr lang="ru-RU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39750" y="2533650"/>
            <a:ext cx="8604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solidFill>
                  <a:srgbClr val="0000CC"/>
                </a:solidFill>
                <a:latin typeface="Segoe Print" pitchFamily="2" charset="0"/>
              </a:rPr>
              <a:t>активно пополняется словарный запас; 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39750" y="2852738"/>
            <a:ext cx="7732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ru-RU" b="1">
                <a:solidFill>
                  <a:srgbClr val="0000CC"/>
                </a:solidFill>
                <a:latin typeface="Segoe Print" pitchFamily="2" charset="0"/>
              </a:rPr>
              <a:t>воспитывается целеустремлённость и сосредоточенность; 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39750" y="3109913"/>
            <a:ext cx="8928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ru-RU" b="1">
                <a:solidFill>
                  <a:srgbClr val="0000CC"/>
                </a:solidFill>
                <a:latin typeface="Segoe Print" pitchFamily="2" charset="0"/>
              </a:rPr>
              <a:t>развивается воображение и творческие способности</a:t>
            </a:r>
            <a:r>
              <a:rPr lang="ru-RU" sz="1400"/>
              <a:t>; </a:t>
            </a:r>
            <a:endParaRPr lang="ru-RU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39750" y="3387725"/>
            <a:ext cx="9072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ru-RU" b="1" dirty="0">
                <a:solidFill>
                  <a:srgbClr val="0000CC"/>
                </a:solidFill>
                <a:latin typeface="Segoe Print" pitchFamily="2" charset="0"/>
              </a:rPr>
              <a:t>развиваются элементы наглядно-образного и  логического мышления. </a:t>
            </a:r>
          </a:p>
        </p:txBody>
      </p:sp>
      <p:pic>
        <p:nvPicPr>
          <p:cNvPr id="2" name="Рисунок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30375" y="3832225"/>
            <a:ext cx="2697163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3" grpId="0" build="p"/>
      <p:bldP spid="7174" grpId="0"/>
      <p:bldP spid="7175" grpId="0"/>
      <p:bldP spid="7177" grpId="0"/>
      <p:bldP spid="71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1 3"/>
          <p:cNvSpPr/>
          <p:nvPr/>
        </p:nvSpPr>
        <p:spPr>
          <a:xfrm>
            <a:off x="539750" y="188913"/>
            <a:ext cx="2447925" cy="2592387"/>
          </a:xfrm>
          <a:prstGeom prst="irregularSeal1">
            <a:avLst/>
          </a:prstGeom>
          <a:solidFill>
            <a:srgbClr val="FFFF00"/>
          </a:solidFill>
          <a:ln>
            <a:solidFill>
              <a:srgbClr val="FCB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59769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smtClean="0"/>
              <a:t>	</a:t>
            </a:r>
            <a:r>
              <a:rPr lang="ru-RU" sz="3600" b="1" smtClean="0">
                <a:solidFill>
                  <a:srgbClr val="FF0000"/>
                </a:solidFill>
                <a:latin typeface="Arial Black" pitchFamily="34" charset="0"/>
              </a:rPr>
              <a:t>	</a:t>
            </a:r>
            <a:r>
              <a:rPr lang="ru-RU" sz="3600" b="1" u="sng" smtClean="0">
                <a:solidFill>
                  <a:srgbClr val="FF0000"/>
                </a:solidFill>
                <a:latin typeface="Arial Black" pitchFamily="34" charset="0"/>
              </a:rPr>
              <a:t>МЕДИАТЕКА:</a:t>
            </a:r>
          </a:p>
        </p:txBody>
      </p:sp>
      <p:sp>
        <p:nvSpPr>
          <p:cNvPr id="5" name="Пятно 1 4"/>
          <p:cNvSpPr/>
          <p:nvPr/>
        </p:nvSpPr>
        <p:spPr>
          <a:xfrm>
            <a:off x="2268538" y="549275"/>
            <a:ext cx="2447925" cy="2592388"/>
          </a:xfrm>
          <a:prstGeom prst="irregularSeal1">
            <a:avLst/>
          </a:prstGeom>
          <a:solidFill>
            <a:srgbClr val="FFFF00"/>
          </a:solidFill>
          <a:ln>
            <a:solidFill>
              <a:srgbClr val="FCB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ятно 1 5"/>
          <p:cNvSpPr/>
          <p:nvPr/>
        </p:nvSpPr>
        <p:spPr>
          <a:xfrm>
            <a:off x="4356100" y="836613"/>
            <a:ext cx="2447925" cy="2592387"/>
          </a:xfrm>
          <a:prstGeom prst="irregularSeal1">
            <a:avLst/>
          </a:prstGeom>
          <a:solidFill>
            <a:srgbClr val="FFFF00"/>
          </a:solidFill>
          <a:ln>
            <a:solidFill>
              <a:srgbClr val="FCB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6516688" y="404813"/>
            <a:ext cx="2447925" cy="2592387"/>
          </a:xfrm>
          <a:prstGeom prst="irregularSeal1">
            <a:avLst/>
          </a:prstGeom>
          <a:solidFill>
            <a:srgbClr val="FFFF00"/>
          </a:solidFill>
          <a:ln>
            <a:solidFill>
              <a:srgbClr val="FCB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755650" y="3644900"/>
            <a:ext cx="2447925" cy="2592388"/>
          </a:xfrm>
          <a:prstGeom prst="irregularSeal1">
            <a:avLst/>
          </a:prstGeom>
          <a:solidFill>
            <a:srgbClr val="FFFF00"/>
          </a:solidFill>
          <a:ln>
            <a:solidFill>
              <a:srgbClr val="FCB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3492500" y="3789363"/>
            <a:ext cx="2879725" cy="2808287"/>
          </a:xfrm>
          <a:prstGeom prst="irregularSeal1">
            <a:avLst/>
          </a:prstGeom>
          <a:solidFill>
            <a:srgbClr val="FFFF00"/>
          </a:solidFill>
          <a:ln>
            <a:solidFill>
              <a:srgbClr val="FCB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5580063" y="2852738"/>
            <a:ext cx="2447925" cy="2592387"/>
          </a:xfrm>
          <a:prstGeom prst="irregularSeal1">
            <a:avLst/>
          </a:prstGeom>
          <a:solidFill>
            <a:srgbClr val="FFFF00"/>
          </a:solidFill>
          <a:ln>
            <a:solidFill>
              <a:srgbClr val="FCB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4213" y="765175"/>
            <a:ext cx="2016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B050"/>
                </a:solidFill>
              </a:rPr>
              <a:t>фильмы и презентации  различной тематики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484438" y="1484313"/>
            <a:ext cx="2374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50"/>
                </a:solidFill>
              </a:rPr>
              <a:t>видеоэкскурсии</a:t>
            </a:r>
          </a:p>
          <a:p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87900" y="1773238"/>
            <a:ext cx="18716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50"/>
                </a:solidFill>
              </a:rPr>
              <a:t>медиазанятия</a:t>
            </a:r>
          </a:p>
          <a:p>
            <a:endParaRPr lang="ru-RU" b="1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732588" y="1341438"/>
            <a:ext cx="2087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50"/>
                </a:solidFill>
              </a:rPr>
              <a:t>видеоколлекции</a:t>
            </a:r>
          </a:p>
          <a:p>
            <a:endParaRPr lang="ru-RU" b="1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24525" y="3573463"/>
            <a:ext cx="21605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B050"/>
                </a:solidFill>
              </a:rPr>
              <a:t>коллекции музыкальных файлов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35375" y="4437063"/>
            <a:ext cx="2449513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B050"/>
                </a:solidFill>
              </a:rPr>
              <a:t>электронные хрестоматии и энциклопедии, электронные книги</a:t>
            </a:r>
          </a:p>
          <a:p>
            <a:pPr algn="ctr"/>
            <a:endParaRPr lang="ru-RU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27088" y="4365625"/>
            <a:ext cx="21605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B050"/>
                </a:solidFill>
              </a:rPr>
              <a:t>коллекции фотографий и репродукций картин.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187450" y="260350"/>
            <a:ext cx="6769100" cy="2089150"/>
          </a:xfrm>
          <a:prstGeom prst="rect">
            <a:avLst/>
          </a:prstGeom>
          <a:solidFill>
            <a:srgbClr val="FCBA14"/>
          </a:solidFill>
          <a:ln w="571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1908175" y="260350"/>
            <a:ext cx="561657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18763C"/>
                </a:solidFill>
                <a:latin typeface="Segoe Print" pitchFamily="2" charset="0"/>
              </a:rPr>
              <a:t>формы взаимодействия с родителями</a:t>
            </a:r>
          </a:p>
        </p:txBody>
      </p:sp>
      <p:cxnSp>
        <p:nvCxnSpPr>
          <p:cNvPr id="7" name="Прямая со стрелкой 6"/>
          <p:cNvCxnSpPr>
            <a:endCxn id="16" idx="0"/>
          </p:cNvCxnSpPr>
          <p:nvPr/>
        </p:nvCxnSpPr>
        <p:spPr>
          <a:xfrm rot="16200000" flipH="1">
            <a:off x="5607051" y="2754312"/>
            <a:ext cx="1727200" cy="917575"/>
          </a:xfrm>
          <a:prstGeom prst="straightConnector1">
            <a:avLst/>
          </a:prstGeom>
          <a:ln w="571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14" idx="0"/>
          </p:cNvCxnSpPr>
          <p:nvPr/>
        </p:nvCxnSpPr>
        <p:spPr>
          <a:xfrm rot="5400000">
            <a:off x="1593851" y="2754312"/>
            <a:ext cx="1727200" cy="917575"/>
          </a:xfrm>
          <a:prstGeom prst="straightConnector1">
            <a:avLst/>
          </a:prstGeom>
          <a:ln w="571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решение 13"/>
          <p:cNvSpPr/>
          <p:nvPr/>
        </p:nvSpPr>
        <p:spPr>
          <a:xfrm>
            <a:off x="0" y="4076700"/>
            <a:ext cx="3995738" cy="1728788"/>
          </a:xfrm>
          <a:prstGeom prst="flowChartDecision">
            <a:avLst/>
          </a:prstGeom>
          <a:solidFill>
            <a:srgbClr val="A0FEB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4932363" y="4076700"/>
            <a:ext cx="3995737" cy="1728788"/>
          </a:xfrm>
          <a:prstGeom prst="flowChartDecision">
            <a:avLst/>
          </a:prstGeom>
          <a:solidFill>
            <a:srgbClr val="A0FEB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55650" y="4508500"/>
            <a:ext cx="28082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Сайт детского сада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651500" y="4437063"/>
            <a:ext cx="30241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Электронная почта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6" grpId="0" animBg="1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pPr algn="r">
              <a:defRPr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haroni" pitchFamily="2" charset="-79"/>
              </a:rPr>
              <a:t>«Недостаточно только получить знания; надо найти им приложение. Недостаточно только желать; надо делать!»</a:t>
            </a:r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Tx/>
              <a:buNone/>
              <a:defRPr/>
            </a:pPr>
            <a:endParaRPr lang="ru-RU" dirty="0" smtClean="0"/>
          </a:p>
          <a:p>
            <a:pPr algn="r">
              <a:buFontTx/>
              <a:buNone/>
              <a:defRPr/>
            </a:pPr>
            <a:endParaRPr lang="ru-RU" dirty="0" smtClean="0"/>
          </a:p>
          <a:p>
            <a:pPr algn="r">
              <a:buFontTx/>
              <a:buNone/>
              <a:defRPr/>
            </a:pPr>
            <a:endParaRPr lang="ru-RU" dirty="0" smtClean="0"/>
          </a:p>
          <a:p>
            <a:pPr algn="r">
              <a:buFontTx/>
              <a:buNone/>
              <a:defRPr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И. В. Гёте</a:t>
            </a:r>
            <a:r>
              <a:rPr lang="ru-RU" dirty="0" smtClean="0">
                <a:cs typeface="Aharoni" pitchFamily="2" charset="-79"/>
              </a:rPr>
              <a:t>    </a:t>
            </a:r>
            <a:endParaRPr lang="ru-RU" dirty="0">
              <a:cs typeface="Aharoni" pitchFamily="2" charset="-79"/>
            </a:endParaRPr>
          </a:p>
        </p:txBody>
      </p:sp>
      <p:pic>
        <p:nvPicPr>
          <p:cNvPr id="10244" name="Picture 2" descr="i?id=137690313-27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850" y="4076700"/>
            <a:ext cx="297180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1129</TotalTime>
  <Words>281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       «Использование ИКТ в образовательном пространстве ДОУ»         </vt:lpstr>
      <vt:lpstr> </vt:lpstr>
      <vt:lpstr>Слайд 3</vt:lpstr>
      <vt:lpstr> </vt:lpstr>
      <vt:lpstr>Слайд 5</vt:lpstr>
      <vt:lpstr>МУЛЬТИМЕДИА:</vt:lpstr>
      <vt:lpstr>Слайд 7</vt:lpstr>
      <vt:lpstr>Слайд 8</vt:lpstr>
      <vt:lpstr>«Недостаточно только получить знания; надо найти им приложение. Недостаточно только желать; надо делать!»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XTreme.ws</cp:lastModifiedBy>
  <cp:revision>124</cp:revision>
  <dcterms:created xsi:type="dcterms:W3CDTF">2012-09-18T19:05:21Z</dcterms:created>
  <dcterms:modified xsi:type="dcterms:W3CDTF">2015-02-03T08:36:59Z</dcterms:modified>
</cp:coreProperties>
</file>