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1" r:id="rId5"/>
    <p:sldId id="260" r:id="rId6"/>
    <p:sldId id="264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A6F7C06-DA8C-4817-B0CA-D40E56EA0F9B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70ADC04-4D12-4413-9642-E23BB2B601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F7C06-DA8C-4817-B0CA-D40E56EA0F9B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0ADC04-4D12-4413-9642-E23BB2B60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F7C06-DA8C-4817-B0CA-D40E56EA0F9B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0ADC04-4D12-4413-9642-E23BB2B60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F7C06-DA8C-4817-B0CA-D40E56EA0F9B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0ADC04-4D12-4413-9642-E23BB2B60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A6F7C06-DA8C-4817-B0CA-D40E56EA0F9B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70ADC04-4D12-4413-9642-E23BB2B601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F7C06-DA8C-4817-B0CA-D40E56EA0F9B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70ADC04-4D12-4413-9642-E23BB2B601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F7C06-DA8C-4817-B0CA-D40E56EA0F9B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70ADC04-4D12-4413-9642-E23BB2B60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F7C06-DA8C-4817-B0CA-D40E56EA0F9B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0ADC04-4D12-4413-9642-E23BB2B601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F7C06-DA8C-4817-B0CA-D40E56EA0F9B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0ADC04-4D12-4413-9642-E23BB2B60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A6F7C06-DA8C-4817-B0CA-D40E56EA0F9B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70ADC04-4D12-4413-9642-E23BB2B601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A6F7C06-DA8C-4817-B0CA-D40E56EA0F9B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70ADC04-4D12-4413-9642-E23BB2B601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A6F7C06-DA8C-4817-B0CA-D40E56EA0F9B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70ADC04-4D12-4413-9642-E23BB2B601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i="1" dirty="0" err="1" smtClean="0">
                <a:solidFill>
                  <a:srgbClr val="FF0000"/>
                </a:solidFill>
                <a:latin typeface="Book Antiqua" pitchFamily="18" charset="0"/>
              </a:rPr>
              <a:t>Мелкова</a:t>
            </a:r>
            <a:r>
              <a:rPr lang="ru-RU" sz="2800" b="1" i="1" dirty="0" smtClean="0">
                <a:solidFill>
                  <a:srgbClr val="FF0000"/>
                </a:solidFill>
                <a:latin typeface="Book Antiqua" pitchFamily="18" charset="0"/>
              </a:rPr>
              <a:t> Алла Сергеевна</a:t>
            </a:r>
            <a:br>
              <a:rPr lang="ru-RU" sz="2800" b="1" i="1" dirty="0" smtClean="0">
                <a:solidFill>
                  <a:srgbClr val="FF0000"/>
                </a:solidFill>
                <a:latin typeface="Book Antiqua" pitchFamily="18" charset="0"/>
              </a:rPr>
            </a:br>
            <a:r>
              <a:rPr lang="ru-RU" sz="2800" b="1" i="1" dirty="0" smtClean="0">
                <a:solidFill>
                  <a:srgbClr val="FF0000"/>
                </a:solidFill>
                <a:latin typeface="Book Antiqua" pitchFamily="18" charset="0"/>
              </a:rPr>
              <a:t>ГБОУ Школа № 1161 </a:t>
            </a:r>
            <a:br>
              <a:rPr lang="ru-RU" sz="2800" b="1" i="1" dirty="0" smtClean="0">
                <a:solidFill>
                  <a:srgbClr val="FF0000"/>
                </a:solidFill>
                <a:latin typeface="Book Antiqua" pitchFamily="18" charset="0"/>
              </a:rPr>
            </a:br>
            <a:r>
              <a:rPr lang="ru-RU" sz="2800" b="1" i="1" dirty="0" smtClean="0">
                <a:solidFill>
                  <a:srgbClr val="FF0000"/>
                </a:solidFill>
                <a:latin typeface="Book Antiqua" pitchFamily="18" charset="0"/>
              </a:rPr>
              <a:t>Структурное подразделение № 6</a:t>
            </a:r>
            <a:endParaRPr lang="ru-RU" sz="2800" b="1" i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i="1" dirty="0" smtClean="0"/>
              <a:t>Выступление на педагогическом совете.</a:t>
            </a:r>
          </a:p>
          <a:p>
            <a:pPr algn="ctr"/>
            <a:r>
              <a:rPr lang="ru-RU" sz="3200" i="1" dirty="0" smtClean="0"/>
              <a:t>Тема</a:t>
            </a:r>
            <a:r>
              <a:rPr lang="ru-RU" sz="3200" i="1" dirty="0" smtClean="0"/>
              <a:t>:</a:t>
            </a:r>
          </a:p>
          <a:p>
            <a:pPr algn="ctr"/>
            <a:r>
              <a:rPr lang="ru-RU" sz="3200" i="1" dirty="0" smtClean="0"/>
              <a:t>«Организация работы с родителями по проблеме семейного чтения»</a:t>
            </a:r>
            <a:endParaRPr lang="ru-RU" sz="3200" i="1" dirty="0"/>
          </a:p>
        </p:txBody>
      </p:sp>
      <p:pic>
        <p:nvPicPr>
          <p:cNvPr id="7" name="Содержимое 6" descr="PRAV-017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913477"/>
            <a:ext cx="4038600" cy="399148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857496"/>
            <a:ext cx="8072026" cy="3714776"/>
          </a:xfrm>
        </p:spPr>
        <p:txBody>
          <a:bodyPr>
            <a:normAutofit/>
          </a:bodyPr>
          <a:lstStyle/>
          <a:p>
            <a:pPr algn="l"/>
            <a:r>
              <a:rPr lang="ru-RU" sz="1800" b="0" dirty="0" smtClean="0">
                <a:solidFill>
                  <a:srgbClr val="FF0000"/>
                </a:solidFill>
                <a:effectLst/>
              </a:rPr>
              <a:t>Задача : </a:t>
            </a:r>
            <a:r>
              <a:rPr lang="ru-RU" sz="18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помочь семье в литературном развитии ребенка, формировании у него  читательского вкуса, отношения к книге как к явлению культуры.</a:t>
            </a:r>
            <a:br>
              <a:rPr lang="ru-RU" sz="18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Решение: </a:t>
            </a:r>
            <a:br>
              <a:rPr lang="ru-RU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Советую информировать родителей , о том, какие произведения входят в круг чтения детей каждой возрастной группы. Информация может быть представлена в уголке для родителей.</a:t>
            </a:r>
            <a:b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Рекомендую проводить открытые  просмотры НОД для родителей дошкольников по литературным произведениям. Очень полезны совместные досуги  с родителями для детей на литературные темы.</a:t>
            </a:r>
            <a:b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Проводить индивидуальные консультации и беседы с родителями, полезными бывают  памятки, рекомендации, советы по поддержанию в детях интереса к чтению.</a:t>
            </a:r>
            <a:b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18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571480"/>
            <a:ext cx="7925164" cy="185738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Цель: </a:t>
            </a:r>
            <a:r>
              <a:rPr lang="ru-RU" sz="2400" b="1" i="1" dirty="0" smtClean="0">
                <a:solidFill>
                  <a:schemeClr val="bg1"/>
                </a:solidFill>
              </a:rPr>
              <a:t>методическая помощь  педагогам  при организации работы с родителями по пропаганде семейного чтения , важного  фактора развития ребенка, источника знаний и обогащения духовного мира семьи. </a:t>
            </a:r>
            <a:endParaRPr lang="ru-RU" sz="2400" b="1" dirty="0" smtClean="0">
              <a:solidFill>
                <a:schemeClr val="bg1"/>
              </a:solidFill>
            </a:endParaRPr>
          </a:p>
          <a:p>
            <a:pPr algn="ctr"/>
            <a:endParaRPr lang="ru-RU" sz="2400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3232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Открытые  показы для родителей дошкольников по литературным произведениям.</a:t>
            </a:r>
            <a:endParaRPr lang="ru-RU" sz="2400" dirty="0"/>
          </a:p>
        </p:txBody>
      </p:sp>
      <p:pic>
        <p:nvPicPr>
          <p:cNvPr id="10" name="Содержимое 9" descr="DSC0066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12236" y="1646238"/>
            <a:ext cx="3234272" cy="24257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Содержимое 6" descr="DSC_0192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85787" y="1714488"/>
            <a:ext cx="3500462" cy="2318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Содержимое 6" descr="DSC_019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6276" y="4143379"/>
            <a:ext cx="3561410" cy="23742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Содержимое 6" descr="DSC_019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29189" y="4286256"/>
            <a:ext cx="3451435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675134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</a:rPr>
              <a:t>Организация чтения дома.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42984"/>
            <a:ext cx="4038600" cy="502921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000" b="1" i="1" dirty="0" smtClean="0">
                <a:solidFill>
                  <a:schemeClr val="bg1"/>
                </a:solidFill>
              </a:rPr>
              <a:t>Рекомендации родителям по совместному чтению книг с детьми.</a:t>
            </a:r>
          </a:p>
          <a:p>
            <a:pPr algn="ctr"/>
            <a:endParaRPr lang="ru-RU" sz="2000" b="1" i="1" dirty="0" smtClean="0">
              <a:solidFill>
                <a:schemeClr val="bg1"/>
              </a:solidFill>
            </a:endParaRP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1. Рассмотрите обложку книги, обменяйтесь мнениями о картинках на обложке.</a:t>
            </a: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2. Прочитайте название книги, ее автора.</a:t>
            </a: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3. Чтение начинайте с рассматривания картинок и разговора о них.</a:t>
            </a: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4. Постарайтесь воодушевить ребенка на  сочинение собственного рассказа по картинкам.</a:t>
            </a:r>
          </a:p>
          <a:p>
            <a:endParaRPr lang="ru-RU" sz="2000" b="1" i="1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42984"/>
            <a:ext cx="4038600" cy="5029216"/>
          </a:xfrm>
        </p:spPr>
        <p:txBody>
          <a:bodyPr>
            <a:normAutofit lnSpcReduction="10000"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</a:rPr>
              <a:t>Организация чтения дома.</a:t>
            </a:r>
          </a:p>
          <a:p>
            <a:endParaRPr lang="ru-RU" sz="2000" b="1" i="1" dirty="0" smtClean="0">
              <a:solidFill>
                <a:schemeClr val="bg1"/>
              </a:solidFill>
            </a:endParaRP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1. Выберите спокойное место.</a:t>
            </a: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2. Ребенок должен сидеть рядом  видеть книгу.</a:t>
            </a: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3. Обсудите с ребенком прочитанное, пусть ребенок расскажет своими словами, о чем прочитал.</a:t>
            </a:r>
          </a:p>
          <a:p>
            <a:endParaRPr lang="ru-RU" sz="2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603696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«Подсказки» для родителей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071546"/>
            <a:ext cx="4138642" cy="5100654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Да</a:t>
            </a:r>
          </a:p>
          <a:p>
            <a:pPr marL="342900" indent="-342900">
              <a:buAutoNum type="arabicPeriod"/>
            </a:pPr>
            <a:r>
              <a:rPr lang="ru-RU" sz="1800" dirty="0" smtClean="0">
                <a:solidFill>
                  <a:schemeClr val="bg1"/>
                </a:solidFill>
              </a:rPr>
              <a:t>Как можно чаще читайте своим детям. Начните с малого (чтение на ночь).</a:t>
            </a:r>
          </a:p>
          <a:p>
            <a:pPr marL="342900" indent="-342900">
              <a:buAutoNum type="arabicPeriod"/>
            </a:pPr>
            <a:r>
              <a:rPr lang="ru-RU" sz="1800" dirty="0" smtClean="0">
                <a:solidFill>
                  <a:schemeClr val="bg1"/>
                </a:solidFill>
              </a:rPr>
              <a:t>Читайте сами, показывая пример своему ребенку.</a:t>
            </a:r>
          </a:p>
          <a:p>
            <a:pPr marL="342900" indent="-342900">
              <a:buAutoNum type="arabicPeriod"/>
            </a:pPr>
            <a:r>
              <a:rPr lang="ru-RU" sz="1800" dirty="0" smtClean="0">
                <a:solidFill>
                  <a:schemeClr val="bg1"/>
                </a:solidFill>
              </a:rPr>
              <a:t>Разрешайте ребенку самому выбирать книги для чтения.</a:t>
            </a:r>
          </a:p>
          <a:p>
            <a:pPr marL="342900" indent="-342900">
              <a:buAutoNum type="arabicPeriod"/>
            </a:pPr>
            <a:r>
              <a:rPr lang="ru-RU" sz="1800" dirty="0" smtClean="0">
                <a:solidFill>
                  <a:schemeClr val="bg1"/>
                </a:solidFill>
              </a:rPr>
              <a:t>Поощряйте его желание подержать, полистать книгу.</a:t>
            </a:r>
          </a:p>
          <a:p>
            <a:pPr marL="342900" indent="-342900">
              <a:buAutoNum type="arabicPeriod"/>
            </a:pPr>
            <a:r>
              <a:rPr lang="ru-RU" sz="1800" dirty="0" smtClean="0">
                <a:solidFill>
                  <a:schemeClr val="bg1"/>
                </a:solidFill>
              </a:rPr>
              <a:t>Позаботьтесь о том, чтобы у ребенка дома было  </a:t>
            </a:r>
            <a:r>
              <a:rPr lang="ru-RU" sz="1800" smtClean="0">
                <a:solidFill>
                  <a:schemeClr val="bg1"/>
                </a:solidFill>
              </a:rPr>
              <a:t>много красочных книг</a:t>
            </a:r>
            <a:r>
              <a:rPr lang="ru-RU" sz="18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1800" dirty="0" smtClean="0">
                <a:solidFill>
                  <a:schemeClr val="bg1"/>
                </a:solidFill>
              </a:rPr>
              <a:t>Посещайте с ребенком библиотеки и книжные магазины.</a:t>
            </a:r>
          </a:p>
          <a:p>
            <a:pPr marL="342900" indent="-342900">
              <a:buAutoNum type="arabicPeriod"/>
            </a:pPr>
            <a:r>
              <a:rPr lang="ru-RU" sz="1800" dirty="0" smtClean="0">
                <a:solidFill>
                  <a:schemeClr val="bg1"/>
                </a:solidFill>
              </a:rPr>
              <a:t>Дарите книги дошкольникам.</a:t>
            </a:r>
          </a:p>
          <a:p>
            <a:pPr marL="342900" indent="-342900">
              <a:buAutoNum type="arabicPeriod"/>
            </a:pPr>
            <a:r>
              <a:rPr lang="ru-RU" sz="1800" dirty="0" smtClean="0">
                <a:solidFill>
                  <a:schemeClr val="bg1"/>
                </a:solidFill>
              </a:rPr>
              <a:t>Слушайте аудиокниги.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1546"/>
            <a:ext cx="4067204" cy="5100654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Нет</a:t>
            </a:r>
          </a:p>
          <a:p>
            <a:pPr marL="342900" indent="-342900">
              <a:buAutoNum type="arabicPeriod"/>
            </a:pPr>
            <a:r>
              <a:rPr lang="ru-RU" sz="1800" i="1" dirty="0" smtClean="0">
                <a:solidFill>
                  <a:schemeClr val="bg1"/>
                </a:solidFill>
              </a:rPr>
              <a:t>Не заставляйте </a:t>
            </a:r>
            <a:r>
              <a:rPr lang="ru-RU" sz="1800" b="1" i="1" dirty="0" smtClean="0">
                <a:solidFill>
                  <a:schemeClr val="bg1"/>
                </a:solidFill>
              </a:rPr>
              <a:t> </a:t>
            </a:r>
            <a:r>
              <a:rPr lang="ru-RU" sz="1800" i="1" dirty="0" smtClean="0">
                <a:solidFill>
                  <a:schemeClr val="bg1"/>
                </a:solidFill>
              </a:rPr>
              <a:t>читать насильно.</a:t>
            </a:r>
          </a:p>
          <a:p>
            <a:pPr marL="342900" indent="-342900">
              <a:buAutoNum type="arabicPeriod"/>
            </a:pPr>
            <a:r>
              <a:rPr lang="ru-RU" sz="1800" i="1" dirty="0" smtClean="0">
                <a:solidFill>
                  <a:schemeClr val="bg1"/>
                </a:solidFill>
              </a:rPr>
              <a:t>Не прекращайте чтение детям вслух, как только они научатся сами читать.</a:t>
            </a:r>
          </a:p>
          <a:p>
            <a:pPr marL="342900" indent="-342900">
              <a:buAutoNum type="arabicPeriod"/>
            </a:pPr>
            <a:r>
              <a:rPr lang="ru-RU" sz="1800" i="1" dirty="0" smtClean="0">
                <a:solidFill>
                  <a:schemeClr val="bg1"/>
                </a:solidFill>
              </a:rPr>
              <a:t>Не сравнивайте уровень чтения ребенка с уровнем его братье, сестер и других детей.</a:t>
            </a:r>
          </a:p>
          <a:p>
            <a:pPr marL="342900" indent="-342900">
              <a:buNone/>
            </a:pPr>
            <a:endParaRPr lang="ru-RU" sz="1800" i="1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endParaRPr lang="ru-RU" sz="1800" i="1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endParaRPr lang="ru-RU" sz="18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89448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Анкета для родителей  «Книга и семья».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58095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>
                <a:solidFill>
                  <a:schemeClr val="bg1"/>
                </a:solidFill>
              </a:rPr>
              <a:t>1. </a:t>
            </a:r>
            <a:r>
              <a:rPr lang="ru-RU" sz="2800" dirty="0" smtClean="0">
                <a:solidFill>
                  <a:schemeClr val="bg1"/>
                </a:solidFill>
              </a:rPr>
              <a:t>Читаете ли Вы детям книги, по чьей инициативе это происходит?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2. Проводите ли Вы беседы после чтения?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3. Есть ли у Вашего ребенка дома место для книг?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4. Какие книги вызывают наибольший интерес у Вашего ребенка?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5. Любимые книги Вашего ребенка?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6. Как Вы прививаете своим детям интерес к книгам?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7. Какие положительные качества развивает у ребенка чтение?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960886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Дискуссия. Проблемные ситуации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rmAutofit/>
          </a:bodyPr>
          <a:lstStyle/>
          <a:p>
            <a:endParaRPr lang="ru-RU" sz="1800" dirty="0" smtClean="0">
              <a:solidFill>
                <a:schemeClr val="bg1"/>
              </a:solidFill>
            </a:endParaRPr>
          </a:p>
          <a:p>
            <a:endParaRPr lang="ru-RU" sz="1800" dirty="0" smtClean="0">
              <a:solidFill>
                <a:schemeClr val="bg1"/>
              </a:solidFill>
            </a:endParaRPr>
          </a:p>
          <a:p>
            <a:r>
              <a:rPr lang="ru-RU" sz="1800" dirty="0" smtClean="0">
                <a:solidFill>
                  <a:schemeClr val="bg1"/>
                </a:solidFill>
              </a:rPr>
              <a:t>1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b="1" dirty="0" smtClean="0">
                <a:solidFill>
                  <a:schemeClr val="bg1"/>
                </a:solidFill>
              </a:rPr>
              <a:t>5 – летнего Сергея «зачитывают» все новыми и новыми книгами. Родители с гордостью говорят: «Все перечитали. Даже в библиотеке ничего нового не находим.»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      Как вы считаете, оправдано ли стремление Сережиных родителей прочитать ребенку как можно больше книг?</a:t>
            </a:r>
          </a:p>
          <a:p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dirty="0" smtClean="0">
                <a:solidFill>
                  <a:schemeClr val="bg1"/>
                </a:solidFill>
              </a:rPr>
              <a:t>2. </a:t>
            </a:r>
            <a:r>
              <a:rPr lang="ru-RU" sz="2000" b="1" dirty="0" smtClean="0">
                <a:solidFill>
                  <a:schemeClr val="bg1"/>
                </a:solidFill>
              </a:rPr>
              <a:t>6- летняя Ольга читает достаточно хорошо самостоятельно.  Но вот настает вечер, и Оля просит маму почитать ей книгу. Мама недоумевает: «Зачем, ты что.?!Оля, ты и сама прекрасно читаешь, сама с этим и справишься».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       </a:t>
            </a:r>
            <a:r>
              <a:rPr lang="ru-RU" sz="2000" dirty="0" smtClean="0">
                <a:solidFill>
                  <a:schemeClr val="bg1"/>
                </a:solidFill>
              </a:rPr>
              <a:t>Нужно ли читать ребенку, если он уже научился читать?</a:t>
            </a:r>
          </a:p>
          <a:p>
            <a:pPr>
              <a:buNone/>
            </a:pPr>
            <a:endParaRPr lang="ru-RU" sz="1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    </a:t>
            </a:r>
          </a:p>
          <a:p>
            <a:endParaRPr lang="ru-RU" sz="1800" dirty="0" smtClean="0">
              <a:solidFill>
                <a:schemeClr val="bg1"/>
              </a:solidFill>
            </a:endParaRPr>
          </a:p>
          <a:p>
            <a:endParaRPr lang="ru-RU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5"/>
            <a:ext cx="8229600" cy="603696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Дискуссия. Проблемные ситуации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31528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3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r>
              <a:rPr lang="ru-RU" sz="2000" b="1" dirty="0" smtClean="0">
                <a:solidFill>
                  <a:schemeClr val="bg1"/>
                </a:solidFill>
              </a:rPr>
              <a:t>Мама 2-летний Василисы беседует с мамой  4-летнего Максима: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bg1"/>
                </a:solidFill>
              </a:rPr>
              <a:t>Вот купила дочери новые книги сказок.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bg1"/>
                </a:solidFill>
              </a:rPr>
              <a:t>Как? Вы ей уже читаете книги? Зачем? Ведь она еще совсем маленькая. Мне кажется, что дети в этом возрасте дети еще не воспринимают книги.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bg1"/>
                </a:solidFill>
              </a:rPr>
              <a:t>Как вы считаете, кто из женщин прав?  Со скольких лет , по вашему мнению  надо читать книги детям?</a:t>
            </a:r>
          </a:p>
          <a:p>
            <a:pPr>
              <a:buFontTx/>
              <a:buChar char="-"/>
            </a:pPr>
            <a:endParaRPr lang="ru-RU" sz="20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bg1"/>
                </a:solidFill>
              </a:rPr>
              <a:t>4. </a:t>
            </a:r>
            <a:r>
              <a:rPr lang="ru-RU" sz="2000" b="1" dirty="0" smtClean="0">
                <a:solidFill>
                  <a:schemeClr val="bg1"/>
                </a:solidFill>
              </a:rPr>
              <a:t>Мама 6-летней Марины жалуется своей знакомой: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bg1"/>
                </a:solidFill>
              </a:rPr>
              <a:t>- Никак не могу свою дочь заставить читать книги.  И чего только не делала: приносила интересные книги, красочные. Убеждала, уговаривала, заставляла – ничего  не помогает.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bg1"/>
                </a:solidFill>
              </a:rPr>
              <a:t>- Вот у меня та же проблема. Моему Никите уже 12 лет, а он так и не привык к самостоятельному чтению.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bg1"/>
                </a:solidFill>
              </a:rPr>
              <a:t>Почему дети не хотят читать? Что делать, чтобы ребенок читал?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000660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rgbClr val="FF0000"/>
                </a:solidFill>
              </a:rPr>
              <a:t>В. А. Сухомлинский сказал : «Чтение – это окошко, через которое дети видят мир и познают себя». 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Какое окошко будет у наших детей, зависит только от нас и от каждого родителя в первую очередь, так как воспитание начинается в семье . Надо как можно раньше приобщить ребенка к чтению, чтобы он был успешен в учебе, не был отстающим среди сверстников, чтобы его уважали и ценили другие.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298</TotalTime>
  <Words>649</Words>
  <Application>Microsoft Office PowerPoint</Application>
  <PresentationFormat>Экран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Литейная</vt:lpstr>
      <vt:lpstr>Мелкова Алла Сергеевна ГБОУ Школа № 1161  Структурное подразделение № 6</vt:lpstr>
      <vt:lpstr>Задача : помочь семье в литературном развитии ребенка, формировании у него  читательского вкуса, отношения к книге как к явлению культуры. Решение:  1. Советую информировать родителей , о том, какие произведения входят в круг чтения детей каждой возрастной группы. Информация может быть представлена в уголке для родителей. 2. Рекомендую проводить открытые  просмотры НОД для родителей дошкольников по литературным произведениям. Очень полезны совместные досуги  с родителями для детей на литературные темы. 3. Проводить индивидуальные консультации и беседы с родителями, полезными бывают  памятки, рекомендации, советы по поддержанию в детях интереса к чтению.  </vt:lpstr>
      <vt:lpstr>Открытые  показы для родителей дошкольников по литературным произведениям.</vt:lpstr>
      <vt:lpstr>Организация чтения дома.</vt:lpstr>
      <vt:lpstr>«Подсказки» для родителей</vt:lpstr>
      <vt:lpstr>Анкета для родителей  «Книга и семья».</vt:lpstr>
      <vt:lpstr>Дискуссия. Проблемные ситуации.</vt:lpstr>
      <vt:lpstr>Дискуссия. Проблемные ситуации</vt:lpstr>
      <vt:lpstr>В. А. Сухомлинский сказал : «Чтение – это окошко, через которое дети видят мир и познают себя».  Какое окошко будет у наших детей, зависит только от нас и от каждого родителя в первую очередь, так как воспитание начинается в семье . Надо как можно раньше приобщить ребенка к чтению, чтобы он был успешен в учебе, не был отстающим среди сверстников, чтобы его уважали и ценили другие.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Мелкова Алла Сергеевна ГБОУ Школа № 1161  Структурное подразделение № 6</dc:title>
  <dc:creator>СОШ №1411</dc:creator>
  <cp:lastModifiedBy>СОШ №1411</cp:lastModifiedBy>
  <cp:revision>41</cp:revision>
  <dcterms:created xsi:type="dcterms:W3CDTF">2014-12-01T09:55:15Z</dcterms:created>
  <dcterms:modified xsi:type="dcterms:W3CDTF">2015-01-12T14:51:07Z</dcterms:modified>
</cp:coreProperties>
</file>