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56" r:id="rId2"/>
    <p:sldId id="271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4" r:id="rId11"/>
    <p:sldId id="265" r:id="rId12"/>
    <p:sldId id="266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6" r:id="rId24"/>
    <p:sldId id="287" r:id="rId25"/>
    <p:sldId id="288" r:id="rId26"/>
    <p:sldId id="283" r:id="rId27"/>
    <p:sldId id="284" r:id="rId28"/>
    <p:sldId id="285" r:id="rId29"/>
    <p:sldId id="26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24" autoAdjust="0"/>
    <p:restoredTop sz="94660"/>
  </p:normalViewPr>
  <p:slideViewPr>
    <p:cSldViewPr>
      <p:cViewPr varScale="1">
        <p:scale>
          <a:sx n="66" d="100"/>
          <a:sy n="66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703C8-CDB5-40F6-9D7A-2349510A8D09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AACF-E80E-42E7-BC8B-A7B540D5C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6AACF-E80E-42E7-BC8B-A7B540D5C9E4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A90BA-6A67-430F-BF5E-4FAD68E1565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7854696" cy="4032448"/>
          </a:xfrm>
        </p:spPr>
        <p:txBody>
          <a:bodyPr>
            <a:normAutofit fontScale="92500" lnSpcReduction="20000"/>
          </a:bodyPr>
          <a:lstStyle/>
          <a:p>
            <a:r>
              <a:rPr lang="ru-RU" sz="5400" i="1" dirty="0" smtClean="0">
                <a:solidFill>
                  <a:srgbClr val="FFFF00"/>
                </a:solidFill>
              </a:rPr>
              <a:t>ПРОФЕССИОНАЛЬНЫЙ </a:t>
            </a:r>
          </a:p>
          <a:p>
            <a:pPr algn="ctr"/>
            <a:r>
              <a:rPr lang="ru-RU" sz="5400" i="1" dirty="0" smtClean="0">
                <a:solidFill>
                  <a:srgbClr val="FFFF00"/>
                </a:solidFill>
              </a:rPr>
              <a:t>СТАНДАРТ</a:t>
            </a:r>
          </a:p>
          <a:p>
            <a:pPr algn="ctr"/>
            <a:r>
              <a:rPr lang="ru-RU" sz="5400" i="1" dirty="0" smtClean="0">
                <a:solidFill>
                  <a:srgbClr val="FFFF00"/>
                </a:solidFill>
              </a:rPr>
              <a:t>«</a:t>
            </a:r>
            <a:r>
              <a:rPr lang="ru-RU" sz="5400" i="1" dirty="0" smtClean="0">
                <a:solidFill>
                  <a:srgbClr val="FFFF00"/>
                </a:solidFill>
              </a:rPr>
              <a:t>ПЕДАГОГ»</a:t>
            </a:r>
          </a:p>
          <a:p>
            <a:pPr algn="ctr"/>
            <a:endParaRPr lang="ru-RU" sz="5400" i="1" dirty="0">
              <a:solidFill>
                <a:srgbClr val="FFFF00"/>
              </a:solidFill>
            </a:endParaRPr>
          </a:p>
          <a:p>
            <a:r>
              <a:rPr lang="ru-RU" sz="1700" i="1" dirty="0" smtClean="0">
                <a:solidFill>
                  <a:srgbClr val="FFFF00"/>
                </a:solidFill>
              </a:rPr>
              <a:t>МАДОУ Детский сад №7</a:t>
            </a:r>
          </a:p>
          <a:p>
            <a:r>
              <a:rPr lang="ru-RU" sz="1700" i="1" dirty="0" smtClean="0">
                <a:solidFill>
                  <a:srgbClr val="FFFF00"/>
                </a:solidFill>
              </a:rPr>
              <a:t>Пгт Серышево</a:t>
            </a:r>
          </a:p>
          <a:p>
            <a:r>
              <a:rPr lang="ru-RU" sz="1700" i="1" dirty="0" smtClean="0">
                <a:solidFill>
                  <a:srgbClr val="FFFF00"/>
                </a:solidFill>
              </a:rPr>
              <a:t>Воспитатель: Якушенко О. А.</a:t>
            </a:r>
            <a:endParaRPr lang="ru-RU" sz="17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 педагога применяется работодателями 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с </a:t>
            </a:r>
            <a:r>
              <a:rPr lang="ru-RU" sz="3200" i="1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ru-RU" sz="3200" i="1" dirty="0" smtClean="0">
                <a:solidFill>
                  <a:srgbClr val="C00000"/>
                </a:solidFill>
              </a:rPr>
              <a:t> января </a:t>
            </a:r>
            <a:r>
              <a:rPr lang="ru-RU" sz="3200" i="1" dirty="0" smtClean="0">
                <a:solidFill>
                  <a:srgbClr val="C00000"/>
                </a:solidFill>
                <a:latin typeface="+mj-lt"/>
              </a:rPr>
              <a:t>2015</a:t>
            </a:r>
            <a:r>
              <a:rPr lang="ru-RU" sz="3200" i="1" dirty="0" smtClean="0">
                <a:solidFill>
                  <a:srgbClr val="C00000"/>
                </a:solidFill>
              </a:rPr>
              <a:t> года: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При формировании кадровой политики и в управлении персоналом;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Организации  обучения и аттестации работников;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Заключении трудовых договоров;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Разработке должностных инструкций;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Установлении оплаты труда.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ГБОУ ВПО г. Москвы «Московский городской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психолого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- педагогический университет»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Центр образования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№109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г. Москвы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(директор-Ямбург Евгений Александрович-         руководитель рабочей группы по разработке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профстандарта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педагога, сопредседатель Общественного совета при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России).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</a:rPr>
              <a:t>Вид профессиональной деятельности-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совокупность обобщенных трудовых функций, имеющих близкий характер, результаты и условия труда.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</a:rPr>
              <a:t>Обобщенная трудовая функция (ОТФ)-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совокупность связанных между собой трудовых функций, сложившаяся в результате разделения труда в конкретном трудовом процессе.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</a:rPr>
              <a:t>Трудовая функция-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система трудовых действий в рамках обобщенной трудовой функции.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</a:rPr>
              <a:t>Трудовое действие-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процесс взаимодействия работника с предметом труда, при котором достигается определенная задача.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</a:rPr>
              <a:t>педагог дошкольного образования должен: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Знать специфику дошкольного образования и особенности организации образовательной работы с детьми раннего и дошкольного возраста;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Знать общие закономерности развития ребенка в раннем и дошкольном возрасте; особенности становления и развития детских деятельностей в раннем и дошкольном возрасте;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Уметь организовывать ведущие в дошкольном возрасте виды деятельности (предметно- мунипулятивную и игровую), обеспечивая развитие детей, организовывать совместную и самостоятельную деятельность дошкольников;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Владеть теорией и педагогическими методиками физического, познавательного и личностного развития детей раннего и дошкольном возраста;</a:t>
            </a:r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Уметь планировать и корректировать образовательные задачи (совместно с психологом и др. специалистами) по результатам мониторинга с учетом индивидуальных особенностей каждого ребенка;</a:t>
            </a:r>
          </a:p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Реализовывать педагогические рекомендации специалистов (психолога, логопеда и др.) в работе с детьми, испытывающими трудности в освоении программы, или детьми особыми образовательными потребностями;</a:t>
            </a:r>
          </a:p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Владеть методами и средствами анализа </a:t>
            </a:r>
            <a:r>
              <a:rPr lang="ru-RU" sz="9600" dirty="0" err="1" smtClean="0">
                <a:solidFill>
                  <a:schemeClr val="accent1">
                    <a:lumMod val="50000"/>
                  </a:schemeClr>
                </a:solidFill>
              </a:rPr>
              <a:t>психолого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- педагогического мониторинга позволяющего оценить результаты освоения детьми образовательных программ, степень  </a:t>
            </a:r>
            <a:r>
              <a:rPr lang="ru-RU" sz="9600" dirty="0" err="1" smtClean="0">
                <a:solidFill>
                  <a:schemeClr val="accent1">
                    <a:lumMod val="50000"/>
                  </a:schemeClr>
                </a:solidFill>
              </a:rPr>
              <a:t>сформированности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 у них необходимых интегрированных качеств детей дошкольного возраста, необходимых для дальнейшего обучения и развития в начальной школе;</a:t>
            </a:r>
          </a:p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Владеть ИКТ- компетенциями, необходимыми и достаточными для планирования, реализации и оценки образовательной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Постановление правительства РФ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от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08.08.2013 №678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«Об утверждении номенклатуры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415880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номенклатуры должностей педагогических работников: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Руководитель (заведующий)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Музыкальный руководитель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Инструктор по физической культуре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Педагог- психолог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Логопед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Методист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Старший воспитатель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Воспитатель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Тьютор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Помощник воспитателя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Воспитатель (включая старшего)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</a:rPr>
              <a:t>Должностные обязанности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Осуществлять деятельность по воспитанию детей в образовательных учреждениях; содействовать созданию благоприятных условий для индивидуального развития, нравственного формирования личности; создавать благоприятную микросреду и морально- психологический климат для каждого воспитанника; содействовать получению дополнительного образования через систему кружков, клубов, секций, организуемых в учреждении; соблюдать права и свободы воспитанников, несет ответственность за их жизнь, здоровье, безопасность; проводит наблюдения (мониторинг) за здоровьем, развитием, в том числе с помощью электронных форм; координирует деятельность помощника воспитателя, младшего воспитателя. Старший воспитатель координирует деятельность воспитателей, оказывает методическую помощь, способствует обобщению передового педагогического опыта, повышению квалификации воспитателей, развитию их творческих инициатив.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/>
          <a:lstStyle/>
          <a:p>
            <a:pPr>
              <a:buNone/>
            </a:pPr>
            <a:r>
              <a:rPr lang="ru-RU" i="1" u="sng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</a:rPr>
              <a:t>Должен знать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Приоритетные направления развития образовательной системы РФ; законы и иные правовые акты, регламентирующие образовательную деятельность; конвенцию о правах ребенка; педагогику, психологию; возрастную физиологию; методы и формы мониторинга; педагогическую этику; основы экологии, экономики, социологии; трудовое законодательство; основы работы с текстовыми редакторами, электронными таблицами, электронной почтой и браузерами, мультимедийным оборудованием; правила по охране труда и пожарной безопасности.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u="sng" dirty="0" smtClean="0">
                <a:solidFill>
                  <a:schemeClr val="accent1">
                    <a:lumMod val="50000"/>
                  </a:schemeClr>
                </a:solidFill>
              </a:rPr>
              <a:t>Требования к квалификации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 Высшее профессиональное образование или среднее профессиональное образование по направлению подготовки «Образование и педагогика» без предъявления требований к стажу работы.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Для старшего воспитателя- Высшее профессиональное образование по направлению подготовки «Образование и педагогика» и стаж работы в должности воспитателя не менее 2х лет. 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 педагога-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документ, включающий перечень профессиональных и личностных требований к учителю, воспитателю, действующий на всей территории Российской Федерации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помощник воспитателя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Должностные обязанности.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Участвует в планировании и организации жизнедеятельности воспитанников. Осуществляет под руководством воспитателя повседневную работу; совместно с медицинским работником и под руководством воспитателя обеспечивает сохранение и укрепление здоровья; проведение мероприятий; обеспечивает санитарное состояние помещений и оборудования; обеспечивает охрану жизни и здоровья воспитанников; взаимодействует с родителями.</a:t>
            </a:r>
          </a:p>
          <a:p>
            <a:pPr algn="ctr">
              <a:buNone/>
            </a:pPr>
            <a:endParaRPr lang="ru-RU" b="1" i="1" dirty="0"/>
          </a:p>
        </p:txBody>
      </p:sp>
    </p:spTree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ctr">
              <a:buNone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Должен знать.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Приоритетные направления развития образовательной системы РФ; законы и иные правовые акты, регламентирующие образовательную деятельность; конвенцию о правах ребенка; педагогику; психологию; возрастную физиологию; основы доврачебной медицинской помощи; санитарно- гигиенические нормы содержания помещений и оборудования; правила внутреннего трудового распорядка образовательного учреждения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квалификации.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Среде (полное) общее образование и профессиональная подготовка в области образования и педагогики без предъявления требований к стажу работы.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Младший воспитатель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Должностные обязанности.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Участвует в планировании организации жизнедеятельности воспитанников, проведении занятий, организуемых воспитателем. Осуществляет под руководством воспитателя повседневную работу, совместно с медицинским работником и под руководством воспитателя обеспечивает сохранение и укрепление здоровья воспитанников. Обеспечивает состояние помещений и оборудования, соответствующие санитарно- гигиеническим нормам их содержания. взаимодействует с родителями воспитанников. выполняет правила по охране труда и пожарной безопасности.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688632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Должен знать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законы и иные правовые акты, регламентирующие образовательную деятельность; конвенцию о правах ребенка; основы педагогики, психологии; возрастной физиологии; гигиены, доврачебной помощи; методы убеждения, аргументации своей позиции, установления контакта с воспитанниками разного возраста, их родителями; правила охраны жизни и здоровья воспитанников, ухода за детьми; санитарно- гигиенические нормы содержания помещений, инвентаря; правила внутреннего трудового распорядка образовательного учреждения.</a:t>
            </a:r>
            <a:endParaRPr lang="ru-RU" i="1" dirty="0"/>
          </a:p>
        </p:txBody>
      </p:sp>
    </p:spTree>
  </p:cSld>
  <p:clrMapOvr>
    <a:masterClrMapping/>
  </p:clrMapOvr>
  <p:transition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1662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Требования к  квалификации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Среднее профессиональное образование без  предъявления требований к стажу работы или среднее (полное) общее образование и профессиональная подготовка в области образования и педагогики без предъявления требований к стажу работы.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41588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500" dirty="0" err="1" smtClean="0">
                <a:solidFill>
                  <a:schemeClr val="accent2">
                    <a:lumMod val="75000"/>
                  </a:schemeClr>
                </a:solidFill>
              </a:rPr>
              <a:t>Тьютор</a:t>
            </a:r>
            <a:r>
              <a:rPr lang="ru-RU" sz="35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Должностные обязанности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Организует процесс индивидуальной работы с воспитанниками по выявлению, формированию и развитию их познавательных процессов; совместно с воспитанниками распределяет и оценивает имеющиеся у него ресурсы всех видов для реализации поставленной цели; организует взаимодействие с родителями; способствует наиболее полной реализации творческого потенциала и познавательной активности; контролирует и оценивает эффективность построения и реализации образовательной программы (индивидуальной и образовательного учреждения).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Должен знать.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Приоритетные направления развития образовательной системы РФ; законы и иные правовые акты, регламентирующие образовательную деятельность; конвенцию о правах ребенка; педагогику, психологию; возрастную физиологию; методы и формы мониторинга; педагогическую этику; основы экологии, экономики, социологии; трудовое законодательство;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тьюторские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технологии; современные педагогические технологии продуктивного, дифференцированного, развивающего обучения; основы работы с текстовыми редакторами, электронными таблицами, электронной почтой и браузерами, мультимедийным оборудованием; правила по охране труда и пожарной безопасности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/>
              <a:t>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квалификации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Высшее профессиональное образование по направлению подготовки «Образование и педагогика» и стаж педагогической работы не менее 2-х лет.</a:t>
            </a: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К педагогической деятельности не допускаются лица: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Лишенные права заниматься педагогической деятельностью в соответствии с вступившим в законную силу приговором суда;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Имеющие или имевшие судимость за преступления, состав и виды которых установлены законодательством РФ;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Признанные недееспособными в установленном федеральным законом порядке;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Имеющие заболевания, предусмотренные установленным перечнем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Федеральный закон от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03.12.2012 №236-ФЗ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«О внесении изменений в Трудовой кодекс РФ и статью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ФЗ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«О техническом регулировании»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внес изменения, предусматривающие введение в трудовую сферу нового института- </a:t>
            </a:r>
          </a:p>
          <a:p>
            <a:pPr algn="ctr">
              <a:buNone/>
            </a:pP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профессионального стандарта</a:t>
            </a:r>
            <a:r>
              <a:rPr lang="ru-RU" sz="3200" i="1" u="sng" dirty="0" smtClean="0"/>
              <a:t>.</a:t>
            </a:r>
            <a:endParaRPr lang="ru-RU" sz="3200" i="1" u="sng" dirty="0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Глава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31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Трудового кодекса РФ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от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30.12.2001 №197-ФЗ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(далее ТК РФ)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дополнена статьей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195.1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ru-RU" sz="3600" i="1" u="sng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«Понятия квалификации работника, профессионального стандарта»</a:t>
            </a:r>
            <a:endParaRPr lang="ru-RU" sz="3600" i="1" u="sng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Квалификация работника-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уровень знаний, умений, профессиональных навыков и опыта работы работника.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стандарт-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характеристика квалификации, необходимой работнику для осуществления определенного вида профессиональной деятельности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Приказом Минтруда России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18.10.2013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№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544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 утвержден профессиональный стандарт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«Педагог (педагогическая деятельность в сфере дошкольного, начального общего, основного общего, среднего общего образования) (воспитатель, учитель)».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Постановлением Правительства РФ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от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22.01.2013 № 23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утверждены Правила разработки, утверждения и применения профессиональных стандартов.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Профессиональные стандарты применяются: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Работодателями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оплаты труда с учетом особенностей организации производства, труда и управления;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Образовательными организациями профессионального образования при разработке профессиональных образовательных программ;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разработке в установленном порядке федеральных государственных образовательных стандартов профессионального образования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Три сферы практического применения профессиональных стандартов: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Регулирование трудовых отношений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Разработка профессиональных программ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Разработка ФГОС профессионального образования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1451</Words>
  <Application>Microsoft Office PowerPoint</Application>
  <PresentationFormat>Экран (4:3)</PresentationFormat>
  <Paragraphs>99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Admin</cp:lastModifiedBy>
  <cp:revision>54</cp:revision>
  <dcterms:created xsi:type="dcterms:W3CDTF">2014-08-22T02:45:23Z</dcterms:created>
  <dcterms:modified xsi:type="dcterms:W3CDTF">2015-01-20T04:58:09Z</dcterms:modified>
</cp:coreProperties>
</file>