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6" r:id="rId11"/>
    <p:sldId id="267" r:id="rId12"/>
    <p:sldId id="273" r:id="rId13"/>
    <p:sldId id="275" r:id="rId14"/>
    <p:sldId id="274" r:id="rId15"/>
    <p:sldId id="268" r:id="rId16"/>
    <p:sldId id="276" r:id="rId17"/>
    <p:sldId id="269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66" autoAdjust="0"/>
    <p:restoredTop sz="94718" autoAdjust="0"/>
  </p:normalViewPr>
  <p:slideViewPr>
    <p:cSldViewPr>
      <p:cViewPr varScale="1">
        <p:scale>
          <a:sx n="68" d="100"/>
          <a:sy n="68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D3DEA-9810-438F-B97C-1478A91498C5}" type="datetimeFigureOut">
              <a:rPr lang="ru-RU" smtClean="0"/>
              <a:t>04.12.2014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42E9F-BFAA-4409-B218-3E125892DCA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t="11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859A8-7B76-434A-876A-33C28FAC5EC2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8F65B-5809-40E4-A70A-5D34083D83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1872207"/>
          </a:xfrm>
        </p:spPr>
        <p:txBody>
          <a:bodyPr/>
          <a:lstStyle/>
          <a:p>
            <a:r>
              <a:rPr lang="ru-RU" b="1" i="1" dirty="0" smtClean="0">
                <a:latin typeface="Corbel" pitchFamily="34" charset="0"/>
              </a:rPr>
              <a:t>Презентация проекта </a:t>
            </a:r>
            <a:r>
              <a:rPr lang="ru-RU" dirty="0" smtClean="0">
                <a:latin typeface="Corbel" pitchFamily="34" charset="0"/>
              </a:rPr>
              <a:t>«</a:t>
            </a:r>
            <a:r>
              <a:rPr lang="ru-RU" dirty="0" smtClean="0">
                <a:latin typeface="Monotype Corsiva" pitchFamily="66" charset="0"/>
              </a:rPr>
              <a:t>Широкая Масленица</a:t>
            </a:r>
            <a:r>
              <a:rPr lang="ru-RU" dirty="0" smtClean="0">
                <a:latin typeface="Corbel" pitchFamily="34" charset="0"/>
              </a:rPr>
              <a:t>»</a:t>
            </a:r>
            <a:endParaRPr lang="ru-RU" dirty="0">
              <a:latin typeface="Corbe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8136904" cy="3744416"/>
          </a:xfrm>
        </p:spPr>
        <p:txBody>
          <a:bodyPr>
            <a:normAutofit/>
          </a:bodyPr>
          <a:lstStyle/>
          <a:p>
            <a:pPr algn="r"/>
            <a:r>
              <a:rPr lang="ru-RU" sz="3000" b="1" dirty="0" smtClean="0">
                <a:solidFill>
                  <a:schemeClr val="tx1"/>
                </a:solidFill>
              </a:rPr>
              <a:t>Работу выполнили</a:t>
            </a:r>
            <a:r>
              <a:rPr lang="ru-RU" sz="30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ru-RU" sz="3000" i="1" dirty="0" err="1" smtClean="0">
                <a:solidFill>
                  <a:schemeClr val="tx1"/>
                </a:solidFill>
              </a:rPr>
              <a:t>М.Р.Атоян</a:t>
            </a:r>
            <a:endParaRPr lang="ru-RU" sz="3000" i="1" dirty="0" smtClean="0">
              <a:solidFill>
                <a:schemeClr val="tx1"/>
              </a:solidFill>
            </a:endParaRPr>
          </a:p>
          <a:p>
            <a:pPr algn="r"/>
            <a:r>
              <a:rPr lang="ru-RU" sz="3000" i="1" dirty="0" smtClean="0">
                <a:solidFill>
                  <a:schemeClr val="tx1"/>
                </a:solidFill>
              </a:rPr>
              <a:t>Л.С.Коновалова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Воспитатели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ГБОУ Школа №2079</a:t>
            </a:r>
          </a:p>
          <a:p>
            <a:pPr algn="r"/>
            <a:r>
              <a:rPr lang="ru-RU" sz="3000" dirty="0" smtClean="0">
                <a:solidFill>
                  <a:schemeClr val="tx1"/>
                </a:solidFill>
              </a:rPr>
              <a:t> группа «Капелька»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Совместная деятельность: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Чтение художественной литературы</a:t>
            </a:r>
          </a:p>
          <a:p>
            <a:r>
              <a:rPr lang="ru-RU" dirty="0" smtClean="0"/>
              <a:t>Рассматривание иллюстраций</a:t>
            </a:r>
          </a:p>
          <a:p>
            <a:r>
              <a:rPr lang="ru-RU" dirty="0" smtClean="0"/>
              <a:t>Индивидуальная работа с детьми</a:t>
            </a:r>
          </a:p>
          <a:p>
            <a:r>
              <a:rPr lang="ru-RU" dirty="0" smtClean="0"/>
              <a:t>Лепка и аппликация</a:t>
            </a:r>
          </a:p>
          <a:p>
            <a:r>
              <a:rPr lang="ru-RU" dirty="0" smtClean="0"/>
              <a:t>Подвижные игры</a:t>
            </a:r>
            <a:endParaRPr lang="ru-RU" dirty="0"/>
          </a:p>
          <a:p>
            <a:r>
              <a:rPr lang="ru-RU" dirty="0" smtClean="0"/>
              <a:t>Заучивание стихов про Масленицу</a:t>
            </a:r>
          </a:p>
          <a:p>
            <a:r>
              <a:rPr lang="ru-RU" dirty="0" smtClean="0"/>
              <a:t>Пение песенок и частушек</a:t>
            </a:r>
          </a:p>
          <a:p>
            <a:r>
              <a:rPr lang="ru-RU" dirty="0" smtClean="0"/>
              <a:t>Разгадывание загадок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Совместная работа с детьми: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64704"/>
            <a:ext cx="8715436" cy="58790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/>
              <a:t>Проведение праздника «Широкая Масленица»</a:t>
            </a:r>
          </a:p>
          <a:p>
            <a:pPr algn="ctr">
              <a:buNone/>
            </a:pPr>
            <a:endParaRPr lang="ru-RU" sz="1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44418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196752"/>
            <a:ext cx="3384376" cy="29430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3816424" cy="28623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0648"/>
            <a:ext cx="8715436" cy="63116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i="1" dirty="0" smtClean="0">
                <a:solidFill>
                  <a:srgbClr val="FF0000"/>
                </a:solidFill>
              </a:rPr>
              <a:t>Масленичные гуляния </a:t>
            </a:r>
            <a:endParaRPr lang="ru-RU" sz="2000" i="1" dirty="0">
              <a:solidFill>
                <a:srgbClr val="FF0000"/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08720"/>
            <a:ext cx="4020115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746159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3861048"/>
            <a:ext cx="3816424" cy="286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i="1" dirty="0" smtClean="0"/>
              <a:t>Хоровод на Масленицу</a:t>
            </a:r>
            <a:endParaRPr lang="ru-RU" sz="1800" i="1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3554048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36711"/>
            <a:ext cx="3528392" cy="26450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45024"/>
            <a:ext cx="3528392" cy="26462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17032"/>
            <a:ext cx="3600400" cy="27003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357158" y="2857496"/>
            <a:ext cx="8229600" cy="642941"/>
          </a:xfrm>
        </p:spPr>
        <p:txBody>
          <a:bodyPr>
            <a:normAutofit/>
          </a:bodyPr>
          <a:lstStyle/>
          <a:p>
            <a:r>
              <a:rPr lang="ru-RU" sz="1800" i="1" dirty="0" smtClean="0"/>
              <a:t>Сжигание чучела Масленицы</a:t>
            </a:r>
            <a:endParaRPr lang="ru-RU" sz="18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429000"/>
            <a:ext cx="3746159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88432" cy="25678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4664"/>
            <a:ext cx="3456384" cy="2591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4034325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Наши работы.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Рисунок 4" descr="1342881g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000108"/>
            <a:ext cx="3714776" cy="567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F:\DCIM\103CANON\IMG_03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79658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3650103" cy="27363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tskoe_risov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47667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g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385869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476672"/>
            <a:ext cx="3816424" cy="28609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573016"/>
            <a:ext cx="3746159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Итоги проекта: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Выставка рисунков, аппликаций</a:t>
            </a:r>
          </a:p>
          <a:p>
            <a:r>
              <a:rPr lang="ru-RU" dirty="0" smtClean="0"/>
              <a:t>Проведение праздника «Широкая </a:t>
            </a:r>
            <a:r>
              <a:rPr lang="ru-RU" dirty="0" err="1" smtClean="0"/>
              <a:t>Масленница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Изготовление приглашений на праздник для родителей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000" dirty="0" smtClean="0">
                <a:latin typeface="Monotype Corsiva" pitchFamily="66" charset="0"/>
              </a:rPr>
              <a:t>Спасибо за внимание!</a:t>
            </a:r>
            <a:endParaRPr lang="ru-RU" sz="9000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Актуальность темы 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988840"/>
            <a:ext cx="8153400" cy="4107160"/>
          </a:xfrm>
        </p:spPr>
        <p:txBody>
          <a:bodyPr/>
          <a:lstStyle/>
          <a:p>
            <a:r>
              <a:rPr lang="ru-RU" dirty="0" smtClean="0">
                <a:latin typeface="Corbel" pitchFamily="34" charset="0"/>
              </a:rPr>
              <a:t>Россия богата своими традициями, обычаями, народными праздниками. Одним из таких праздников является большое народное гулянье в конце зимы «Масленица». На нем всегда находятся желающие силой потягаться, удаль свою показать, вкусными блинами угоститься да песни попеть. 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2648" y="1052736"/>
            <a:ext cx="8153400" cy="50432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rbel" pitchFamily="34" charset="0"/>
              </a:rPr>
              <a:t>Масленица один из самых радостных и светлых праздников на Руси. Знакомство с традицией проведения этого праздника по программе «Приобщение детей дошкольного возраста к истокам русской культуры», но непосредственное участие в празднике оставляет более полное и глубокое представления о нем, поэтому возникла потребность провести праздник. 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153400" cy="5071864"/>
          </a:xfrm>
        </p:spPr>
        <p:txBody>
          <a:bodyPr/>
          <a:lstStyle/>
          <a:p>
            <a:r>
              <a:rPr lang="ru-RU" dirty="0" smtClean="0">
                <a:latin typeface="Corbel" pitchFamily="34" charset="0"/>
              </a:rPr>
              <a:t>Имея богатейшие народные традиции в проведении календарных праздников, в том числе праздника Масленицы, в котором переплелись народные и православные корни, мы </a:t>
            </a:r>
            <a:r>
              <a:rPr lang="ru-RU" dirty="0" err="1" smtClean="0">
                <a:latin typeface="Corbel" pitchFamily="34" charset="0"/>
              </a:rPr>
              <a:t>прикосаемся</a:t>
            </a:r>
            <a:r>
              <a:rPr lang="ru-RU" dirty="0" smtClean="0">
                <a:latin typeface="Corbel" pitchFamily="34" charset="0"/>
              </a:rPr>
              <a:t> к духовно-нравственным основам, к лучшим образцам устного и музыкального народного творчества.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Цель проекта: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>
                <a:latin typeface="Corbel" pitchFamily="34" charset="0"/>
              </a:rPr>
              <a:t>знакомство</a:t>
            </a:r>
            <a:r>
              <a:rPr lang="ru-RU">
                <a:latin typeface="Corbel" pitchFamily="34" charset="0"/>
              </a:rPr>
              <a:t> </a:t>
            </a:r>
            <a:r>
              <a:rPr lang="ru-RU" smtClean="0">
                <a:latin typeface="Corbel" pitchFamily="34" charset="0"/>
              </a:rPr>
              <a:t>детей </a:t>
            </a:r>
            <a:r>
              <a:rPr lang="ru-RU" dirty="0">
                <a:latin typeface="Corbel" pitchFamily="34" charset="0"/>
              </a:rPr>
              <a:t> с народным праздником Масленица;</a:t>
            </a:r>
          </a:p>
          <a:p>
            <a:pPr lvl="0"/>
            <a:r>
              <a:rPr lang="ru-RU" dirty="0">
                <a:latin typeface="Corbel" pitchFamily="34" charset="0"/>
              </a:rPr>
              <a:t>воспитание любви к своей Родине; </a:t>
            </a:r>
          </a:p>
          <a:p>
            <a:pPr lvl="0"/>
            <a:r>
              <a:rPr lang="ru-RU" dirty="0">
                <a:latin typeface="Corbel" pitchFamily="34" charset="0"/>
              </a:rPr>
              <a:t>развитие смекалки, выносливости;</a:t>
            </a:r>
          </a:p>
          <a:p>
            <a:pPr lvl="0"/>
            <a:r>
              <a:rPr lang="ru-RU" dirty="0">
                <a:latin typeface="Corbel" pitchFamily="34" charset="0"/>
              </a:rPr>
              <a:t> формирование навыков культурного поведения;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 smtClean="0">
                <a:latin typeface="Monotype Corsiva" pitchFamily="66" charset="0"/>
              </a:rPr>
              <a:t>Задачи: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smtClean="0">
                <a:latin typeface="Corbel" pitchFamily="34" charset="0"/>
              </a:rPr>
              <a:t>Возрождать  интерес </a:t>
            </a:r>
            <a:r>
              <a:rPr lang="ru-RU" dirty="0">
                <a:latin typeface="Corbel" pitchFamily="34" charset="0"/>
              </a:rPr>
              <a:t>к обрядовым русским праздникам;</a:t>
            </a:r>
          </a:p>
          <a:p>
            <a:pPr lvl="0"/>
            <a:r>
              <a:rPr lang="ru-RU" dirty="0" smtClean="0">
                <a:latin typeface="Corbel" pitchFamily="34" charset="0"/>
              </a:rPr>
              <a:t>Воспитывать патриотизм, основанный </a:t>
            </a:r>
            <a:r>
              <a:rPr lang="ru-RU" dirty="0">
                <a:latin typeface="Corbel" pitchFamily="34" charset="0"/>
              </a:rPr>
              <a:t>на русских традициях;</a:t>
            </a:r>
          </a:p>
          <a:p>
            <a:pPr lvl="0"/>
            <a:r>
              <a:rPr lang="ru-RU" dirty="0" smtClean="0">
                <a:latin typeface="Corbel" pitchFamily="34" charset="0"/>
              </a:rPr>
              <a:t>Обогатить </a:t>
            </a:r>
            <a:r>
              <a:rPr lang="ru-RU" dirty="0">
                <a:latin typeface="Corbel" pitchFamily="34" charset="0"/>
              </a:rPr>
              <a:t>духовный мир;</a:t>
            </a:r>
          </a:p>
          <a:p>
            <a:pPr lvl="0"/>
            <a:r>
              <a:rPr lang="ru-RU" dirty="0" smtClean="0">
                <a:latin typeface="Corbel" pitchFamily="34" charset="0"/>
              </a:rPr>
              <a:t>Провести </a:t>
            </a:r>
            <a:r>
              <a:rPr lang="ru-RU" dirty="0">
                <a:latin typeface="Corbel" pitchFamily="34" charset="0"/>
              </a:rPr>
              <a:t>праздник, через эмоциональное сопереживание и участие в игре-действии, приобщить всех участников к традиции проведения народного праздника Масленицы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Участвуя в проекте , дети познакомятся с традициями русского народа, </a:t>
            </a:r>
            <a:r>
              <a:rPr lang="ru-RU" dirty="0" err="1" smtClean="0"/>
              <a:t>масленничной</a:t>
            </a:r>
            <a:r>
              <a:rPr lang="ru-RU" dirty="0" smtClean="0"/>
              <a:t> неделей, примут участие в празднике  радость от участие в празднике «Широкая </a:t>
            </a:r>
            <a:r>
              <a:rPr lang="ru-RU" dirty="0" err="1" smtClean="0"/>
              <a:t>масленница</a:t>
            </a:r>
            <a:r>
              <a:rPr lang="ru-RU" dirty="0" smtClean="0"/>
              <a:t>», как итоговом мероприятии проекта. </a:t>
            </a:r>
            <a:endParaRPr lang="ru-RU" dirty="0"/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Работа с родителями	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363272" cy="420933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000" dirty="0" smtClean="0">
                <a:latin typeface="Corbel" pitchFamily="34" charset="0"/>
              </a:rPr>
              <a:t>Консультация для родителей «Эх, Масленица!»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latin typeface="Corbel" pitchFamily="34" charset="0"/>
              </a:rPr>
              <a:t>Папка-передвижка по теме «Что за праздник на Руси, целую неделю блины пеки?»</a:t>
            </a:r>
          </a:p>
          <a:p>
            <a:pPr>
              <a:buFont typeface="Wingdings" pitchFamily="2" charset="2"/>
              <a:buChar char="§"/>
            </a:pPr>
            <a:r>
              <a:rPr lang="ru-RU" sz="3000" dirty="0" smtClean="0">
                <a:latin typeface="Corbel" pitchFamily="34" charset="0"/>
              </a:rPr>
              <a:t>Совместная работа с детьми:</a:t>
            </a:r>
          </a:p>
          <a:p>
            <a:pPr>
              <a:buNone/>
            </a:pPr>
            <a:r>
              <a:rPr lang="ru-RU" sz="3000" dirty="0" smtClean="0">
                <a:latin typeface="Corbel" pitchFamily="34" charset="0"/>
              </a:rPr>
              <a:t>    Аппликация «Вкусные рецепты моих блинов»</a:t>
            </a:r>
          </a:p>
          <a:p>
            <a:pPr>
              <a:buNone/>
            </a:pPr>
            <a:endParaRPr lang="ru-RU" sz="3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Проблемные вопросы:	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 smtClean="0">
                <a:latin typeface="Corbel" pitchFamily="34" charset="0"/>
              </a:rPr>
              <a:t>Основополагающий вопрос: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rbel" pitchFamily="34" charset="0"/>
              </a:rPr>
              <a:t>      Для чего нужно помнить традиции своего народа?</a:t>
            </a:r>
          </a:p>
          <a:p>
            <a:r>
              <a:rPr lang="ru-RU" sz="2400" dirty="0" smtClean="0">
                <a:latin typeface="Corbel" pitchFamily="34" charset="0"/>
              </a:rPr>
              <a:t>Проблемные вопросы: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rbel" pitchFamily="34" charset="0"/>
              </a:rPr>
              <a:t>      Почему именно блин является символом Масленицы?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rbel" pitchFamily="34" charset="0"/>
              </a:rPr>
              <a:t>      Почему масленица заканчивается сжиганием чучела?</a:t>
            </a:r>
          </a:p>
          <a:p>
            <a:r>
              <a:rPr lang="ru-RU" sz="2400" dirty="0" smtClean="0">
                <a:latin typeface="Corbel" pitchFamily="34" charset="0"/>
              </a:rPr>
              <a:t>Учебные вопросы: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rbel" pitchFamily="34" charset="0"/>
              </a:rPr>
              <a:t>      Как называются дни масленичной недели?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rbel" pitchFamily="34" charset="0"/>
              </a:rPr>
              <a:t>Какой день самый весёлый, и как его проводили?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Corbel" pitchFamily="34" charset="0"/>
              </a:rPr>
              <a:t>      Почему последний день называется прощённым воскресеньем?</a:t>
            </a:r>
          </a:p>
          <a:p>
            <a:pPr>
              <a:buNone/>
            </a:pPr>
            <a:r>
              <a:rPr lang="ru-RU" sz="2400" dirty="0" smtClean="0"/>
              <a:t>   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403</Words>
  <Application>Microsoft Office PowerPoint</Application>
  <PresentationFormat>Экран (4:3)</PresentationFormat>
  <Paragraphs>60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проекта «Широкая Масленица»</vt:lpstr>
      <vt:lpstr>Актуальность темы </vt:lpstr>
      <vt:lpstr>Слайд 3</vt:lpstr>
      <vt:lpstr>Слайд 4</vt:lpstr>
      <vt:lpstr>Цель проекта:</vt:lpstr>
      <vt:lpstr> Задачи:</vt:lpstr>
      <vt:lpstr>Планируемые результаты</vt:lpstr>
      <vt:lpstr>Работа с родителями </vt:lpstr>
      <vt:lpstr>Проблемные вопросы: </vt:lpstr>
      <vt:lpstr>Совместная деятельность:</vt:lpstr>
      <vt:lpstr>Совместная работа с детьми:</vt:lpstr>
      <vt:lpstr>Слайд 12</vt:lpstr>
      <vt:lpstr>Слайд 13</vt:lpstr>
      <vt:lpstr>Сжигание чучела Масленицы</vt:lpstr>
      <vt:lpstr>Наши работы.</vt:lpstr>
      <vt:lpstr>Слайд 16</vt:lpstr>
      <vt:lpstr>Итоги проекта: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проекта «Широкая Масленица»</dc:title>
  <dc:creator>Анатолий</dc:creator>
  <cp:lastModifiedBy>111111</cp:lastModifiedBy>
  <cp:revision>27</cp:revision>
  <dcterms:created xsi:type="dcterms:W3CDTF">2012-03-25T10:06:53Z</dcterms:created>
  <dcterms:modified xsi:type="dcterms:W3CDTF">2014-12-04T12:35:22Z</dcterms:modified>
</cp:coreProperties>
</file>